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termin.in.ua/polityka-polityk/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9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Україна в період загострення кризи радянської системи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Економічна ситуація в УРСР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2024-2025 н.р\Картинки\Без названия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94135"/>
            <a:ext cx="2239466" cy="157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2024-2025 н.р\Картинки\Без названия (1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72" y="4797152"/>
            <a:ext cx="2214314" cy="155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2024-2025 н.р\Картинки\Без названия (1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774415"/>
            <a:ext cx="2308431" cy="159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2024-2025 н.р\Картинки\Без названия (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130" y="2794135"/>
            <a:ext cx="2363812" cy="163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2024-2025 н.р\Картинки\Без названия (7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727" y="5157192"/>
            <a:ext cx="2306215" cy="14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2024-2025 н.р\Картинки\Без названия (21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292" y="4170600"/>
            <a:ext cx="2626792" cy="118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932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Терміни і поняття: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403648" y="2420888"/>
            <a:ext cx="6408712" cy="4248472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ЕКОНОМІ́ЧНА КРИ́З</a:t>
            </a:r>
            <a:r>
              <a:rPr lang="ru-RU" b="1" i="1" dirty="0"/>
              <a:t>А</a:t>
            </a:r>
            <a:r>
              <a:rPr lang="ru-RU" b="1" dirty="0"/>
              <a:t> – </a:t>
            </a:r>
            <a:r>
              <a:rPr lang="ru-RU" b="1" dirty="0" err="1"/>
              <a:t>порушення</a:t>
            </a:r>
            <a:r>
              <a:rPr lang="ru-RU" b="1" dirty="0"/>
              <a:t> </a:t>
            </a:r>
            <a:r>
              <a:rPr lang="ru-RU" b="1" dirty="0" err="1"/>
              <a:t>рівноваги</a:t>
            </a:r>
            <a:r>
              <a:rPr lang="ru-RU" b="1" dirty="0"/>
              <a:t> </a:t>
            </a:r>
            <a:r>
              <a:rPr lang="ru-RU" b="1" dirty="0" err="1"/>
              <a:t>між</a:t>
            </a:r>
            <a:r>
              <a:rPr lang="ru-RU" b="1" dirty="0"/>
              <a:t> попитом і </a:t>
            </a:r>
            <a:r>
              <a:rPr lang="ru-RU" b="1" dirty="0" err="1"/>
              <a:t>пропозицією</a:t>
            </a:r>
            <a:r>
              <a:rPr lang="ru-RU" b="1" dirty="0"/>
              <a:t> на </a:t>
            </a:r>
            <a:r>
              <a:rPr lang="ru-RU" b="1" dirty="0" err="1"/>
              <a:t>товари</a:t>
            </a:r>
            <a:r>
              <a:rPr lang="ru-RU" b="1" dirty="0"/>
              <a:t> та </a:t>
            </a:r>
            <a:r>
              <a:rPr lang="ru-RU" b="1" dirty="0" err="1"/>
              <a:t>послуги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спричинює</a:t>
            </a:r>
            <a:r>
              <a:rPr lang="ru-RU" b="1" dirty="0"/>
              <a:t> </a:t>
            </a:r>
            <a:r>
              <a:rPr lang="ru-RU" b="1" dirty="0" err="1"/>
              <a:t>депресивний</a:t>
            </a:r>
            <a:r>
              <a:rPr lang="ru-RU" b="1" dirty="0"/>
              <a:t> </a:t>
            </a:r>
            <a:r>
              <a:rPr lang="ru-RU" b="1" dirty="0" err="1"/>
              <a:t>процес</a:t>
            </a:r>
            <a:r>
              <a:rPr lang="ru-RU" b="1" dirty="0"/>
              <a:t> в </a:t>
            </a:r>
            <a:r>
              <a:rPr lang="ru-RU" b="1" dirty="0" err="1"/>
              <a:t>економічній</a:t>
            </a:r>
            <a:r>
              <a:rPr lang="ru-RU" b="1" dirty="0"/>
              <a:t> </a:t>
            </a:r>
            <a:r>
              <a:rPr lang="ru-RU" b="1" dirty="0" err="1"/>
              <a:t>кон’юнктурі</a:t>
            </a:r>
            <a:r>
              <a:rPr lang="ru-RU" b="1" dirty="0" smtClean="0"/>
              <a:t>.</a:t>
            </a:r>
            <a:endParaRPr lang="ru-RU" b="1" dirty="0"/>
          </a:p>
          <a:p>
            <a:r>
              <a:rPr lang="ru-RU" b="1" i="1" dirty="0" smtClean="0">
                <a:solidFill>
                  <a:srgbClr val="C00000"/>
                </a:solidFill>
              </a:rPr>
              <a:t>СТАГНАЦІЯ </a:t>
            </a:r>
            <a:r>
              <a:rPr lang="ru-RU" b="1" dirty="0"/>
              <a:t>– </a:t>
            </a:r>
            <a:r>
              <a:rPr lang="ru-RU" b="1" dirty="0" err="1"/>
              <a:t>це</a:t>
            </a:r>
            <a:r>
              <a:rPr lang="ru-RU" b="1" dirty="0"/>
              <a:t> стан </a:t>
            </a:r>
            <a:r>
              <a:rPr lang="ru-RU" b="1" dirty="0" err="1"/>
              <a:t>нерухомості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дуже</a:t>
            </a:r>
            <a:r>
              <a:rPr lang="ru-RU" b="1" dirty="0"/>
              <a:t> </a:t>
            </a:r>
            <a:r>
              <a:rPr lang="ru-RU" b="1" dirty="0" err="1"/>
              <a:t>повільного</a:t>
            </a:r>
            <a:r>
              <a:rPr lang="ru-RU" b="1" dirty="0"/>
              <a:t> </a:t>
            </a:r>
            <a:r>
              <a:rPr lang="ru-RU" b="1" dirty="0" err="1"/>
              <a:t>зростання</a:t>
            </a:r>
            <a:r>
              <a:rPr lang="ru-RU" b="1" dirty="0"/>
              <a:t> в </a:t>
            </a:r>
            <a:r>
              <a:rPr lang="ru-RU" b="1" dirty="0" err="1"/>
              <a:t>економіці</a:t>
            </a:r>
            <a:r>
              <a:rPr lang="ru-RU" b="1" dirty="0"/>
              <a:t>, </a:t>
            </a:r>
            <a:r>
              <a:rPr lang="ru-RU" b="1" dirty="0" err="1"/>
              <a:t>бізнесі</a:t>
            </a:r>
            <a:r>
              <a:rPr lang="ru-RU" b="1" dirty="0"/>
              <a:t>, </a:t>
            </a:r>
            <a:r>
              <a:rPr lang="ru-RU" b="1" dirty="0" err="1">
                <a:solidFill>
                  <a:schemeClr val="tx1"/>
                </a:solidFill>
                <a:hlinkClick r:id="rId2"/>
              </a:rPr>
              <a:t>політиці</a:t>
            </a:r>
            <a:r>
              <a:rPr lang="ru-RU" b="1" dirty="0"/>
              <a:t>, </a:t>
            </a:r>
            <a:r>
              <a:rPr lang="ru-RU" b="1" dirty="0" err="1"/>
              <a:t>суспільстві</a:t>
            </a:r>
            <a:r>
              <a:rPr lang="ru-RU" b="1" dirty="0"/>
              <a:t>, </a:t>
            </a:r>
            <a:r>
              <a:rPr lang="ru-RU" b="1" dirty="0" err="1"/>
              <a:t>мистецтві</a:t>
            </a:r>
            <a:r>
              <a:rPr lang="ru-RU" b="1" dirty="0"/>
              <a:t>, </a:t>
            </a:r>
            <a:r>
              <a:rPr lang="ru-RU" b="1" dirty="0" err="1" smtClean="0"/>
              <a:t>особистому</a:t>
            </a:r>
            <a:r>
              <a:rPr lang="ru-RU" b="1" dirty="0" smtClean="0"/>
              <a:t> </a:t>
            </a:r>
            <a:r>
              <a:rPr lang="ru-RU" b="1" dirty="0" err="1" smtClean="0"/>
              <a:t>житті</a:t>
            </a:r>
            <a:r>
              <a:rPr lang="ru-RU" b="1" dirty="0" smtClean="0"/>
              <a:t>.</a:t>
            </a:r>
          </a:p>
          <a:p>
            <a:r>
              <a:rPr lang="vi-VN" b="1" i="1" dirty="0" smtClean="0">
                <a:solidFill>
                  <a:srgbClr val="C00000"/>
                </a:solidFill>
              </a:rPr>
              <a:t>ДЕФІЦИ́Т</a:t>
            </a:r>
            <a:r>
              <a:rPr lang="vi-VN" b="1" dirty="0" smtClean="0">
                <a:solidFill>
                  <a:srgbClr val="C00000"/>
                </a:solidFill>
              </a:rPr>
              <a:t> </a:t>
            </a:r>
            <a:r>
              <a:rPr lang="vi-VN" b="1" dirty="0"/>
              <a:t>– недостатність засобів і ресурсів порівняно зі заздалегідь запланованим або необхідним рівнями</a:t>
            </a:r>
            <a:r>
              <a:rPr lang="vi-VN" b="1" dirty="0" smtClean="0"/>
              <a:t>.</a:t>
            </a:r>
            <a:endParaRPr lang="uk-UA" b="1" dirty="0" smtClean="0"/>
          </a:p>
          <a:p>
            <a:r>
              <a:rPr lang="uk-UA" b="1" i="1" dirty="0" smtClean="0">
                <a:solidFill>
                  <a:srgbClr val="C00000"/>
                </a:solidFill>
              </a:rPr>
              <a:t>ГОСПРОЗРАХУНОК</a:t>
            </a:r>
            <a:r>
              <a:rPr lang="uk-UA" b="1" dirty="0" smtClean="0"/>
              <a:t> -- </a:t>
            </a:r>
            <a:r>
              <a:rPr lang="ru-RU" b="1" dirty="0"/>
              <a:t>с</a:t>
            </a:r>
            <a:r>
              <a:rPr lang="ru-RU" b="1" dirty="0" smtClean="0"/>
              <a:t>истема </a:t>
            </a:r>
            <a:r>
              <a:rPr lang="ru-RU" b="1" dirty="0" err="1"/>
              <a:t>економічних</a:t>
            </a:r>
            <a:r>
              <a:rPr lang="ru-RU" b="1" dirty="0"/>
              <a:t> </a:t>
            </a:r>
            <a:r>
              <a:rPr lang="ru-RU" b="1" dirty="0" err="1"/>
              <a:t>відносин</a:t>
            </a:r>
            <a:r>
              <a:rPr lang="ru-RU" b="1" dirty="0"/>
              <a:t>, за </a:t>
            </a:r>
            <a:r>
              <a:rPr lang="ru-RU" b="1" dirty="0" err="1"/>
              <a:t>якої</a:t>
            </a:r>
            <a:r>
              <a:rPr lang="ru-RU" b="1" dirty="0"/>
              <a:t> </a:t>
            </a:r>
            <a:r>
              <a:rPr lang="ru-RU" b="1" dirty="0" err="1"/>
              <a:t>підприємства</a:t>
            </a:r>
            <a:r>
              <a:rPr lang="ru-RU" b="1" dirty="0"/>
              <a:t> </a:t>
            </a:r>
            <a:r>
              <a:rPr lang="ru-RU" b="1" dirty="0" err="1"/>
              <a:t>одержують</a:t>
            </a:r>
            <a:r>
              <a:rPr lang="ru-RU" b="1" dirty="0"/>
              <a:t> </a:t>
            </a:r>
            <a:r>
              <a:rPr lang="ru-RU" b="1" dirty="0" err="1"/>
              <a:t>певну</a:t>
            </a:r>
            <a:r>
              <a:rPr lang="ru-RU" b="1" dirty="0"/>
              <a:t> </a:t>
            </a:r>
            <a:r>
              <a:rPr lang="ru-RU" b="1" dirty="0" err="1"/>
              <a:t>самостійність</a:t>
            </a:r>
            <a:r>
              <a:rPr lang="ru-RU" b="1" dirty="0"/>
              <a:t>, </a:t>
            </a:r>
            <a:r>
              <a:rPr lang="ru-RU" b="1" dirty="0" err="1"/>
              <a:t>відшкодовують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на </a:t>
            </a:r>
            <a:r>
              <a:rPr lang="ru-RU" b="1" dirty="0" err="1"/>
              <a:t>виробництво</a:t>
            </a:r>
            <a:r>
              <a:rPr lang="ru-RU" b="1" dirty="0"/>
              <a:t> </a:t>
            </a:r>
            <a:r>
              <a:rPr lang="ru-RU" b="1" dirty="0" err="1"/>
              <a:t>продукції</a:t>
            </a:r>
            <a:r>
              <a:rPr lang="ru-RU" b="1" dirty="0"/>
              <a:t> </a:t>
            </a:r>
            <a:r>
              <a:rPr lang="ru-RU" b="1" dirty="0" err="1"/>
              <a:t>своїми</a:t>
            </a:r>
            <a:r>
              <a:rPr lang="ru-RU" b="1" dirty="0"/>
              <a:t> доходами, </a:t>
            </a:r>
            <a:r>
              <a:rPr lang="ru-RU" b="1" dirty="0" err="1"/>
              <a:t>розпоряджаються</a:t>
            </a:r>
            <a:r>
              <a:rPr lang="ru-RU" b="1" dirty="0"/>
              <a:t> </a:t>
            </a:r>
            <a:r>
              <a:rPr lang="ru-RU" b="1" dirty="0" err="1"/>
              <a:t>прибутком</a:t>
            </a:r>
            <a:r>
              <a:rPr lang="ru-RU" b="1" dirty="0"/>
              <a:t>, </a:t>
            </a:r>
            <a:r>
              <a:rPr lang="ru-RU" b="1" dirty="0" err="1"/>
              <a:t>матеріально</a:t>
            </a:r>
            <a:r>
              <a:rPr lang="ru-RU" b="1" dirty="0"/>
              <a:t> </a:t>
            </a:r>
            <a:r>
              <a:rPr lang="ru-RU" b="1" dirty="0" err="1"/>
              <a:t>стимулюють</a:t>
            </a:r>
            <a:r>
              <a:rPr lang="ru-RU" b="1" dirty="0"/>
              <a:t> </a:t>
            </a:r>
            <a:r>
              <a:rPr lang="ru-RU" b="1" dirty="0" err="1"/>
              <a:t>якісну</a:t>
            </a:r>
            <a:r>
              <a:rPr lang="ru-RU" b="1" dirty="0"/>
              <a:t> </a:t>
            </a:r>
            <a:r>
              <a:rPr lang="ru-RU" b="1" dirty="0" err="1"/>
              <a:t>працю</a:t>
            </a:r>
            <a:r>
              <a:rPr lang="ru-RU" b="1" dirty="0"/>
              <a:t> </a:t>
            </a:r>
            <a:r>
              <a:rPr lang="ru-RU" b="1" dirty="0" err="1"/>
              <a:t>робітників</a:t>
            </a:r>
            <a:r>
              <a:rPr lang="ru-RU" b="1" dirty="0"/>
              <a:t>; </a:t>
            </a:r>
            <a:r>
              <a:rPr lang="ru-RU" b="1" dirty="0" err="1"/>
              <a:t>поєднує</a:t>
            </a:r>
            <a:r>
              <a:rPr lang="ru-RU" b="1" dirty="0"/>
              <a:t> </a:t>
            </a:r>
            <a:r>
              <a:rPr lang="ru-RU" b="1" dirty="0" err="1"/>
              <a:t>централізоване</a:t>
            </a:r>
            <a:r>
              <a:rPr lang="ru-RU" b="1" dirty="0"/>
              <a:t> </a:t>
            </a:r>
            <a:r>
              <a:rPr lang="ru-RU" b="1" dirty="0" err="1"/>
              <a:t>керівництво</a:t>
            </a:r>
            <a:r>
              <a:rPr lang="ru-RU" b="1" dirty="0"/>
              <a:t> з </a:t>
            </a:r>
            <a:r>
              <a:rPr lang="ru-RU" b="1" dirty="0" err="1"/>
              <a:t>певною</a:t>
            </a:r>
            <a:r>
              <a:rPr lang="ru-RU" b="1" dirty="0"/>
              <a:t> </a:t>
            </a:r>
            <a:r>
              <a:rPr lang="ru-RU" b="1" dirty="0" err="1"/>
              <a:t>господарською</a:t>
            </a:r>
            <a:r>
              <a:rPr lang="ru-RU" b="1" dirty="0"/>
              <a:t> </a:t>
            </a:r>
            <a:r>
              <a:rPr lang="ru-RU" b="1" dirty="0" err="1"/>
              <a:t>самостійністю</a:t>
            </a:r>
            <a:r>
              <a:rPr lang="ru-RU" b="1" dirty="0"/>
              <a:t> </a:t>
            </a:r>
            <a:r>
              <a:rPr lang="ru-RU" b="1" dirty="0" err="1"/>
              <a:t>підприємств</a:t>
            </a:r>
            <a:r>
              <a:rPr lang="ru-RU" b="1" dirty="0"/>
              <a:t>.</a:t>
            </a:r>
            <a:endParaRPr lang="uk-UA" b="1" dirty="0" smtClean="0"/>
          </a:p>
          <a:p>
            <a:r>
              <a:rPr lang="ru-RU" b="1" i="1" dirty="0" smtClean="0">
                <a:solidFill>
                  <a:srgbClr val="C00000"/>
                </a:solidFill>
              </a:rPr>
              <a:t>ТІНЬОВА ЕКОНОМІКА</a:t>
            </a:r>
            <a:r>
              <a:rPr lang="en-US" b="1" dirty="0" smtClean="0"/>
              <a:t>— </a:t>
            </a:r>
            <a:r>
              <a:rPr lang="ru-RU" b="1" dirty="0" err="1"/>
              <a:t>господарська</a:t>
            </a:r>
            <a:r>
              <a:rPr lang="ru-RU" b="1" dirty="0"/>
              <a:t> </a:t>
            </a:r>
            <a:r>
              <a:rPr lang="ru-RU" b="1" dirty="0" err="1"/>
              <a:t>діяльність</a:t>
            </a:r>
            <a:r>
              <a:rPr lang="ru-RU" b="1" dirty="0"/>
              <a:t>, яка </a:t>
            </a:r>
            <a:r>
              <a:rPr lang="ru-RU" b="1" dirty="0" err="1"/>
              <a:t>розвивається</a:t>
            </a:r>
            <a:r>
              <a:rPr lang="ru-RU" b="1" dirty="0"/>
              <a:t> поза </a:t>
            </a:r>
            <a:r>
              <a:rPr lang="ru-RU" b="1" dirty="0" err="1"/>
              <a:t>державним</a:t>
            </a:r>
            <a:r>
              <a:rPr lang="ru-RU" b="1" dirty="0"/>
              <a:t> </a:t>
            </a:r>
            <a:r>
              <a:rPr lang="ru-RU" b="1" dirty="0" err="1"/>
              <a:t>обліком</a:t>
            </a:r>
            <a:r>
              <a:rPr lang="ru-RU" b="1" dirty="0"/>
              <a:t> та контролем, а тому не </a:t>
            </a:r>
            <a:r>
              <a:rPr lang="ru-RU" b="1" dirty="0" err="1"/>
              <a:t>відображається</a:t>
            </a:r>
            <a:r>
              <a:rPr lang="ru-RU" b="1" dirty="0"/>
              <a:t> в </a:t>
            </a:r>
            <a:r>
              <a:rPr lang="ru-RU" b="1" dirty="0" err="1"/>
              <a:t>офіційній</a:t>
            </a:r>
            <a:r>
              <a:rPr lang="ru-RU" b="1" dirty="0"/>
              <a:t> </a:t>
            </a:r>
            <a:r>
              <a:rPr lang="ru-RU" b="1" dirty="0" err="1"/>
              <a:t>статистиці</a:t>
            </a:r>
            <a:r>
              <a:rPr lang="ru-RU" b="1" dirty="0"/>
              <a:t>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971538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800" dirty="0" smtClean="0"/>
              <a:t>Ознаки економічної кризи:</a:t>
            </a:r>
            <a:br>
              <a:rPr lang="uk-UA" sz="2800" dirty="0" smtClean="0"/>
            </a:b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pPr marL="285750" indent="-285750">
              <a:buFontTx/>
              <a:buChar char="-"/>
            </a:pPr>
            <a:r>
              <a:rPr lang="uk-UA" b="1" dirty="0" smtClean="0"/>
              <a:t>Зниження приросту промислового виробництва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Неефективне використання виробничих фондів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Значна собівартість товарів, погіршення якості продукції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Технічне відставання від розвинутих країн, низька продуктивність праці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Падіння виробництва в сільському господарстві, дефіцит робочої сили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Відсталі агротехнічні методи ведення сільського господарства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Гострий дефіцит якісних товарів народного споживання, продовольства та послуг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Безгосподарність, розкрадання матеріальних цінностей і грошових коштів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Поява тіньової економіки</a:t>
            </a:r>
          </a:p>
          <a:p>
            <a:pPr marL="285750" indent="-285750">
              <a:buFontTx/>
              <a:buChar char="-"/>
            </a:pPr>
            <a:r>
              <a:rPr lang="uk-UA" b="1" dirty="0" smtClean="0"/>
              <a:t>Недбале ставлення до праці, державної власності, пияцтво на виробництві.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8817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685800"/>
          </a:xfrm>
        </p:spPr>
        <p:txBody>
          <a:bodyPr/>
          <a:lstStyle/>
          <a:p>
            <a:pPr algn="ctr"/>
            <a:r>
              <a:rPr lang="ru-RU" sz="2400" dirty="0" err="1"/>
              <a:t>Динаміка</a:t>
            </a:r>
            <a:r>
              <a:rPr lang="ru-RU" sz="2400" dirty="0"/>
              <a:t> приросту </a:t>
            </a:r>
            <a:r>
              <a:rPr lang="ru-RU" sz="2400" dirty="0" err="1"/>
              <a:t>основних</a:t>
            </a:r>
            <a:r>
              <a:rPr lang="ru-RU" sz="2400" dirty="0"/>
              <a:t> </a:t>
            </a:r>
            <a:r>
              <a:rPr lang="ru-RU" sz="2400" dirty="0" err="1"/>
              <a:t>показників</a:t>
            </a:r>
            <a:r>
              <a:rPr lang="ru-RU" sz="2400" dirty="0"/>
              <a:t> </a:t>
            </a:r>
            <a:r>
              <a:rPr lang="ru-RU" sz="2400" dirty="0" err="1"/>
              <a:t>економічного</a:t>
            </a:r>
            <a:r>
              <a:rPr lang="ru-RU" sz="2400" dirty="0"/>
              <a:t> </a:t>
            </a:r>
            <a:r>
              <a:rPr lang="ru-RU" sz="2400" dirty="0" err="1"/>
              <a:t>розвитку</a:t>
            </a:r>
            <a:r>
              <a:rPr lang="ru-RU" sz="2400" dirty="0"/>
              <a:t> УРСР у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восьмої</a:t>
            </a:r>
            <a:r>
              <a:rPr lang="ru-RU" sz="2400" dirty="0"/>
              <a:t>—</a:t>
            </a:r>
            <a:r>
              <a:rPr lang="ru-RU" sz="2400" dirty="0" err="1"/>
              <a:t>одинадцятої</a:t>
            </a:r>
            <a:r>
              <a:rPr lang="ru-RU" sz="2400" dirty="0"/>
              <a:t> </a:t>
            </a:r>
            <a:r>
              <a:rPr lang="ru-RU" sz="2400" dirty="0" err="1"/>
              <a:t>п'ятирічок</a:t>
            </a:r>
            <a:r>
              <a:rPr lang="ru-RU" sz="2400" dirty="0"/>
              <a:t> (у %)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047006"/>
              </p:ext>
            </p:extLst>
          </p:nvPr>
        </p:nvGraphicFramePr>
        <p:xfrm>
          <a:off x="323528" y="1268760"/>
          <a:ext cx="8280920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  <a:gridCol w="1656184"/>
                <a:gridCol w="1656184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uk-UA" dirty="0" smtClean="0"/>
                        <a:t>Показник</a:t>
                      </a:r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</a:t>
                      </a:r>
                      <a:r>
                        <a:rPr lang="en-US" dirty="0" smtClean="0"/>
                        <a:t>`</a:t>
                      </a:r>
                      <a:r>
                        <a:rPr lang="uk-UA" dirty="0" err="1" smtClean="0"/>
                        <a:t>ятирічка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восьма</a:t>
                      </a:r>
                      <a:r>
                        <a:rPr lang="ru-RU" sz="1400" dirty="0" smtClean="0"/>
                        <a:t> (1966—1970 </a:t>
                      </a:r>
                      <a:r>
                        <a:rPr lang="ru-RU" sz="1400" dirty="0" err="1" smtClean="0"/>
                        <a:t>рр</a:t>
                      </a:r>
                      <a:r>
                        <a:rPr lang="ru-RU" sz="1400" dirty="0" smtClean="0"/>
                        <a:t>.)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дев'ята</a:t>
                      </a:r>
                      <a:r>
                        <a:rPr lang="ru-RU" sz="1400" dirty="0" smtClean="0"/>
                        <a:t> (1971—1975 </a:t>
                      </a:r>
                      <a:r>
                        <a:rPr lang="ru-RU" sz="1400" dirty="0" err="1" smtClean="0"/>
                        <a:t>рр</a:t>
                      </a:r>
                      <a:r>
                        <a:rPr lang="ru-RU" sz="1400" dirty="0" smtClean="0"/>
                        <a:t>.)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десята</a:t>
                      </a:r>
                      <a:r>
                        <a:rPr lang="ru-RU" sz="1400" dirty="0" smtClean="0"/>
                        <a:t> (1976—1980 </a:t>
                      </a:r>
                      <a:r>
                        <a:rPr lang="ru-RU" sz="1400" dirty="0" err="1" smtClean="0"/>
                        <a:t>рр</a:t>
                      </a:r>
                      <a:r>
                        <a:rPr lang="ru-RU" sz="1400" dirty="0" smtClean="0"/>
                        <a:t>.)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/>
                        <a:t>одинадцята</a:t>
                      </a:r>
                      <a:r>
                        <a:rPr lang="ru-RU" sz="1400" dirty="0" smtClean="0"/>
                        <a:t> (1981—1985 </a:t>
                      </a:r>
                      <a:r>
                        <a:rPr lang="ru-RU" sz="1400" dirty="0" err="1" smtClean="0"/>
                        <a:t>рр</a:t>
                      </a:r>
                      <a:r>
                        <a:rPr lang="ru-RU" sz="1400" dirty="0" smtClean="0"/>
                        <a:t>.)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Валовий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dirty="0" err="1" smtClean="0"/>
                        <a:t>суспільний</a:t>
                      </a:r>
                      <a:r>
                        <a:rPr lang="ru-RU" sz="1600" dirty="0" smtClean="0"/>
                        <a:t> продукт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3,5</a:t>
                      </a:r>
                      <a:endParaRPr lang="ru-RU" dirty="0"/>
                    </a:p>
                  </a:txBody>
                  <a:tcPr/>
                </a:tc>
              </a:tr>
              <a:tr h="255632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Національний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dirty="0" err="1" smtClean="0"/>
                        <a:t>дохід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Капіталовкладення</a:t>
                      </a:r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Продуктивність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праці</a:t>
                      </a:r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Промислова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продукція</a:t>
                      </a:r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Сільськогосподарська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dirty="0" err="1" smtClean="0"/>
                        <a:t>продукція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6211669"/>
            <a:ext cx="8676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err="1" smtClean="0"/>
              <a:t>Завдання</a:t>
            </a:r>
            <a:r>
              <a:rPr lang="ru-RU" sz="1400" b="1" i="1" dirty="0" smtClean="0"/>
              <a:t>: </a:t>
            </a:r>
            <a:r>
              <a:rPr lang="ru-RU" sz="1400" dirty="0" err="1" smtClean="0"/>
              <a:t>Проаналізуйте</a:t>
            </a:r>
            <a:r>
              <a:rPr lang="ru-RU" sz="1400" dirty="0" smtClean="0"/>
              <a:t> </a:t>
            </a:r>
            <a:r>
              <a:rPr lang="ru-RU" sz="1400" dirty="0" err="1" smtClean="0"/>
              <a:t>наведені</a:t>
            </a:r>
            <a:r>
              <a:rPr lang="ru-RU" sz="1400" dirty="0" smtClean="0"/>
              <a:t> </a:t>
            </a:r>
            <a:r>
              <a:rPr lang="ru-RU" sz="1400" dirty="0" err="1"/>
              <a:t>дані</a:t>
            </a:r>
            <a:r>
              <a:rPr lang="ru-RU" sz="1400" dirty="0"/>
              <a:t>. </a:t>
            </a:r>
            <a:r>
              <a:rPr lang="ru-RU" sz="1400" dirty="0" err="1"/>
              <a:t>Який</a:t>
            </a:r>
            <a:r>
              <a:rPr lang="ru-RU" sz="1400" dirty="0"/>
              <a:t> </a:t>
            </a:r>
            <a:r>
              <a:rPr lang="ru-RU" sz="1400" dirty="0" err="1"/>
              <a:t>висновок</a:t>
            </a:r>
            <a:r>
              <a:rPr lang="ru-RU" sz="1400" dirty="0"/>
              <a:t> </a:t>
            </a:r>
            <a:r>
              <a:rPr lang="ru-RU" sz="1400" dirty="0" err="1"/>
              <a:t>ви</a:t>
            </a:r>
            <a:r>
              <a:rPr lang="ru-RU" sz="1400" dirty="0"/>
              <a:t> можете </a:t>
            </a:r>
            <a:r>
              <a:rPr lang="ru-RU" sz="1400" dirty="0" err="1"/>
              <a:t>зробити</a:t>
            </a:r>
            <a:r>
              <a:rPr lang="ru-RU" sz="1400" dirty="0"/>
              <a:t> про </a:t>
            </a:r>
            <a:r>
              <a:rPr lang="ru-RU" sz="1400" dirty="0" err="1"/>
              <a:t>процеси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відбувалися</a:t>
            </a:r>
            <a:r>
              <a:rPr lang="ru-RU" sz="1400" dirty="0"/>
              <a:t> в </a:t>
            </a:r>
            <a:r>
              <a:rPr lang="ru-RU" sz="1400" dirty="0" err="1"/>
              <a:t>економіці</a:t>
            </a:r>
            <a:r>
              <a:rPr lang="ru-RU" sz="1400" dirty="0"/>
              <a:t> </a:t>
            </a:r>
            <a:r>
              <a:rPr lang="ru-RU" sz="1400" dirty="0" err="1"/>
              <a:t>України</a:t>
            </a:r>
            <a:r>
              <a:rPr lang="ru-RU" sz="1400" dirty="0"/>
              <a:t> в </a:t>
            </a:r>
            <a:r>
              <a:rPr lang="ru-RU" sz="1400" dirty="0" err="1"/>
              <a:t>цей</a:t>
            </a:r>
            <a:r>
              <a:rPr lang="ru-RU" sz="1400" dirty="0"/>
              <a:t> </a:t>
            </a:r>
            <a:r>
              <a:rPr lang="ru-RU" sz="1400" dirty="0" err="1"/>
              <a:t>період</a:t>
            </a:r>
            <a:r>
              <a:rPr lang="ru-RU" sz="1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96035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Косигінська</a:t>
            </a:r>
            <a:r>
              <a:rPr lang="uk-UA" dirty="0" smtClean="0"/>
              <a:t> реформа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vi-VN" b="1" dirty="0"/>
              <a:t>Економі́чна рефо́рма 1965 ро́ку в СРСР</a:t>
            </a:r>
            <a:r>
              <a:rPr lang="vi-VN" dirty="0"/>
              <a:t> — система заходів у промисловості та сільському господарстві, яка передбачала запровадження елементів економічного регулювання. Їхня розробка та прийняття основних положень відбувалися з </a:t>
            </a:r>
            <a:r>
              <a:rPr lang="vi-VN" dirty="0" smtClean="0"/>
              <a:t>1965</a:t>
            </a:r>
            <a:r>
              <a:rPr lang="uk-UA" dirty="0"/>
              <a:t> </a:t>
            </a:r>
            <a:r>
              <a:rPr lang="vi-VN" dirty="0" smtClean="0"/>
              <a:t>року </a:t>
            </a:r>
            <a:r>
              <a:rPr lang="vi-VN" dirty="0"/>
              <a:t>за сприянням голови ради міністрів СРСР </a:t>
            </a:r>
            <a:r>
              <a:rPr lang="vi-VN" dirty="0" smtClean="0"/>
              <a:t>Олексія</a:t>
            </a:r>
            <a:r>
              <a:rPr lang="uk-UA" dirty="0" smtClean="0"/>
              <a:t> </a:t>
            </a:r>
            <a:r>
              <a:rPr lang="vi-VN" dirty="0" smtClean="0"/>
              <a:t>Косигіна</a:t>
            </a:r>
            <a:r>
              <a:rPr lang="vi-VN" dirty="0"/>
              <a:t>. В </a:t>
            </a:r>
            <a:r>
              <a:rPr lang="vi-VN" dirty="0" smtClean="0"/>
              <a:t>СРСР</a:t>
            </a:r>
            <a:r>
              <a:rPr lang="uk-UA" dirty="0"/>
              <a:t> </a:t>
            </a:r>
            <a:r>
              <a:rPr lang="vi-VN" dirty="0" smtClean="0"/>
              <a:t>відома </a:t>
            </a:r>
            <a:r>
              <a:rPr lang="vi-VN" dirty="0"/>
              <a:t>як </a:t>
            </a:r>
            <a:r>
              <a:rPr lang="vi-VN" b="1" dirty="0"/>
              <a:t>Косигінська реформа</a:t>
            </a:r>
            <a:r>
              <a:rPr lang="vi-VN" dirty="0"/>
              <a:t> </a:t>
            </a:r>
            <a:r>
              <a:rPr lang="vi-VN" dirty="0" smtClean="0"/>
              <a:t>, </a:t>
            </a:r>
            <a:r>
              <a:rPr lang="vi-VN" dirty="0"/>
              <a:t>на Заході як </a:t>
            </a:r>
            <a:r>
              <a:rPr lang="vi-VN" b="1" dirty="0"/>
              <a:t>реформа </a:t>
            </a:r>
            <a:r>
              <a:rPr lang="vi-VN" b="1" dirty="0" smtClean="0"/>
              <a:t>Лібермана</a:t>
            </a:r>
            <a:r>
              <a:rPr lang="uk-UA" dirty="0"/>
              <a:t> </a:t>
            </a:r>
            <a:r>
              <a:rPr lang="vi-VN" dirty="0" smtClean="0"/>
              <a:t>(за </a:t>
            </a:r>
            <a:r>
              <a:rPr lang="vi-VN" dirty="0"/>
              <a:t>іменем автора концепції реформи).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5985" y="2708919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1400" dirty="0"/>
              <a:t>Олексі́й Микола́йович </a:t>
            </a:r>
            <a:r>
              <a:rPr lang="vi-VN" sz="1400" dirty="0" smtClean="0"/>
              <a:t>Коси́гін</a:t>
            </a:r>
            <a:r>
              <a:rPr lang="uk-UA" sz="1400" dirty="0" smtClean="0"/>
              <a:t>, </a:t>
            </a:r>
            <a:r>
              <a:rPr lang="ru-RU" sz="1400" dirty="0"/>
              <a:t>голова Ради </a:t>
            </a:r>
            <a:r>
              <a:rPr lang="ru-RU" sz="1400" dirty="0" err="1" smtClean="0"/>
              <a:t>Міністрів</a:t>
            </a:r>
            <a:r>
              <a:rPr lang="ru-RU" sz="1400" dirty="0" smtClean="0"/>
              <a:t> СРСР</a:t>
            </a:r>
            <a:r>
              <a:rPr lang="ru-RU" sz="1400" dirty="0"/>
              <a:t> у 1964—1980 роках</a:t>
            </a:r>
            <a:endParaRPr lang="ru-RU" sz="1400" dirty="0"/>
          </a:p>
        </p:txBody>
      </p:sp>
      <p:pic>
        <p:nvPicPr>
          <p:cNvPr id="2050" name="Picture 2" descr="D:\2024-2025 н.р\Картинки\Без названия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750"/>
            <a:ext cx="1771650" cy="258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0171" y="5661248"/>
            <a:ext cx="20956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/>
              <a:t>Овсій</a:t>
            </a:r>
            <a:r>
              <a:rPr lang="ru-RU" sz="1400" dirty="0"/>
              <a:t> Григорович </a:t>
            </a:r>
            <a:r>
              <a:rPr lang="ru-RU" sz="1400" dirty="0" err="1"/>
              <a:t>Ліберман</a:t>
            </a:r>
            <a:r>
              <a:rPr lang="ru-RU" sz="1400" dirty="0"/>
              <a:t> </a:t>
            </a:r>
            <a:r>
              <a:rPr lang="ru-RU" sz="1400" dirty="0"/>
              <a:t>,</a:t>
            </a:r>
            <a:r>
              <a:rPr lang="ru-RU" sz="1400" dirty="0" err="1" smtClean="0"/>
              <a:t>український</a:t>
            </a:r>
            <a:r>
              <a:rPr lang="ru-RU" sz="1400" dirty="0"/>
              <a:t> </a:t>
            </a:r>
            <a:r>
              <a:rPr lang="ru-RU" sz="1400" dirty="0" err="1" smtClean="0"/>
              <a:t>радянський</a:t>
            </a:r>
            <a:r>
              <a:rPr lang="ru-RU" sz="1400" dirty="0" smtClean="0"/>
              <a:t> </a:t>
            </a:r>
            <a:r>
              <a:rPr lang="ru-RU" sz="1400" dirty="0" err="1" smtClean="0"/>
              <a:t>економіст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pic>
        <p:nvPicPr>
          <p:cNvPr id="2051" name="Picture 3" descr="D:\2024-2025 н.р\Картинки\Без названия (2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77" y="3879051"/>
            <a:ext cx="2119603" cy="1782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981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3100" dirty="0" smtClean="0"/>
              <a:t>Заходи керівництва по подоланню економічної кризи: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buFontTx/>
              <a:buChar char="-"/>
            </a:pPr>
            <a:r>
              <a:rPr lang="uk-UA" dirty="0" smtClean="0"/>
              <a:t>Ліквідовано раднаргоспи, підприємства підпорядковано союзно-республіканським міністерствам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Підвищено науковий рівень планування, розширено сферу госпрозрахункових відносин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Створено спеціальні фонди для матеріального заохочення робітників і службовців, введено гарантовану зарплату колгоспникам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Підвищено закупівельні ціни на сільськогосподарську продукцію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Передбачалося зміцнення матеріально-технічної бази колгоспів і радгоспів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Прийнято продовольчу програму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Проголошувалась боротьба з тіньовою економікою і розкраданням матеріальних коштів за допомогою правоохоронних органів і громадськості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Посилювалась виховна робота в трудових колективах</a:t>
            </a:r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826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04897" y="94394"/>
            <a:ext cx="3915918" cy="1307545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/>
              <a:t>Економічна ситуація в УРСР в роки «застою» в карикатурах </a:t>
            </a:r>
            <a:endParaRPr lang="ru-RU" sz="2800" dirty="0"/>
          </a:p>
        </p:txBody>
      </p:sp>
      <p:pic>
        <p:nvPicPr>
          <p:cNvPr id="3074" name="Picture 2" descr="D:\2024-2025 н.р\Картинки\Без названия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3620"/>
            <a:ext cx="2507531" cy="289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2024-2025 н.р\Картинки\Без названия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5758"/>
            <a:ext cx="340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2024-2025 н.р\Картинки\Без названия (2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84784"/>
            <a:ext cx="19240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2024-2025 н.р\Картинки\Без названия (2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327" y="4249874"/>
            <a:ext cx="29527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2024-2025 н.р\Картинки\Без названия (27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477" y="1484784"/>
            <a:ext cx="29908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2024-2025 н.р\Картинки\images (5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5293990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2024-2025 н.р\Картинки\images (6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27040"/>
            <a:ext cx="20193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0103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356</TotalTime>
  <Words>291</Words>
  <Application>Microsoft Office PowerPoint</Application>
  <PresentationFormat>Экран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Тема5</vt:lpstr>
      <vt:lpstr>Україна в період загострення кризи радянської системи</vt:lpstr>
      <vt:lpstr>Терміни і поняття:</vt:lpstr>
      <vt:lpstr>Ознаки економічної кризи: </vt:lpstr>
      <vt:lpstr>Динаміка приросту основних показників економічного розвитку УРСР у період восьмої—одинадцятої п'ятирічок (у %)</vt:lpstr>
      <vt:lpstr>Косигінська реформа</vt:lpstr>
      <vt:lpstr>Заходи керівництва по подоланню економічної кризи: </vt:lpstr>
      <vt:lpstr>Економічна ситуація в УРСР в роки «застою» в карикатурах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Україна в період загострення кризи радянської системи</dc:title>
  <dc:creator>админ</dc:creator>
  <cp:lastModifiedBy>админ</cp:lastModifiedBy>
  <cp:revision>18</cp:revision>
  <dcterms:created xsi:type="dcterms:W3CDTF">2024-10-22T07:34:00Z</dcterms:created>
  <dcterms:modified xsi:type="dcterms:W3CDTF">2024-10-22T13:30:01Z</dcterms:modified>
</cp:coreProperties>
</file>