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5926406" cy="64008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Розділ: «Україна у складі тоталітарної імперії – Союзу Радянських Соціалістичних Республік»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>Форсована індустріалізація 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2024-2025 н.р\Картинки\images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77070"/>
            <a:ext cx="2616422" cy="195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2024-2025 н.р\Картинки\Без названия (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869" y="4200808"/>
            <a:ext cx="2772916" cy="182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2024-2025 н.р\Картинки\images (9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96952"/>
            <a:ext cx="2705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13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Поняття і терміни: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vi-VN" b="1" dirty="0">
                <a:solidFill>
                  <a:srgbClr val="202122"/>
                </a:solidFill>
                <a:latin typeface="Arial"/>
              </a:rPr>
              <a:t>Індустріаліза́ція в СРСР</a:t>
            </a:r>
            <a:r>
              <a:rPr lang="vi-VN" dirty="0">
                <a:solidFill>
                  <a:srgbClr val="202122"/>
                </a:solidFill>
                <a:latin typeface="Arial"/>
              </a:rPr>
              <a:t> — комплекс заходів з прискореного розвитку промисловості, вжитих ВКП(б) у період з другої половини 1920-х до кінця </a:t>
            </a:r>
            <a:r>
              <a:rPr lang="vi-VN" dirty="0" smtClean="0">
                <a:solidFill>
                  <a:srgbClr val="202122"/>
                </a:solidFill>
                <a:latin typeface="Arial"/>
              </a:rPr>
              <a:t>1930-х</a:t>
            </a:r>
            <a:r>
              <a:rPr lang="vi-VN" dirty="0">
                <a:solidFill>
                  <a:srgbClr val="202122"/>
                </a:solidFill>
                <a:latin typeface="Arial"/>
              </a:rPr>
              <a:t> </a:t>
            </a:r>
            <a:r>
              <a:rPr lang="vi-VN" dirty="0" smtClean="0">
                <a:solidFill>
                  <a:srgbClr val="202122"/>
                </a:solidFill>
                <a:latin typeface="Arial"/>
              </a:rPr>
              <a:t>. Проголошена </a:t>
            </a:r>
            <a:r>
              <a:rPr lang="vi-VN" dirty="0">
                <a:solidFill>
                  <a:srgbClr val="202122"/>
                </a:solidFill>
                <a:latin typeface="Arial"/>
              </a:rPr>
              <a:t>як партійний курс </a:t>
            </a:r>
            <a:r>
              <a:rPr lang="en-US" dirty="0">
                <a:solidFill>
                  <a:srgbClr val="202122"/>
                </a:solidFill>
                <a:latin typeface="Arial"/>
              </a:rPr>
              <a:t>XIV </a:t>
            </a:r>
            <a:r>
              <a:rPr lang="vi-VN" dirty="0">
                <a:solidFill>
                  <a:srgbClr val="202122"/>
                </a:solidFill>
                <a:latin typeface="Arial"/>
              </a:rPr>
              <a:t>з'їздом ВКП(б) (1925). Здійснювана, головним чином, за рахунок перекачування коштів із сільського господарства: спочатку </a:t>
            </a:r>
            <a:r>
              <a:rPr lang="vi-VN" dirty="0" smtClean="0">
                <a:solidFill>
                  <a:srgbClr val="202122"/>
                </a:solidFill>
                <a:latin typeface="Arial"/>
              </a:rPr>
              <a:t>завдяки</a:t>
            </a:r>
            <a:r>
              <a:rPr lang="uk-UA" dirty="0" smtClean="0">
                <a:solidFill>
                  <a:srgbClr val="202122"/>
                </a:solidFill>
                <a:latin typeface="Arial"/>
              </a:rPr>
              <a:t> </a:t>
            </a:r>
            <a:r>
              <a:rPr lang="vi-VN" dirty="0" smtClean="0">
                <a:solidFill>
                  <a:srgbClr val="0645AD"/>
                </a:solidFill>
                <a:latin typeface="Arial"/>
              </a:rPr>
              <a:t>«ножицям цін</a:t>
            </a:r>
            <a:r>
              <a:rPr lang="uk-UA" dirty="0" smtClean="0">
                <a:solidFill>
                  <a:srgbClr val="0645AD"/>
                </a:solidFill>
                <a:latin typeface="Arial"/>
              </a:rPr>
              <a:t>»</a:t>
            </a:r>
            <a:r>
              <a:rPr lang="vi-VN" dirty="0">
                <a:solidFill>
                  <a:srgbClr val="202122"/>
                </a:solidFill>
                <a:latin typeface="Arial"/>
              </a:rPr>
              <a:t> на промислову і сільськогосподарську продукцію, а після важкої промисловості та військово-промислового </a:t>
            </a:r>
            <a:r>
              <a:rPr lang="vi-VN" dirty="0" smtClean="0">
                <a:solidFill>
                  <a:srgbClr val="202122"/>
                </a:solidFill>
                <a:latin typeface="Arial"/>
              </a:rPr>
              <a:t>комплексу.</a:t>
            </a:r>
            <a:r>
              <a:rPr lang="vi-VN" dirty="0">
                <a:solidFill>
                  <a:srgbClr val="202122"/>
                </a:solidFill>
                <a:latin typeface="Arial"/>
              </a:rPr>
              <a:t> </a:t>
            </a:r>
            <a:endParaRPr lang="uk-UA" dirty="0" smtClean="0">
              <a:solidFill>
                <a:srgbClr val="202122"/>
              </a:solidFill>
              <a:latin typeface="Arial"/>
            </a:endParaRPr>
          </a:p>
          <a:p>
            <a:r>
              <a:rPr lang="ru-RU" b="1" dirty="0" err="1">
                <a:solidFill>
                  <a:srgbClr val="292B2C"/>
                </a:solidFill>
                <a:latin typeface="Roboto"/>
              </a:rPr>
              <a:t>Соціалістичне</a:t>
            </a:r>
            <a:r>
              <a:rPr lang="ru-RU" b="1" dirty="0">
                <a:solidFill>
                  <a:srgbClr val="292B2C"/>
                </a:solidFill>
                <a:latin typeface="Roboto"/>
              </a:rPr>
              <a:t> </a:t>
            </a:r>
            <a:r>
              <a:rPr lang="ru-RU" b="1" dirty="0" err="1">
                <a:solidFill>
                  <a:srgbClr val="292B2C"/>
                </a:solidFill>
                <a:latin typeface="Roboto"/>
              </a:rPr>
              <a:t>змагання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 — форма трудового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ентузіазму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робітництва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намагання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перевершити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перемогти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когось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у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чому-небудь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домагаючись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кращих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ніж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в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інших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, 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результатів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 (</a:t>
            </a:r>
            <a:r>
              <a:rPr lang="ru-RU" dirty="0" err="1">
                <a:solidFill>
                  <a:srgbClr val="292B2C"/>
                </a:solidFill>
                <a:latin typeface="Roboto"/>
              </a:rPr>
              <a:t>показників</a:t>
            </a:r>
            <a:r>
              <a:rPr lang="ru-RU" dirty="0">
                <a:solidFill>
                  <a:srgbClr val="292B2C"/>
                </a:solidFill>
                <a:latin typeface="Roboto"/>
              </a:rPr>
              <a:t>). </a:t>
            </a:r>
            <a:endParaRPr lang="ru-RU" dirty="0" smtClean="0">
              <a:solidFill>
                <a:srgbClr val="292B2C"/>
              </a:solidFill>
              <a:latin typeface="Roboto"/>
            </a:endParaRPr>
          </a:p>
          <a:p>
            <a:r>
              <a:rPr lang="ru-RU" b="1" dirty="0" err="1">
                <a:solidFill>
                  <a:srgbClr val="202122"/>
                </a:solidFill>
                <a:latin typeface="Arial"/>
              </a:rPr>
              <a:t>Стаха́новський</a:t>
            </a:r>
            <a:r>
              <a:rPr lang="ru-RU" b="1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b="1" dirty="0" err="1">
                <a:solidFill>
                  <a:srgbClr val="202122"/>
                </a:solidFill>
                <a:latin typeface="Arial"/>
              </a:rPr>
              <a:t>рух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 —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масовий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робітничий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рух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за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підвищення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продуктивності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праці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,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досягнення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високих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виробничих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показників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.</a:t>
            </a:r>
            <a:endParaRPr lang="ru-RU" dirty="0" smtClean="0">
              <a:solidFill>
                <a:srgbClr val="292B2C"/>
              </a:solidFill>
              <a:latin typeface="Roboto"/>
            </a:endParaRPr>
          </a:p>
          <a:p>
            <a:r>
              <a:rPr lang="ru-RU" b="1" dirty="0" err="1">
                <a:solidFill>
                  <a:srgbClr val="202122"/>
                </a:solidFill>
                <a:latin typeface="Arial"/>
              </a:rPr>
              <a:t>П'ятирічка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 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або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 </a:t>
            </a:r>
            <a:r>
              <a:rPr lang="ru-RU" b="1" dirty="0" err="1">
                <a:solidFill>
                  <a:srgbClr val="202122"/>
                </a:solidFill>
                <a:latin typeface="Arial"/>
              </a:rPr>
              <a:t>п'ятирічний</a:t>
            </a:r>
            <a:r>
              <a:rPr lang="ru-RU" b="1" dirty="0">
                <a:solidFill>
                  <a:srgbClr val="202122"/>
                </a:solidFill>
                <a:latin typeface="Arial"/>
              </a:rPr>
              <a:t> план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 — метод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планування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розвитку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країн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,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що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включає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розробку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цільових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показників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соціально-економічного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розвитку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на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термін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 5 </a:t>
            </a:r>
            <a:r>
              <a:rPr lang="ru-RU" dirty="0" err="1">
                <a:solidFill>
                  <a:srgbClr val="202122"/>
                </a:solidFill>
                <a:latin typeface="Arial"/>
              </a:rPr>
              <a:t>років</a:t>
            </a:r>
            <a:r>
              <a:rPr lang="ru-RU" dirty="0" smtClean="0">
                <a:solidFill>
                  <a:srgbClr val="202122"/>
                </a:solidFill>
                <a:latin typeface="Arial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5153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типовой процесс 3"/>
          <p:cNvSpPr/>
          <p:nvPr/>
        </p:nvSpPr>
        <p:spPr>
          <a:xfrm>
            <a:off x="942047" y="836712"/>
            <a:ext cx="7518385" cy="1188712"/>
          </a:xfrm>
          <a:prstGeom prst="flowChartPredefined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908720"/>
            <a:ext cx="5143499" cy="653547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Сталінська модернізація СРСР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1864474" y="227687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4441839" y="227687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6814219" y="227687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942047" y="3366476"/>
            <a:ext cx="2405818" cy="720080"/>
          </a:xfrm>
          <a:prstGeom prst="round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Індустріалізація </a:t>
            </a:r>
            <a:endParaRPr lang="ru-RU" dirty="0"/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3563888" y="3379974"/>
            <a:ext cx="2448272" cy="720080"/>
          </a:xfrm>
          <a:prstGeom prst="round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колективізація</a:t>
            </a:r>
            <a:endParaRPr lang="ru-RU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6372200" y="3365940"/>
            <a:ext cx="2088232" cy="720615"/>
          </a:xfrm>
          <a:prstGeom prst="round2Diag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«культурна революція»</a:t>
            </a:r>
            <a:endParaRPr lang="ru-RU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1966549" y="4180014"/>
            <a:ext cx="280482" cy="7611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701" y="4170066"/>
            <a:ext cx="3175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816" y="4180014"/>
            <a:ext cx="3175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993625" y="4989161"/>
            <a:ext cx="1945848" cy="914400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Сфера втілення: промисловість</a:t>
            </a:r>
            <a:endParaRPr lang="ru-RU" dirty="0"/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3587921" y="4961064"/>
            <a:ext cx="2197060" cy="914400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Сфера втілення:</a:t>
            </a:r>
            <a:r>
              <a:rPr lang="ru-RU" dirty="0" smtClean="0"/>
              <a:t> </a:t>
            </a:r>
            <a:r>
              <a:rPr lang="ru-RU" dirty="0" err="1" smtClean="0"/>
              <a:t>сільське</a:t>
            </a:r>
            <a:r>
              <a:rPr lang="ru-RU" dirty="0" smtClean="0"/>
              <a:t> </a:t>
            </a:r>
            <a:r>
              <a:rPr lang="ru-RU" dirty="0" err="1" smtClean="0"/>
              <a:t>господарство</a:t>
            </a:r>
            <a:endParaRPr lang="uk-UA" dirty="0" smtClean="0"/>
          </a:p>
        </p:txBody>
      </p:sp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6372200" y="4928838"/>
            <a:ext cx="2088232" cy="914400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Сфера втілення: культура, духовне життя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4769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460692"/>
            <a:ext cx="5618955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Причини згортання непу: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uk-UA" sz="1400" i="1" dirty="0" smtClean="0"/>
              <a:t>Питання: пригадайте, що таке «неп»?</a:t>
            </a:r>
          </a:p>
          <a:p>
            <a:endParaRPr lang="uk-UA" sz="1400" i="1" dirty="0" smtClean="0"/>
          </a:p>
          <a:p>
            <a:pPr marL="285750" indent="-285750">
              <a:buFontTx/>
              <a:buChar char="-"/>
            </a:pPr>
            <a:r>
              <a:rPr lang="uk-UA" dirty="0" smtClean="0"/>
              <a:t>Реформи в економіці не були доповнені реформами в політичній сфері;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Не сформувались соціальні сили, які б могли виступити за збереження непу;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Неп заважав планам Й.Сталіна встановити особисту необмежену владу.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5752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Мета</a:t>
            </a:r>
            <a:r>
              <a:rPr lang="uk-UA" b="1" dirty="0" smtClean="0">
                <a:solidFill>
                  <a:schemeClr val="tx1"/>
                </a:solidFill>
              </a:rPr>
              <a:t> індустріалізації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uk-UA" b="1" dirty="0" smtClean="0"/>
              <a:t>1</a:t>
            </a:r>
            <a:r>
              <a:rPr lang="uk-UA" dirty="0" smtClean="0"/>
              <a:t> – забезпечення економічної самостійності СРСР в умовах капіталістичного оточення;</a:t>
            </a:r>
          </a:p>
          <a:p>
            <a:r>
              <a:rPr lang="uk-UA" b="1" dirty="0" smtClean="0"/>
              <a:t>2</a:t>
            </a:r>
            <a:r>
              <a:rPr lang="uk-UA" dirty="0" smtClean="0"/>
              <a:t> – зміцнення обороноздатності країни;</a:t>
            </a:r>
          </a:p>
          <a:p>
            <a:r>
              <a:rPr lang="uk-UA" b="1" dirty="0" smtClean="0"/>
              <a:t>3</a:t>
            </a:r>
            <a:r>
              <a:rPr lang="uk-UA" dirty="0" smtClean="0"/>
              <a:t> – створення матеріально-технічної бази для модернізації промисловості і сільського господарства;</a:t>
            </a:r>
          </a:p>
          <a:p>
            <a:r>
              <a:rPr lang="uk-UA" b="1" dirty="0" smtClean="0"/>
              <a:t>4</a:t>
            </a:r>
            <a:r>
              <a:rPr lang="uk-UA" dirty="0" smtClean="0"/>
              <a:t> – зростання продуктивності праці;</a:t>
            </a:r>
          </a:p>
          <a:p>
            <a:r>
              <a:rPr lang="uk-UA" b="1" dirty="0" smtClean="0"/>
              <a:t>5</a:t>
            </a:r>
            <a:r>
              <a:rPr lang="uk-UA" dirty="0" smtClean="0"/>
              <a:t> – підвищення матеріального добробуту трудящих.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910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460692"/>
            <a:ext cx="5546947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C000"/>
                </a:solidFill>
              </a:rPr>
              <a:t>Джерела</a:t>
            </a:r>
            <a:r>
              <a:rPr lang="uk-UA" b="1" dirty="0" smtClean="0"/>
              <a:t> індустріалізації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uk-UA" dirty="0" smtClean="0"/>
              <a:t>Податки з населення.</a:t>
            </a:r>
          </a:p>
          <a:p>
            <a:pPr marL="342900" indent="-342900">
              <a:buAutoNum type="arabicPeriod"/>
            </a:pPr>
            <a:r>
              <a:rPr lang="uk-UA" dirty="0" smtClean="0"/>
              <a:t>Перекачування коштів з легкої та харчової промисловості у важку індустрію.</a:t>
            </a:r>
          </a:p>
          <a:p>
            <a:pPr marL="342900" indent="-342900">
              <a:buAutoNum type="arabicPeriod"/>
            </a:pPr>
            <a:r>
              <a:rPr lang="uk-UA" dirty="0" smtClean="0"/>
              <a:t>Внутрішні позики.</a:t>
            </a:r>
          </a:p>
          <a:p>
            <a:pPr marL="342900" indent="-342900">
              <a:buAutoNum type="arabicPeriod"/>
            </a:pPr>
            <a:r>
              <a:rPr lang="uk-UA" dirty="0" smtClean="0"/>
              <a:t>Випуск паперових грошей, не забезпечених золотом.</a:t>
            </a:r>
          </a:p>
          <a:p>
            <a:pPr marL="342900" indent="-342900">
              <a:buAutoNum type="arabicPeriod"/>
            </a:pPr>
            <a:r>
              <a:rPr lang="uk-UA" dirty="0" smtClean="0"/>
              <a:t>Збільшення обсягів продажу горілки.</a:t>
            </a:r>
          </a:p>
          <a:p>
            <a:pPr marL="342900" indent="-342900">
              <a:buAutoNum type="arabicPeriod"/>
            </a:pPr>
            <a:r>
              <a:rPr lang="uk-UA" dirty="0" smtClean="0"/>
              <a:t>Збільшення вивозу за кордон лісу, хутра, хліба.</a:t>
            </a:r>
          </a:p>
          <a:p>
            <a:pPr marL="342900" indent="-342900">
              <a:buAutoNum type="arabicPeriod"/>
            </a:pPr>
            <a:r>
              <a:rPr lang="uk-UA" dirty="0" smtClean="0"/>
              <a:t>Режим економії.</a:t>
            </a:r>
          </a:p>
          <a:p>
            <a:pPr marL="342900" indent="-342900">
              <a:buAutoNum type="arabicPeriod"/>
            </a:pPr>
            <a:r>
              <a:rPr lang="uk-UA" dirty="0" smtClean="0"/>
              <a:t>Високий рівень експлуатації селянства, робітників та в</a:t>
            </a:r>
            <a:r>
              <a:rPr lang="en-US" dirty="0" smtClean="0"/>
              <a:t>`</a:t>
            </a:r>
            <a:r>
              <a:rPr lang="uk-UA" dirty="0" err="1" smtClean="0"/>
              <a:t>язнів</a:t>
            </a:r>
            <a:r>
              <a:rPr lang="uk-UA" dirty="0" smtClean="0"/>
              <a:t> </a:t>
            </a:r>
            <a:r>
              <a:rPr lang="uk-UA" dirty="0" err="1" smtClean="0"/>
              <a:t>ГУЛАГу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390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460692"/>
            <a:ext cx="5690963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Труднощі</a:t>
            </a:r>
            <a:r>
              <a:rPr lang="uk-UA" b="1" dirty="0" smtClean="0"/>
              <a:t> індустріалізації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uk-UA" dirty="0" smtClean="0"/>
              <a:t>Проблема розвитку інфраструктури;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Нестача коштів;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Обмаль кваліфікованих кадрів;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Застаріле обладнання;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4916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046517" y="332656"/>
            <a:ext cx="4968552" cy="72008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6517" y="399189"/>
            <a:ext cx="5143499" cy="65354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Етапи індустріалізації:</a:t>
            </a:r>
            <a:endParaRPr lang="ru-RU" b="1" dirty="0"/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1984916" y="1340768"/>
            <a:ext cx="5102160" cy="1584176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uk-UA" dirty="0"/>
              <a:t>1926 – жовтень 1928 – початок індустріалізації і підготовка до її прискорення.</a:t>
            </a: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1984916" y="2929136"/>
            <a:ext cx="5102160" cy="1435968"/>
          </a:xfrm>
          <a:prstGeom prst="downArrow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2. 1928 </a:t>
            </a:r>
            <a:r>
              <a:rPr lang="uk-UA" dirty="0"/>
              <a:t>– 1932рр. – перша п</a:t>
            </a:r>
            <a:r>
              <a:rPr lang="en-US" dirty="0"/>
              <a:t>`</a:t>
            </a:r>
            <a:r>
              <a:rPr lang="uk-UA" dirty="0" err="1"/>
              <a:t>ятирічка</a:t>
            </a:r>
            <a:r>
              <a:rPr lang="uk-UA" dirty="0"/>
              <a:t>, прискорений ривок у розвитку важкої промисловості.</a:t>
            </a: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015716" y="4365104"/>
            <a:ext cx="5040559" cy="1152128"/>
          </a:xfrm>
          <a:prstGeom prst="downArrowCallou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3. 1933 </a:t>
            </a:r>
            <a:r>
              <a:rPr lang="uk-UA" dirty="0"/>
              <a:t>– 1937 рр. – друга п</a:t>
            </a:r>
            <a:r>
              <a:rPr lang="en-US" dirty="0"/>
              <a:t>`</a:t>
            </a:r>
            <a:r>
              <a:rPr lang="uk-UA" dirty="0" err="1"/>
              <a:t>ятирічка</a:t>
            </a:r>
            <a:r>
              <a:rPr lang="uk-UA" dirty="0"/>
              <a:t>, подальший розвиток індустріалізації.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984916" y="5534209"/>
            <a:ext cx="5102160" cy="7200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4. 1938 </a:t>
            </a:r>
            <a:r>
              <a:rPr lang="uk-UA" dirty="0"/>
              <a:t>– 1941 рр. - третя п</a:t>
            </a:r>
            <a:r>
              <a:rPr lang="en-US" dirty="0"/>
              <a:t>`</a:t>
            </a:r>
            <a:r>
              <a:rPr lang="uk-UA" dirty="0" err="1"/>
              <a:t>ятирічка</a:t>
            </a:r>
            <a:r>
              <a:rPr lang="uk-UA" dirty="0"/>
              <a:t>, спад виробництва.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310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460692"/>
            <a:ext cx="6192688" cy="685800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Особливості індустріалізації в Україні: 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uk-UA" dirty="0" smtClean="0"/>
              <a:t>Інвестування у промисловість республіки значної частини загальносоюзних коштів.</a:t>
            </a:r>
          </a:p>
          <a:p>
            <a:pPr marL="342900" indent="-342900">
              <a:buAutoNum type="arabicPeriod"/>
            </a:pPr>
            <a:r>
              <a:rPr lang="uk-UA" dirty="0" smtClean="0"/>
              <a:t>Побудова і реконструкція потужних промислових об</a:t>
            </a:r>
            <a:r>
              <a:rPr lang="en-US" dirty="0" smtClean="0"/>
              <a:t>`</a:t>
            </a:r>
            <a:r>
              <a:rPr lang="uk-UA" dirty="0" err="1" smtClean="0"/>
              <a:t>єктів</a:t>
            </a:r>
            <a:r>
              <a:rPr lang="uk-UA" dirty="0" smtClean="0"/>
              <a:t>.</a:t>
            </a:r>
          </a:p>
          <a:p>
            <a:pPr marL="342900" indent="-342900">
              <a:buAutoNum type="arabicPeriod"/>
            </a:pPr>
            <a:r>
              <a:rPr lang="uk-UA" dirty="0" smtClean="0"/>
              <a:t>Нерівномірність процесу модернізації промислового потенціалу республіки.</a:t>
            </a:r>
          </a:p>
          <a:p>
            <a:pPr marL="342900" indent="-342900">
              <a:buAutoNum type="arabicPeriod"/>
            </a:pPr>
            <a:r>
              <a:rPr lang="uk-UA" dirty="0" smtClean="0"/>
              <a:t>Виникнення нових галузей.</a:t>
            </a:r>
          </a:p>
          <a:p>
            <a:pPr marL="342900" indent="-342900">
              <a:buAutoNum type="arabicPeriod"/>
            </a:pPr>
            <a:r>
              <a:rPr lang="uk-UA" dirty="0" smtClean="0"/>
              <a:t>Модернізація легкої та харчової промисловості значно відставала від важкої індустрії.</a:t>
            </a:r>
          </a:p>
          <a:p>
            <a:pPr marL="342900" indent="-342900">
              <a:buAutoNum type="arabicPeriod"/>
            </a:pPr>
            <a:r>
              <a:rPr lang="uk-UA" dirty="0" smtClean="0"/>
              <a:t>Швидше, ніж в інших республіках СРСР, йшло витіснення приватного сектора в економіці.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3418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Підсумки індустріалізації: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СРСР з аграрної країни перетворився на індустріально-аграрну.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Зміцнення обороноздатності країни.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Відбулись структурні зміни в промисловості (більшість стала складати важка індустрія).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Швидко йшов процес урбанізації, формування робітничого класу.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Було ліквідовано безробіття.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Нерівномірне формування промислового потенціалу.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Загострення житлової і продовольчої проблеми.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Посилення експлуатації трудящих.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Зниження життєвого рівня населення.</a:t>
            </a:r>
          </a:p>
          <a:p>
            <a:pPr marL="342900" indent="-342900">
              <a:buAutoNum type="arabicPeriod"/>
            </a:pPr>
            <a:r>
              <a:rPr lang="uk-UA" dirty="0" smtClean="0">
                <a:solidFill>
                  <a:schemeClr val="tx1"/>
                </a:solidFill>
              </a:rPr>
              <a:t>Репресії проти технічної інтелігенції.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823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Выгнутая вниз стрелка 20"/>
          <p:cNvSpPr/>
          <p:nvPr/>
        </p:nvSpPr>
        <p:spPr>
          <a:xfrm rot="14016121">
            <a:off x="1185282" y="1209750"/>
            <a:ext cx="3628944" cy="1037134"/>
          </a:xfrm>
          <a:prstGeom prst="curved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2097" y="58366"/>
            <a:ext cx="5143499" cy="653547"/>
          </a:xfrm>
        </p:spPr>
        <p:txBody>
          <a:bodyPr>
            <a:normAutofit/>
          </a:bodyPr>
          <a:lstStyle/>
          <a:p>
            <a:pPr algn="ctr"/>
            <a:r>
              <a:rPr lang="uk-UA" sz="2800" dirty="0" smtClean="0"/>
              <a:t>Ментальна карта уроку</a:t>
            </a:r>
            <a:endParaRPr lang="ru-RU" sz="2800" dirty="0"/>
          </a:p>
        </p:txBody>
      </p:sp>
      <p:sp>
        <p:nvSpPr>
          <p:cNvPr id="4" name="Куб 3"/>
          <p:cNvSpPr/>
          <p:nvPr/>
        </p:nvSpPr>
        <p:spPr>
          <a:xfrm>
            <a:off x="3375573" y="2864602"/>
            <a:ext cx="1944216" cy="1080120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r>
              <a:rPr lang="uk-UA" dirty="0" smtClean="0"/>
              <a:t>ндустріалізація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64527" y="2870423"/>
            <a:ext cx="165618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Й.Сталін</a:t>
            </a:r>
            <a:endParaRPr lang="ru-RU" sz="1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65265" y="2696722"/>
            <a:ext cx="430887" cy="1319572"/>
          </a:xfrm>
          <a:prstGeom prst="rect">
            <a:avLst/>
          </a:prstGeom>
          <a:noFill/>
        </p:spPr>
        <p:txBody>
          <a:bodyPr vert="vert"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1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1926</a:t>
            </a:r>
            <a:endParaRPr lang="ru-RU" sz="1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2195736" y="2852936"/>
            <a:ext cx="1152128" cy="484632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dirty="0" smtClean="0"/>
          </a:p>
          <a:p>
            <a:pPr algn="ctr"/>
            <a:r>
              <a:rPr lang="uk-UA" sz="1400" b="1" dirty="0" smtClean="0">
                <a:solidFill>
                  <a:srgbClr val="C00000"/>
                </a:solidFill>
              </a:rPr>
              <a:t>Мета</a:t>
            </a:r>
          </a:p>
          <a:p>
            <a:pPr algn="ctr"/>
            <a:r>
              <a:rPr lang="uk-UA" sz="1200" dirty="0" smtClean="0">
                <a:solidFill>
                  <a:srgbClr val="C00000"/>
                </a:solidFill>
              </a:rPr>
              <a:t>(для чого?)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1520" y="2132855"/>
            <a:ext cx="1944216" cy="186092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1400" dirty="0" smtClean="0">
              <a:solidFill>
                <a:schemeClr val="tx1"/>
              </a:solidFill>
            </a:endParaRPr>
          </a:p>
          <a:p>
            <a:endParaRPr lang="uk-UA" sz="1400" dirty="0">
              <a:solidFill>
                <a:schemeClr val="tx1"/>
              </a:solidFill>
            </a:endParaRPr>
          </a:p>
          <a:p>
            <a:endParaRPr lang="uk-UA" sz="1400" dirty="0" smtClean="0">
              <a:solidFill>
                <a:schemeClr val="tx1"/>
              </a:solidFill>
            </a:endParaRPr>
          </a:p>
          <a:p>
            <a:endParaRPr lang="uk-UA" sz="1400" dirty="0">
              <a:solidFill>
                <a:schemeClr val="tx1"/>
              </a:solidFill>
            </a:endParaRPr>
          </a:p>
          <a:p>
            <a:endParaRPr lang="uk-UA" sz="1400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endParaRPr lang="uk-UA" sz="1400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/>
                </a:solidFill>
              </a:rPr>
              <a:t>Самостійність;</a:t>
            </a:r>
          </a:p>
          <a:p>
            <a:pPr marL="285750" indent="-285750">
              <a:buFontTx/>
              <a:buChar char="-"/>
            </a:pPr>
            <a:r>
              <a:rPr lang="uk-UA" sz="1400" dirty="0">
                <a:solidFill>
                  <a:schemeClr val="tx1"/>
                </a:solidFill>
              </a:rPr>
              <a:t>Обороноздатність;</a:t>
            </a:r>
          </a:p>
          <a:p>
            <a:pPr marL="285750" indent="-285750">
              <a:buFontTx/>
              <a:buChar char="-"/>
            </a:pPr>
            <a:r>
              <a:rPr lang="uk-UA" sz="1400" dirty="0">
                <a:solidFill>
                  <a:schemeClr val="tx1"/>
                </a:solidFill>
              </a:rPr>
              <a:t>Модернізація </a:t>
            </a:r>
            <a:r>
              <a:rPr lang="uk-UA" sz="1400" dirty="0" smtClean="0">
                <a:solidFill>
                  <a:schemeClr val="tx1"/>
                </a:solidFill>
              </a:rPr>
              <a:t>промисловості;</a:t>
            </a:r>
          </a:p>
          <a:p>
            <a:pPr marL="285750" indent="-285750">
              <a:buFontTx/>
              <a:buChar char="-"/>
            </a:pPr>
            <a:r>
              <a:rPr lang="uk-UA" sz="1400" dirty="0">
                <a:solidFill>
                  <a:schemeClr val="tx1"/>
                </a:solidFill>
              </a:rPr>
              <a:t>Продуктивність праці;</a:t>
            </a:r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/>
                </a:solidFill>
              </a:rPr>
              <a:t>Добробут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 algn="ctr"/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5396152" y="2765853"/>
            <a:ext cx="1264079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00" b="1" dirty="0" smtClean="0">
              <a:solidFill>
                <a:srgbClr val="C00000"/>
              </a:solidFill>
            </a:endParaRPr>
          </a:p>
          <a:p>
            <a:pPr algn="ctr"/>
            <a:endParaRPr lang="uk-UA" sz="1400" b="1" dirty="0">
              <a:solidFill>
                <a:srgbClr val="C00000"/>
              </a:solidFill>
            </a:endParaRPr>
          </a:p>
          <a:p>
            <a:pPr algn="ctr"/>
            <a:endParaRPr lang="uk-UA" sz="1400" b="1" dirty="0" smtClean="0">
              <a:solidFill>
                <a:srgbClr val="C00000"/>
              </a:solidFill>
            </a:endParaRPr>
          </a:p>
          <a:p>
            <a:pPr algn="ctr"/>
            <a:r>
              <a:rPr lang="uk-UA" sz="1400" b="1" dirty="0" smtClean="0">
                <a:solidFill>
                  <a:srgbClr val="C00000"/>
                </a:solidFill>
              </a:rPr>
              <a:t>Джерела</a:t>
            </a:r>
          </a:p>
          <a:p>
            <a:pPr algn="ctr"/>
            <a:r>
              <a:rPr lang="uk-UA" sz="1200" dirty="0" smtClean="0">
                <a:solidFill>
                  <a:srgbClr val="C00000"/>
                </a:solidFill>
              </a:rPr>
              <a:t>(звідки гроші?)</a:t>
            </a:r>
          </a:p>
          <a:p>
            <a:pPr algn="ctr"/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60231" y="1700808"/>
            <a:ext cx="2376265" cy="2308845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endParaRPr lang="uk-UA" sz="1200" dirty="0" smtClean="0"/>
          </a:p>
          <a:p>
            <a:pPr marL="285750" indent="-285750">
              <a:buFontTx/>
              <a:buChar char="-"/>
            </a:pPr>
            <a:endParaRPr lang="uk-UA" sz="1200" dirty="0"/>
          </a:p>
          <a:p>
            <a:pPr marL="285750" indent="-285750">
              <a:buFontTx/>
              <a:buChar char="-"/>
            </a:pPr>
            <a:endParaRPr lang="uk-UA" sz="1200" dirty="0" smtClean="0"/>
          </a:p>
          <a:p>
            <a:pPr marL="285750" indent="-285750">
              <a:buFontTx/>
              <a:buChar char="-"/>
            </a:pPr>
            <a:endParaRPr lang="uk-UA" sz="1200" dirty="0"/>
          </a:p>
          <a:p>
            <a:pPr marL="285750" indent="-285750">
              <a:buFontTx/>
              <a:buChar char="-"/>
            </a:pPr>
            <a:endParaRPr lang="uk-UA" sz="1200" dirty="0" smtClean="0"/>
          </a:p>
          <a:p>
            <a:pPr marL="285750" indent="-285750">
              <a:buFontTx/>
              <a:buChar char="-"/>
            </a:pPr>
            <a:endParaRPr lang="uk-UA" sz="1200" dirty="0"/>
          </a:p>
          <a:p>
            <a:pPr marL="285750" indent="-285750">
              <a:buFontTx/>
              <a:buChar char="-"/>
            </a:pPr>
            <a:endParaRPr lang="uk-UA" sz="1200" dirty="0" smtClean="0"/>
          </a:p>
          <a:p>
            <a:pPr marL="285750" indent="-285750">
              <a:buFontTx/>
              <a:buChar char="-"/>
            </a:pPr>
            <a:endParaRPr lang="uk-UA" sz="1200" dirty="0"/>
          </a:p>
          <a:p>
            <a:pPr marL="285750" indent="-285750">
              <a:buFontTx/>
              <a:buChar char="-"/>
            </a:pPr>
            <a:endParaRPr lang="uk-UA" sz="1200" dirty="0" smtClean="0"/>
          </a:p>
          <a:p>
            <a:pPr marL="285750" indent="-285750">
              <a:buFontTx/>
              <a:buChar char="-"/>
            </a:pPr>
            <a:r>
              <a:rPr lang="uk-UA" sz="1200" dirty="0" smtClean="0"/>
              <a:t>Податки з населення;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Кошти з легкої та харчової промисловості у важку;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Державні облігації;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Емісія;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Продаж горілки;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Експорт зерна, деревини, хутра;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Режим економії;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Експлуатація населення</a:t>
            </a:r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sp>
        <p:nvSpPr>
          <p:cNvPr id="14" name="Стрелка вверх 13"/>
          <p:cNvSpPr/>
          <p:nvPr/>
        </p:nvSpPr>
        <p:spPr>
          <a:xfrm>
            <a:off x="4050303" y="1434141"/>
            <a:ext cx="484632" cy="1397427"/>
          </a:xfrm>
          <a:prstGeom prst="up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solidFill>
                  <a:srgbClr val="C00000"/>
                </a:solidFill>
              </a:rPr>
              <a:t>труднощі</a:t>
            </a:r>
            <a:endParaRPr lang="ru-RU" sz="1200" b="1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347681" y="1451628"/>
            <a:ext cx="523220" cy="1418795"/>
          </a:xfrm>
          <a:prstGeom prst="rect">
            <a:avLst/>
          </a:prstGeom>
          <a:noFill/>
        </p:spPr>
        <p:txBody>
          <a:bodyPr vert="vert270" wrap="square" lIns="91440" tIns="45720" rIns="91440" bIns="45720">
            <a:spAutoFit/>
          </a:bodyPr>
          <a:lstStyle/>
          <a:p>
            <a:pPr algn="ctr"/>
            <a:r>
              <a:rPr lang="uk-UA" sz="11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(чого не вистачало?)</a:t>
            </a:r>
            <a:endParaRPr lang="ru-RU" sz="11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75573" y="711913"/>
            <a:ext cx="1855262" cy="75893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uk-UA" sz="1200" dirty="0"/>
              <a:t>І</a:t>
            </a:r>
            <a:r>
              <a:rPr lang="uk-UA" sz="1200" dirty="0" smtClean="0"/>
              <a:t>нфраструктура;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Кошти;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Кадри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Обладнання </a:t>
            </a:r>
            <a:endParaRPr lang="ru-RU" sz="1200" dirty="0"/>
          </a:p>
        </p:txBody>
      </p:sp>
      <p:sp>
        <p:nvSpPr>
          <p:cNvPr id="17" name="Стрелка вниз 16"/>
          <p:cNvSpPr/>
          <p:nvPr/>
        </p:nvSpPr>
        <p:spPr>
          <a:xfrm rot="18262375">
            <a:off x="5202733" y="3731705"/>
            <a:ext cx="484632" cy="186088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smtClean="0"/>
              <a:t>підсумки</a:t>
            </a:r>
            <a:endParaRPr lang="ru-RU" sz="1400" dirty="0"/>
          </a:p>
        </p:txBody>
      </p:sp>
      <p:sp>
        <p:nvSpPr>
          <p:cNvPr id="18" name="TextBox 17"/>
          <p:cNvSpPr txBox="1"/>
          <p:nvPr/>
        </p:nvSpPr>
        <p:spPr>
          <a:xfrm rot="2116743">
            <a:off x="4467966" y="4682358"/>
            <a:ext cx="1525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>
                <a:solidFill>
                  <a:srgbClr val="C00000"/>
                </a:solidFill>
              </a:rPr>
              <a:t>(до чого привела?)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228185" y="4365104"/>
            <a:ext cx="2808312" cy="237626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endParaRPr lang="uk-UA" sz="1200" b="1" i="1" dirty="0" smtClean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 smtClean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 smtClean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 smtClean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endParaRPr lang="uk-UA" sz="1200" b="1" i="1" dirty="0" smtClean="0">
              <a:solidFill>
                <a:srgbClr val="C00000"/>
              </a:solidFill>
            </a:endParaRPr>
          </a:p>
          <a:p>
            <a:pPr marL="285750" indent="-285750">
              <a:buFontTx/>
              <a:buChar char="-"/>
            </a:pPr>
            <a:r>
              <a:rPr lang="uk-UA" sz="1200" b="1" i="1" dirty="0">
                <a:solidFill>
                  <a:srgbClr val="C00000"/>
                </a:solidFill>
              </a:rPr>
              <a:t>І</a:t>
            </a:r>
            <a:r>
              <a:rPr lang="uk-UA" sz="1200" b="1" i="1" dirty="0" smtClean="0">
                <a:solidFill>
                  <a:srgbClr val="C00000"/>
                </a:solidFill>
              </a:rPr>
              <a:t>ндустріально</a:t>
            </a:r>
            <a:r>
              <a:rPr lang="uk-UA" sz="1200" dirty="0" smtClean="0"/>
              <a:t>-аграрна країна (+);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Обороноздатність(+);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Перевага важкій індустрії (+);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Урбанізація (+);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Безробіття (-);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Продовольча і </a:t>
            </a:r>
            <a:r>
              <a:rPr lang="uk-UA" sz="1200" dirty="0" err="1" smtClean="0"/>
              <a:t>житлолова</a:t>
            </a:r>
            <a:r>
              <a:rPr lang="uk-UA" sz="1200" dirty="0" smtClean="0"/>
              <a:t> проблема (+);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Рівномірний розвиток промисловості (-);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Експлуатація (+);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Життєвий рівень (-);</a:t>
            </a:r>
          </a:p>
          <a:p>
            <a:pPr marL="285750" indent="-285750">
              <a:buFontTx/>
              <a:buChar char="-"/>
            </a:pPr>
            <a:r>
              <a:rPr lang="uk-UA" sz="1200" dirty="0" smtClean="0"/>
              <a:t>Репресії (+)</a:t>
            </a:r>
          </a:p>
          <a:p>
            <a:pPr marL="285750" indent="-285750">
              <a:buFontTx/>
              <a:buChar char="-"/>
            </a:pPr>
            <a:endParaRPr lang="uk-UA" sz="1200" dirty="0" smtClean="0"/>
          </a:p>
          <a:p>
            <a:endParaRPr lang="uk-UA" sz="1200" dirty="0" smtClean="0"/>
          </a:p>
          <a:p>
            <a:pPr marL="285750" indent="-285750">
              <a:buFontTx/>
              <a:buChar char="-"/>
            </a:pPr>
            <a:endParaRPr lang="uk-UA" sz="1200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pPr marL="285750" indent="-285750">
              <a:buFontTx/>
              <a:buChar char="-"/>
            </a:pPr>
            <a:endParaRPr lang="uk-UA" dirty="0" smtClean="0"/>
          </a:p>
          <a:p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 rot="2731958">
            <a:off x="2415757" y="1183834"/>
            <a:ext cx="141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П</a:t>
            </a:r>
            <a:r>
              <a:rPr lang="en-US" b="1" dirty="0" smtClean="0">
                <a:solidFill>
                  <a:srgbClr val="C00000"/>
                </a:solidFill>
              </a:rPr>
              <a:t>`</a:t>
            </a:r>
            <a:r>
              <a:rPr lang="uk-UA" b="1" dirty="0" err="1" smtClean="0">
                <a:solidFill>
                  <a:srgbClr val="C00000"/>
                </a:solidFill>
              </a:rPr>
              <a:t>ятирічки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87555" y="129099"/>
            <a:ext cx="1584176" cy="137482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uk-UA" sz="1400" dirty="0" smtClean="0">
                <a:solidFill>
                  <a:srgbClr val="C00000"/>
                </a:solidFill>
              </a:rPr>
              <a:t>1928-1932 рр.</a:t>
            </a:r>
          </a:p>
          <a:p>
            <a:pPr marL="342900" indent="-342900">
              <a:buAutoNum type="arabicPeriod"/>
            </a:pPr>
            <a:r>
              <a:rPr lang="uk-UA" sz="1400" dirty="0" smtClean="0">
                <a:solidFill>
                  <a:srgbClr val="C00000"/>
                </a:solidFill>
              </a:rPr>
              <a:t>1933-1937 рр.</a:t>
            </a:r>
          </a:p>
          <a:p>
            <a:pPr marL="342900" indent="-342900">
              <a:buAutoNum type="arabicPeriod"/>
            </a:pPr>
            <a:r>
              <a:rPr lang="uk-UA" sz="1400" dirty="0" smtClean="0">
                <a:solidFill>
                  <a:srgbClr val="C00000"/>
                </a:solidFill>
              </a:rPr>
              <a:t>1938-1941 рр.</a:t>
            </a:r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24" name="Стрелка вниз 23"/>
          <p:cNvSpPr/>
          <p:nvPr/>
        </p:nvSpPr>
        <p:spPr>
          <a:xfrm rot="1914580">
            <a:off x="3077723" y="3992527"/>
            <a:ext cx="484632" cy="1062487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УРСР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 rot="18379735">
            <a:off x="3036696" y="4337993"/>
            <a:ext cx="1209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200" dirty="0" smtClean="0">
                <a:solidFill>
                  <a:srgbClr val="C00000"/>
                </a:solidFill>
              </a:rPr>
              <a:t>(чим відрізнялася?)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05838" y="4257092"/>
            <a:ext cx="2748234" cy="25922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endParaRPr lang="uk-UA" sz="1400" dirty="0" smtClean="0"/>
          </a:p>
          <a:p>
            <a:pPr marL="285750" indent="-285750">
              <a:buFontTx/>
              <a:buChar char="-"/>
            </a:pPr>
            <a:endParaRPr lang="uk-UA" sz="1400" dirty="0"/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Значні інвестиції (+);</a:t>
            </a:r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Потужні промислові об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`</a:t>
            </a:r>
            <a:r>
              <a:rPr lang="uk-UA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єкти</a:t>
            </a:r>
            <a:r>
              <a:rPr lang="uk-UA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(+);</a:t>
            </a:r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Рівномірність розвитку (-);</a:t>
            </a:r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Нові галузі (+);</a:t>
            </a:r>
          </a:p>
          <a:p>
            <a:pPr marL="285750" indent="-285750">
              <a:buFontTx/>
              <a:buChar char="-"/>
            </a:pPr>
            <a:r>
              <a:rPr lang="uk-UA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Витіснення приватного сектора (++)</a:t>
            </a:r>
          </a:p>
          <a:p>
            <a:pPr marL="285750" indent="-285750">
              <a:buFontTx/>
              <a:buChar char="-"/>
            </a:pPr>
            <a:endParaRPr lang="uk-UA" sz="1400" dirty="0" smtClean="0"/>
          </a:p>
          <a:p>
            <a:pPr marL="285750" indent="-285750">
              <a:buFontTx/>
              <a:buChar char="-"/>
            </a:pPr>
            <a:endParaRPr lang="uk-UA" sz="1400" dirty="0" smtClean="0"/>
          </a:p>
          <a:p>
            <a:pPr marL="285750" indent="-285750">
              <a:buFontTx/>
              <a:buChar char="-"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9312444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1421</TotalTime>
  <Words>551</Words>
  <Application>Microsoft Office PowerPoint</Application>
  <PresentationFormat>Экран (4:3)</PresentationFormat>
  <Paragraphs>156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Тема5</vt:lpstr>
      <vt:lpstr>Розділ: «Україна у складі тоталітарної імперії – Союзу Радянських Соціалістичних Республік»</vt:lpstr>
      <vt:lpstr>Поняття і терміни:</vt:lpstr>
      <vt:lpstr>Сталінська модернізація СРСР</vt:lpstr>
      <vt:lpstr>Причини згортання непу:</vt:lpstr>
      <vt:lpstr>Мета індустріалізації:</vt:lpstr>
      <vt:lpstr>Джерела індустріалізації:</vt:lpstr>
      <vt:lpstr>Труднощі індустріалізації:</vt:lpstr>
      <vt:lpstr>Етапи індустріалізації:</vt:lpstr>
      <vt:lpstr>Особливості індустріалізації в Україні: </vt:lpstr>
      <vt:lpstr>Підсумки індустріалізації:</vt:lpstr>
      <vt:lpstr>Ментальна карта уроку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Розділ: «Україна у складі тоталітарної імперії – Союзу Радянських Соціалістичних Республік»</dc:title>
  <dc:creator>админ</dc:creator>
  <cp:lastModifiedBy>админ</cp:lastModifiedBy>
  <cp:revision>26</cp:revision>
  <dcterms:created xsi:type="dcterms:W3CDTF">2024-10-30T09:48:11Z</dcterms:created>
  <dcterms:modified xsi:type="dcterms:W3CDTF">2024-10-31T09:29:13Z</dcterms:modified>
</cp:coreProperties>
</file>