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98" r:id="rId4"/>
    <p:sldId id="299" r:id="rId5"/>
    <p:sldId id="294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258" r:id="rId14"/>
    <p:sldId id="286" r:id="rId15"/>
    <p:sldId id="261" r:id="rId16"/>
    <p:sldId id="266" r:id="rId17"/>
    <p:sldId id="268" r:id="rId18"/>
    <p:sldId id="270" r:id="rId19"/>
    <p:sldId id="273" r:id="rId20"/>
    <p:sldId id="289" r:id="rId21"/>
    <p:sldId id="272" r:id="rId22"/>
    <p:sldId id="274" r:id="rId23"/>
    <p:sldId id="265" r:id="rId24"/>
    <p:sldId id="275" r:id="rId25"/>
    <p:sldId id="264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84" d="100"/>
          <a:sy n="84" d="100"/>
        </p:scale>
        <p:origin x="1430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1085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uk.wikipedia.org/wiki/%D0%93%D0%B0%D0%B7%D0%BF%D1%80%D0%BE%D0%BC" TargetMode="External"/><Relationship Id="rId7" Type="http://schemas.openxmlformats.org/officeDocument/2006/relationships/hyperlink" Target="https://uk.wikipedia.org/wiki/%D0%A1%D0%BF%D0%B8%D1%81%D0%BE%D0%BA_%D0%B4%D0%B5%D1%80%D0%B6%D0%B0%D0%B2_%D1%82%D0%B0_%D0%B7%D0%B0%D0%BB%D0%B5%D0%B6%D0%BD%D0%B8%D1%85_%D1%82%D0%B5%D1%80%D0%B8%D1%82%D0%BE%D1%80%D1%96%D0%B9_%D0%84%D0%B2%D1%80%D0%BE%D0%BF%D0%B8" TargetMode="External"/><Relationship Id="rId2" Type="http://schemas.openxmlformats.org/officeDocument/2006/relationships/hyperlink" Target="https://uk.wikipedia.org/wiki/%D0%9D%D0%B0%D1%84%D1%82%D0%BE%D0%B3%D0%B0%D0%B7_%D0%A3%D0%BA%D1%80%D0%B0%D1%97%D0%BD%D0%B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A3%D0%BA%D1%80%D0%B0%D1%97%D0%BD%D0%B0" TargetMode="External"/><Relationship Id="rId5" Type="http://schemas.openxmlformats.org/officeDocument/2006/relationships/hyperlink" Target="https://uk.wikipedia.org/wiki/%D0%A0%D0%BE%D1%81%D1%96%D1%8F" TargetMode="External"/><Relationship Id="rId4" Type="http://schemas.openxmlformats.org/officeDocument/2006/relationships/hyperlink" Target="https://uk.wikipedia.org/wiki/%D0%9F%D1%80%D0%B8%D1%80%D0%BE%D0%B4%D0%BD%D0%B8%D0%B9_%D0%B3%D0%B0%D0%B7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B%D1%96%D0%B2%D0%B0%D0%B4%D1%96%D1%8F_(%D0%9A%D1%80%D0%B8%D0%BC)" TargetMode="External"/><Relationship Id="rId13" Type="http://schemas.openxmlformats.org/officeDocument/2006/relationships/hyperlink" Target="https://uk.wikipedia.org/wiki/%D0%9F%D0%BE%D0%BB%D1%8C%D1%89%D0%B0" TargetMode="External"/><Relationship Id="rId3" Type="http://schemas.openxmlformats.org/officeDocument/2006/relationships/hyperlink" Target="https://uk.wikipedia.org/wiki/%D0%9F%D1%80%D0%B5%D0%BC'%D1%94%D1%80_%D0%BC%D1%96%D0%BD%D1%96%D1%81%D1%82%D1%80" TargetMode="External"/><Relationship Id="rId7" Type="http://schemas.openxmlformats.org/officeDocument/2006/relationships/hyperlink" Target="https://uk.wikipedia.org/wiki/%D0%A1%D1%82%D0%B0%D0%BB%D1%96%D0%BD_%D0%99%D0%BE%D1%81%D0%B8%D0%BF_%D0%92%D1%96%D1%81%D1%81%D0%B0%D1%80%D1%96%D0%BE%D0%BD%D0%BE%D0%B2%D0%B8%D1%87" TargetMode="External"/><Relationship Id="rId12" Type="http://schemas.openxmlformats.org/officeDocument/2006/relationships/hyperlink" Target="https://uk.wikipedia.org/wiki/%D0%9F%D0%B0%D0%BA%D1%82" TargetMode="External"/><Relationship Id="rId2" Type="http://schemas.openxmlformats.org/officeDocument/2006/relationships/hyperlink" Target="https://uk.wikipedia.org/wiki/%D0%A4%D1%80%D0%B0%D0%BD%D0%BA%D0%BB%D1%96%D0%BD_%D0%94%D0%B5%D0%BB%D0%B0%D0%BD%D0%BE_%D0%A0%D1%83%D0%B7%D0%B2%D0%B5%D0%BB%D1%8C%D1%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uk.wikipedia.org/wiki/%D0%A1%D0%A0%D0%A1%D0%A0" TargetMode="External"/><Relationship Id="rId11" Type="http://schemas.openxmlformats.org/officeDocument/2006/relationships/hyperlink" Target="https://uk.wikipedia.org/wiki/%D0%AF%D0%BF%D0%BE%D0%BD%D1%81%D1%8C%D0%BA%D0%B0_%D1%96%D0%BC%D0%BF%D0%B5%D1%80%D1%96%D1%8F" TargetMode="External"/><Relationship Id="rId5" Type="http://schemas.openxmlformats.org/officeDocument/2006/relationships/hyperlink" Target="https://uk.wikipedia.org/wiki/%D0%92%D1%96%D0%BD%D1%81%D1%82%D0%BE%D0%BD_%D0%A7%D0%B5%D1%80%D1%87%D0%B8%D0%BB%D0%BB%D1%8C" TargetMode="External"/><Relationship Id="rId10" Type="http://schemas.openxmlformats.org/officeDocument/2006/relationships/hyperlink" Target="https://uk.wikipedia.org/wiki/%D0%9A%D1%80%D0%B8%D0%BC%D1%81%D1%8C%D0%BA%D0%B8%D0%B9_%D0%BF%D1%96%D0%B2%D0%BE%D1%81%D1%82%D1%80%D1%96%D0%B2" TargetMode="External"/><Relationship Id="rId4" Type="http://schemas.openxmlformats.org/officeDocument/2006/relationships/hyperlink" Target="https://uk.wikipedia.org/wiki/%D0%92%D0%B5%D0%BB%D0%B8%D0%BA%D0%B0_%D0%91%D1%80%D0%B8%D1%82%D0%B0%D0%BD%D1%96%D1%8F" TargetMode="External"/><Relationship Id="rId9" Type="http://schemas.openxmlformats.org/officeDocument/2006/relationships/hyperlink" Target="https://uk.wikipedia.org/wiki/%D0%AF%D0%BB%D1%82%D0%B0" TargetMode="External"/><Relationship Id="rId14" Type="http://schemas.openxmlformats.org/officeDocument/2006/relationships/hyperlink" Target="https://uk.wikipedia.org/wiki/%D0%9B%D1%96%D0%BD%D1%96%D1%8F_%D0%9A%D0%B5%D1%80%D0%B7%D0%BE%D0%BD%D0%B0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uk-UA" sz="6600" dirty="0" smtClean="0"/>
              <a:t>Події в Україні 2004-2014р.</a:t>
            </a:r>
            <a:endParaRPr lang="ru-RU" sz="6600" dirty="0"/>
          </a:p>
        </p:txBody>
      </p:sp>
      <p:pic>
        <p:nvPicPr>
          <p:cNvPr id="1030" name="Picture 6" descr="http://dostyp.com.ua/storage/media/2016/12/22175377-049c-4434-98ee-3969c742b373.jpg?w=1440&amp;h=1080&amp;mode=crop&amp;scale=bot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4000504"/>
            <a:ext cx="3106152" cy="2329614"/>
          </a:xfrm>
          <a:prstGeom prst="rect">
            <a:avLst/>
          </a:prstGeom>
          <a:noFill/>
        </p:spPr>
      </p:pic>
      <p:pic>
        <p:nvPicPr>
          <p:cNvPr id="1032" name="Picture 8" descr="http://www.dialog.ua/images/news/437307651dfea13b46b73028d08c32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4000504"/>
            <a:ext cx="3071834" cy="2303876"/>
          </a:xfrm>
          <a:prstGeom prst="rect">
            <a:avLst/>
          </a:prstGeom>
          <a:noFill/>
        </p:spPr>
      </p:pic>
      <p:pic>
        <p:nvPicPr>
          <p:cNvPr id="1034" name="Picture 10" descr="http://www.s.62.ua/section/newsIconCis2/upload/images/news/icon/ukr-army10_1422602317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3" y="214290"/>
            <a:ext cx="2678925" cy="1785950"/>
          </a:xfrm>
          <a:prstGeom prst="rect">
            <a:avLst/>
          </a:prstGeom>
          <a:noFill/>
        </p:spPr>
      </p:pic>
      <p:pic>
        <p:nvPicPr>
          <p:cNvPr id="1036" name="Picture 12" descr="http://zz.te.ua/wp-content/uploads/2014/12/fJZW5ZfN998-tmb-270x1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66" y="214290"/>
            <a:ext cx="2786082" cy="1857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84" y="1813"/>
            <a:ext cx="9144000" cy="685802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5536" y="332656"/>
            <a:ext cx="864096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 лютого 2005 року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засідання Ради з питань співробітництва Україна – ЄС підписано двосторонній План дій (ПД) з трирічним терміном дії. Фактично укладення зазначеного документа означає продовження діалогу між Україною та ЄС, що здійснювався в у форматі Угоди про партнерство і співробітництво.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607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84" y="1813"/>
            <a:ext cx="9144000" cy="6858023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65" y="2703513"/>
            <a:ext cx="8833870" cy="145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846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84" y="1813"/>
            <a:ext cx="9144000" cy="685802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404664"/>
            <a:ext cx="820891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Україно-російські газові конфлікти — серія економічних конфліктів між компаніями НАК «Нафтогаз України» та «Газпром» щодо умов постачання природного газу з Росії до України, а також його транзиту до країн Європи.</a:t>
            </a:r>
          </a:p>
        </p:txBody>
      </p:sp>
    </p:spTree>
    <p:extLst>
      <p:ext uri="{BB962C8B-B14F-4D97-AF65-F5344CB8AC3E}">
        <p14:creationId xmlns:p14="http://schemas.microsoft.com/office/powerpoint/2010/main" val="3104303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b="1" dirty="0" smtClean="0"/>
              <a:t>Україно-російські газові конфлікти</a:t>
            </a:r>
            <a:r>
              <a:rPr lang="uk-UA" dirty="0" smtClean="0"/>
              <a:t> — серія економічних конфліктів між компаніями </a:t>
            </a:r>
            <a:r>
              <a:rPr lang="uk-UA" dirty="0" smtClean="0">
                <a:hlinkClick r:id="rId2" tooltip="Нафтогаз України"/>
              </a:rPr>
              <a:t>НАК «Нафтогаз України»</a:t>
            </a:r>
            <a:r>
              <a:rPr lang="uk-UA" dirty="0" smtClean="0"/>
              <a:t> та </a:t>
            </a:r>
            <a:r>
              <a:rPr lang="uk-UA" dirty="0" smtClean="0">
                <a:hlinkClick r:id="rId3" tooltip="Газпром"/>
              </a:rPr>
              <a:t>«Газпром»</a:t>
            </a:r>
            <a:r>
              <a:rPr lang="uk-UA" dirty="0" smtClean="0"/>
              <a:t> щодо умов постачання </a:t>
            </a:r>
            <a:r>
              <a:rPr lang="uk-UA" dirty="0" smtClean="0">
                <a:hlinkClick r:id="rId4" tooltip="Природний газ"/>
              </a:rPr>
              <a:t>природного газу</a:t>
            </a:r>
            <a:r>
              <a:rPr lang="uk-UA" dirty="0" smtClean="0"/>
              <a:t> з </a:t>
            </a:r>
            <a:r>
              <a:rPr lang="uk-UA" dirty="0" smtClean="0">
                <a:hlinkClick r:id="rId5" tooltip="Росія"/>
              </a:rPr>
              <a:t>Росії</a:t>
            </a:r>
            <a:r>
              <a:rPr lang="uk-UA" dirty="0" smtClean="0"/>
              <a:t> до </a:t>
            </a:r>
            <a:r>
              <a:rPr lang="uk-UA" dirty="0" smtClean="0">
                <a:hlinkClick r:id="rId6" tooltip="Україна"/>
              </a:rPr>
              <a:t>України</a:t>
            </a:r>
            <a:r>
              <a:rPr lang="uk-UA" dirty="0" smtClean="0"/>
              <a:t>, а також його транзиту до </a:t>
            </a:r>
            <a:r>
              <a:rPr lang="uk-UA" u="sng" dirty="0" smtClean="0">
                <a:hlinkClick r:id="rId7"/>
              </a:rPr>
              <a:t>країн Європи</a:t>
            </a:r>
            <a:r>
              <a:rPr lang="uk-UA" dirty="0" smtClean="0"/>
              <a:t>.</a:t>
            </a:r>
            <a:endParaRPr lang="uk-UA" dirty="0"/>
          </a:p>
        </p:txBody>
      </p:sp>
      <p:pic>
        <p:nvPicPr>
          <p:cNvPr id="7" name="Picture 2" descr="https://upload.wikimedia.org/wikipedia/commons/2/2c/%D0%A2%D1%80%D0%B0%D0%BD%D0%B7%D0%B8%D1%82_%D0%B3%D0%B0%D0%B7%D1%83_%D0%A0%D0%BE%D1%81%D1%96%D1%8F-%D0%84%D0%B2%D1%80%D0%BE%D0%BF%D0%B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332656"/>
            <a:ext cx="8736905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160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84" y="1813"/>
            <a:ext cx="9144000" cy="685802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23528" y="404664"/>
            <a:ext cx="849694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Росією була розв’язана і зараз продовжується проти України так звана «гібридна війна», тобто повноцінна війна — «гібридна» по формі та «асиметрична» за змістом. Її відмінність характеризується як веденням агресивних військових дій під прикриттям незаконних збройних формувань, так і одночасним використанням широкого спектра політичних, економічних, а також інформаційно-пропагандистських заходів, з яких, як правило, і починається ця «гібридна війна», та які її супроводжують впродовж усього періоду військових дій. Ряд провідних експертів Заходу небезпідставно називають її ще як «війна нового покоління» або «війна нової генерації».</a:t>
            </a:r>
          </a:p>
        </p:txBody>
      </p:sp>
    </p:spTree>
    <p:extLst>
      <p:ext uri="{BB962C8B-B14F-4D97-AF65-F5344CB8AC3E}">
        <p14:creationId xmlns:p14="http://schemas.microsoft.com/office/powerpoint/2010/main" val="1992282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ru-RU" altLang="ko-KR" dirty="0"/>
              <a:t>«Гібридна війна»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827584" y="764704"/>
            <a:ext cx="6192688" cy="5348765"/>
          </a:xfrm>
        </p:spPr>
        <p:txBody>
          <a:bodyPr>
            <a:noAutofit/>
          </a:bodyPr>
          <a:lstStyle/>
          <a:p>
            <a:r>
              <a:rPr lang="ru-RU" altLang="ko-K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Російська</a:t>
            </a:r>
            <a:r>
              <a:rPr lang="ru-RU" altLang="ko-K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стратегія такої війни спрямована, перш за все, проти слабких місць України і Заходу, а не проти їх сили. Війна нового покоління відрізняється від більшості експертних поглядів-оцінок на «…гібридний конфлікт тим, що вона поєднує в собі непоказову, приховану підтримку державою-агресором незаконних збройних формувань з її безпосереднім, повноцінним та навіть з елементами хизування втручанням на всіх її етапах та у всіх формах». Окремі аспекти цієї стратегії проявлялися раніше в Чечні, Молдові та Грузії, але в Україні цю стратегію Росія одночасно і тестує, і вдосконалює.</a:t>
            </a:r>
          </a:p>
        </p:txBody>
      </p:sp>
      <p:pic>
        <p:nvPicPr>
          <p:cNvPr id="6" name="Рисунок 6">
            <a:extLst>
              <a:ext uri="{FF2B5EF4-FFF2-40B4-BE49-F238E27FC236}">
                <a16:creationId xmlns:a16="http://schemas.microsoft.com/office/drawing/2014/main" xmlns="" id="{B8CC7C6A-AAEB-D648-8D30-91251F7347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48"/>
          <a:stretch/>
        </p:blipFill>
        <p:spPr>
          <a:xfrm>
            <a:off x="7020272" y="1232154"/>
            <a:ext cx="1781038" cy="5043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52117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E80792-A6C6-3C4E-9E19-C15025A74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22537"/>
            <a:ext cx="8180307" cy="862652"/>
          </a:xfrm>
        </p:spPr>
        <p:txBody>
          <a:bodyPr>
            <a:normAutofit/>
          </a:bodyPr>
          <a:lstStyle/>
          <a:p>
            <a:pPr algn="ctr"/>
            <a:r>
              <a:rPr lang="ru-RU" sz="2800" dirty="0" err="1"/>
              <a:t>Цілі</a:t>
            </a:r>
            <a:r>
              <a:rPr lang="ru-RU" sz="2800" dirty="0"/>
              <a:t> і </a:t>
            </a:r>
            <a:r>
              <a:rPr lang="ru-RU" sz="2800" dirty="0" err="1"/>
              <a:t>завдання</a:t>
            </a:r>
            <a:r>
              <a:rPr lang="ru-RU" sz="2800" dirty="0"/>
              <a:t> </a:t>
            </a:r>
            <a:r>
              <a:rPr lang="ru-RU" sz="2800" dirty="0" err="1"/>
              <a:t>російської</a:t>
            </a:r>
            <a:r>
              <a:rPr lang="ru-RU" sz="2800" dirty="0"/>
              <a:t> «</a:t>
            </a:r>
            <a:r>
              <a:rPr lang="ru-RU" sz="2800" dirty="0" err="1"/>
              <a:t>гібридної</a:t>
            </a:r>
            <a:r>
              <a:rPr lang="ru-RU" sz="2800" dirty="0"/>
              <a:t>» </a:t>
            </a:r>
            <a:r>
              <a:rPr lang="ru-RU" sz="2800" dirty="0" err="1"/>
              <a:t>агресії</a:t>
            </a:r>
            <a:endParaRPr lang="ru-RU" sz="2800" dirty="0"/>
          </a:p>
        </p:txBody>
      </p:sp>
      <p:sp>
        <p:nvSpPr>
          <p:cNvPr id="12" name="Content Placeholder 12">
            <a:extLst>
              <a:ext uri="{FF2B5EF4-FFF2-40B4-BE49-F238E27FC236}">
                <a16:creationId xmlns:a16="http://schemas.microsoft.com/office/drawing/2014/main" xmlns="" id="{3323FBE4-D0DF-FA43-81DB-FAFBD1EDBE3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547663" y="764705"/>
            <a:ext cx="7272809" cy="5616623"/>
          </a:xfrm>
        </p:spPr>
        <p:txBody>
          <a:bodyPr>
            <a:noAutofit/>
          </a:bodyPr>
          <a:lstStyle/>
          <a:p>
            <a:r>
              <a:rPr lang="ru-RU" altLang="ko-K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Цілями Росії у війні з Україною є блокування європейського та євроатлантичного курсу України, повернення у сферу впливу Росії, а врешті-решт — дезінтеграція української державності. Стосовно ЄС Кремль намагається розхитати єдність європейського співтовариства, дискредитувати його базові цінності, посилити вплив і контроль РФ над процесами на континенті, встановити новий устрій і порядок в Європі за російським сценарієм.
Російський вплив набув таких загрозливих масштабів, що це змусило шефа британської розвідки МІ5 Е. Паркера вперше</a:t>
            </a:r>
            <a:r>
              <a:rPr lang="ru-RU" altLang="ko-K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107 років діяльності служби </a:t>
            </a:r>
            <a:r>
              <a:rPr lang="ru-RU" altLang="ko-K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виступити з публічною заявою 1 листопада 2016 р. В «The Guardian»: </a:t>
            </a:r>
            <a:r>
              <a:rPr lang="ru-RU" altLang="ko-K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«…Вона (Росія) використовує весь спектр державних органів для просування своєї зовнішньої політики за кордоном у все більш агресивний спосіб — за допомогою пропаганди, шпигунства, диверсій і кібератак. Росія веде сьогодні діяльність по всій Європі та у Великій Британі…ї».</a:t>
            </a:r>
            <a:r>
              <a:rPr lang="ru-RU" altLang="ko-K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79341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20688"/>
            <a:ext cx="813690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Аналізуючи цілі, які переслідує Кремль, можна дійти таких висновків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Програма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мінімум режиму Путіна — не допустити членства в ЄС і НАТО країн, які утворилися на теренах колишнього СРСР — Грузії, Молдови та України в першу чергу. По-друге, зламати євроатлантичну та європейську єдність і отримати залежні від Москви режими в якомога більшій кількості європейських країн, а також забезпечити лояльність США. По-третє, отримати доступ до дешевих, а краще дармових ресурсів, у т. Ч. —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людських.Програма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максимум — вийти на щось на зразок «Ялти-2», під час якої здійснити новітній поділ світу на зони впливу, як це було за результатами Другої світової, і що в результаті призвело до війни «холодної». </a:t>
            </a:r>
          </a:p>
        </p:txBody>
      </p:sp>
    </p:spTree>
    <p:extLst>
      <p:ext uri="{BB962C8B-B14F-4D97-AF65-F5344CB8AC3E}">
        <p14:creationId xmlns:p14="http://schemas.microsoft.com/office/powerpoint/2010/main" val="338627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1"/>
            <a:ext cx="86409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 США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Франклін Делано Рузвельт"/>
              </a:rPr>
              <a:t>Ф. Д. Рузвельт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Прем'єр міністр"/>
              </a:rPr>
              <a:t>прем'єр міністр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Велика Британія"/>
              </a:rPr>
              <a:t>Великої Британії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800" dirty="0" err="1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Вінстон Черчилль"/>
              </a:rPr>
              <a:t>Вінстон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Вінстон Черчилль"/>
              </a:rPr>
              <a:t> Черчилль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та глава уряду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tooltip="СРСР"/>
              </a:rPr>
              <a:t>СРСР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 tooltip="Сталін Йосип Віссаріонович"/>
              </a:rPr>
              <a:t>Йосип Сталін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прибули зі своїми делегаціями до колишнього царського палацу в </a:t>
            </a:r>
            <a:r>
              <a:rPr lang="uk-UA" sz="2800" dirty="0" err="1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 tooltip="Лівадія (Крим)"/>
              </a:rPr>
              <a:t>Лівадії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(поблизу міста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 tooltip="Ялта"/>
              </a:rPr>
              <a:t>Ялта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у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 tooltip="Кримський півострів"/>
              </a:rPr>
              <a:t>Криму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й ухвалили далекосяжні рішення про подальше ведення війни й повоєнний уклад міжнародних взаємин.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3573016"/>
            <a:ext cx="87129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 важливіших рішень були: участь СРСР у війні проти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 tooltip="Японська імперія"/>
              </a:rPr>
              <a:t>Японської імперії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(таємний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 tooltip="Пакт"/>
              </a:rPr>
              <a:t>протокол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кордони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 tooltip="Польща"/>
              </a:rPr>
              <a:t>Польщі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на сході по </a:t>
            </a:r>
            <a:r>
              <a:rPr lang="uk-UA" sz="2800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 tooltip="Лінія Керзона"/>
              </a:rPr>
              <a:t>лінії </a:t>
            </a:r>
            <a:r>
              <a:rPr lang="uk-UA" sz="2800" dirty="0" err="1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 tooltip="Лінія Керзона"/>
              </a:rPr>
              <a:t>Керзона</a:t>
            </a:r>
            <a:r>
              <a:rPr lang="uk-UA" sz="28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 незначними відхиленнями на користь Польщі, відшкодування Польщі за рахунок німецьких східних територій і утворення в цій країні так званого «уряду національної єдності».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313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6E077BE-0D7F-CE41-AF87-13FAC4B22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0"/>
            <a:ext cx="8305721" cy="1156553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Характеристики «</a:t>
            </a:r>
            <a:r>
              <a:rPr lang="ru-RU" sz="3600" dirty="0" err="1"/>
              <a:t>гібридної</a:t>
            </a:r>
            <a:r>
              <a:rPr lang="ru-RU" sz="3600" dirty="0"/>
              <a:t>» </a:t>
            </a:r>
            <a:r>
              <a:rPr lang="ru-RU" sz="3600" dirty="0" err="1"/>
              <a:t>війни</a:t>
            </a:r>
            <a:endParaRPr lang="ru-RU" sz="3600" dirty="0"/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xmlns="" id="{EB7C0EA4-5830-AD4B-A7A7-DE4E38641BDF}"/>
              </a:ext>
            </a:extLst>
          </p:cNvPr>
          <p:cNvSpPr txBox="1">
            <a:spLocks/>
          </p:cNvSpPr>
          <p:nvPr/>
        </p:nvSpPr>
        <p:spPr>
          <a:xfrm>
            <a:off x="1043608" y="3212976"/>
            <a:ext cx="7973893" cy="5467797"/>
          </a:xfrm>
          <a:prstGeom prst="rect">
            <a:avLst/>
          </a:prstGeom>
        </p:spPr>
        <p:txBody>
          <a:bodyPr lIns="396000" anchor="t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«гібридної» війни</a:t>
            </a:r>
            <a:r>
              <a:rPr lang="ru-RU" altLang="ko-K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полягає у нав’язуванні противнику волі шляхом застосування різних видів сили. При цьому бойові дії відіграють допоміжну роль в ослабленні противника, будучи лише каталізатором дестабілізаційних процесів, попередньо запущених за допомогою економічних, політичних, інформаційних та інших методів. </a:t>
            </a:r>
          </a:p>
        </p:txBody>
      </p:sp>
      <p:pic>
        <p:nvPicPr>
          <p:cNvPr id="8" name="Рисунок 8">
            <a:extLst>
              <a:ext uri="{FF2B5EF4-FFF2-40B4-BE49-F238E27FC236}">
                <a16:creationId xmlns:a16="http://schemas.microsoft.com/office/drawing/2014/main" xmlns="" id="{D0F3FD21-DE06-2D41-8CD7-B92142BCF7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1" b="9524"/>
          <a:stretch/>
        </p:blipFill>
        <p:spPr>
          <a:xfrm>
            <a:off x="755576" y="908720"/>
            <a:ext cx="6116981" cy="2198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84594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8">
            <a:extLst>
              <a:ext uri="{FF2B5EF4-FFF2-40B4-BE49-F238E27FC236}">
                <a16:creationId xmlns:a16="http://schemas.microsoft.com/office/drawing/2014/main" xmlns="" id="{D79F0685-39A6-3C40-A4FC-5D26399D89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" r="2228" b="5988"/>
          <a:stretch/>
        </p:blipFill>
        <p:spPr>
          <a:xfrm>
            <a:off x="1517975" y="1151880"/>
            <a:ext cx="7626025" cy="570612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742803-3FFA-5147-BA27-8CDAEFD02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2313" y="316245"/>
            <a:ext cx="6563072" cy="1153344"/>
          </a:xfrm>
        </p:spPr>
        <p:txBody>
          <a:bodyPr>
            <a:normAutofit fontScale="90000"/>
          </a:bodyPr>
          <a:lstStyle/>
          <a:p>
            <a:r>
              <a:rPr lang="ru-RU"/>
              <a:t>Етапи типової гібридної війни:</a:t>
            </a:r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xmlns="" id="{3EEFFF3D-3A7B-4A47-8AA7-23DC8F579F9B}"/>
              </a:ext>
            </a:extLst>
          </p:cNvPr>
          <p:cNvSpPr txBox="1">
            <a:spLocks/>
          </p:cNvSpPr>
          <p:nvPr/>
        </p:nvSpPr>
        <p:spPr>
          <a:xfrm>
            <a:off x="1619673" y="1869466"/>
            <a:ext cx="7147138" cy="1455625"/>
          </a:xfrm>
          <a:prstGeom prst="rect">
            <a:avLst/>
          </a:prstGeom>
          <a:ln>
            <a:noFill/>
          </a:ln>
        </p:spPr>
        <p:txBody>
          <a:bodyPr lIns="396000" anchor="t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ko-KR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Етап перший</a:t>
            </a:r>
            <a:r>
              <a:rPr lang="ru-RU" altLang="ko-KR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— підготовчий (вживаються заходи з формування ідеологічних, політичних та військових передумов майбутньої агресії).
</a:t>
            </a:r>
          </a:p>
        </p:txBody>
      </p:sp>
      <p:sp>
        <p:nvSpPr>
          <p:cNvPr id="10" name="Content Placeholder 12">
            <a:extLst>
              <a:ext uri="{FF2B5EF4-FFF2-40B4-BE49-F238E27FC236}">
                <a16:creationId xmlns:a16="http://schemas.microsoft.com/office/drawing/2014/main" xmlns="" id="{11173EFE-D5D6-A04D-AA2F-F387D39B7A0E}"/>
              </a:ext>
            </a:extLst>
          </p:cNvPr>
          <p:cNvSpPr txBox="1">
            <a:spLocks/>
          </p:cNvSpPr>
          <p:nvPr/>
        </p:nvSpPr>
        <p:spPr>
          <a:xfrm>
            <a:off x="1619673" y="3635920"/>
            <a:ext cx="7147138" cy="1180040"/>
          </a:xfrm>
          <a:prstGeom prst="rect">
            <a:avLst/>
          </a:prstGeom>
        </p:spPr>
        <p:txBody>
          <a:bodyPr lIns="396000" anchor="t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ko-KR" sz="2000" b="1" dirty="0">
                <a:latin typeface="Arial" pitchFamily="34" charset="0"/>
                <a:cs typeface="Arial" pitchFamily="34" charset="0"/>
              </a:rPr>
              <a:t>Етап другий </a:t>
            </a:r>
            <a:r>
              <a:rPr lang="ru-RU" altLang="ko-KR" sz="2000" dirty="0">
                <a:latin typeface="Arial" pitchFamily="34" charset="0"/>
                <a:cs typeface="Arial" pitchFamily="34" charset="0"/>
              </a:rPr>
              <a:t>— активний (проводиться прихована агресія проти обраної країни з метою безпосередньої реалізації поставлених цілей).
</a:t>
            </a:r>
          </a:p>
        </p:txBody>
      </p:sp>
      <p:sp>
        <p:nvSpPr>
          <p:cNvPr id="12" name="Content Placeholder 12">
            <a:extLst>
              <a:ext uri="{FF2B5EF4-FFF2-40B4-BE49-F238E27FC236}">
                <a16:creationId xmlns:a16="http://schemas.microsoft.com/office/drawing/2014/main" xmlns="" id="{C933110A-7124-1E4C-AC16-6E4B37F9514A}"/>
              </a:ext>
            </a:extLst>
          </p:cNvPr>
          <p:cNvSpPr txBox="1">
            <a:spLocks/>
          </p:cNvSpPr>
          <p:nvPr/>
        </p:nvSpPr>
        <p:spPr>
          <a:xfrm>
            <a:off x="1619673" y="5515319"/>
            <a:ext cx="7147138" cy="1180040"/>
          </a:xfrm>
          <a:prstGeom prst="rect">
            <a:avLst/>
          </a:prstGeom>
        </p:spPr>
        <p:txBody>
          <a:bodyPr lIns="396000" anchor="t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ko-KR" sz="2000" b="1" dirty="0">
                <a:latin typeface="Arial" pitchFamily="34" charset="0"/>
                <a:cs typeface="Arial" pitchFamily="34" charset="0"/>
              </a:rPr>
              <a:t>Етап третій</a:t>
            </a:r>
            <a:r>
              <a:rPr lang="ru-RU" altLang="ko-KR" sz="2000" dirty="0">
                <a:latin typeface="Arial" pitchFamily="34" charset="0"/>
                <a:cs typeface="Arial" pitchFamily="34" charset="0"/>
              </a:rPr>
              <a:t> — заключний (закріплення своїх позицій в країні-об’єкті агресії).Російсько-український</a:t>
            </a:r>
          </a:p>
        </p:txBody>
      </p:sp>
    </p:spTree>
    <p:extLst>
      <p:ext uri="{BB962C8B-B14F-4D97-AF65-F5344CB8AC3E}">
        <p14:creationId xmlns:p14="http://schemas.microsoft.com/office/powerpoint/2010/main" val="4139551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Анексія Криму Росією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      </a:t>
            </a:r>
            <a:r>
              <a:rPr lang="ru-RU" dirty="0" err="1" smtClean="0"/>
              <a:t>Збройна</a:t>
            </a:r>
            <a:r>
              <a:rPr lang="ru-RU" dirty="0" smtClean="0"/>
              <a:t> </a:t>
            </a:r>
            <a:r>
              <a:rPr lang="ru-RU" dirty="0" err="1" smtClean="0"/>
              <a:t>агресія</a:t>
            </a:r>
            <a:r>
              <a:rPr lang="ru-RU" dirty="0" smtClean="0"/>
              <a:t> </a:t>
            </a:r>
            <a:r>
              <a:rPr lang="ru-RU" dirty="0" err="1" smtClean="0"/>
              <a:t>Росії</a:t>
            </a:r>
            <a:r>
              <a:rPr lang="ru-RU" dirty="0" smtClean="0"/>
              <a:t>, </a:t>
            </a:r>
            <a:r>
              <a:rPr lang="ru-RU" dirty="0" err="1" smtClean="0"/>
              <a:t>спрямована</a:t>
            </a:r>
            <a:r>
              <a:rPr lang="ru-RU" dirty="0" smtClean="0"/>
              <a:t> на </a:t>
            </a:r>
            <a:r>
              <a:rPr lang="ru-RU" dirty="0" err="1" smtClean="0"/>
              <a:t>насильницьке</a:t>
            </a:r>
            <a:r>
              <a:rPr lang="ru-RU" dirty="0" smtClean="0"/>
              <a:t> </a:t>
            </a:r>
            <a:r>
              <a:rPr lang="ru-RU" dirty="0" err="1" smtClean="0"/>
              <a:t>протиправне</a:t>
            </a:r>
            <a:r>
              <a:rPr lang="ru-RU" dirty="0" smtClean="0"/>
              <a:t> </a:t>
            </a:r>
            <a:r>
              <a:rPr lang="ru-RU" dirty="0" err="1" smtClean="0"/>
              <a:t>відторгнення</a:t>
            </a:r>
            <a:r>
              <a:rPr lang="ru-RU" dirty="0" smtClean="0"/>
              <a:t> </a:t>
            </a:r>
            <a:r>
              <a:rPr lang="ru-RU" dirty="0" err="1" smtClean="0"/>
              <a:t>Кримської</a:t>
            </a:r>
            <a:r>
              <a:rPr lang="ru-RU" dirty="0" smtClean="0"/>
              <a:t> </a:t>
            </a:r>
            <a:r>
              <a:rPr lang="ru-RU" dirty="0" err="1" smtClean="0"/>
              <a:t>автономії</a:t>
            </a:r>
            <a:r>
              <a:rPr lang="ru-RU" dirty="0" smtClean="0"/>
              <a:t> та Севастополя 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 та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приєднання</a:t>
            </a:r>
            <a:r>
              <a:rPr lang="ru-RU" dirty="0" smtClean="0"/>
              <a:t> до </a:t>
            </a:r>
            <a:r>
              <a:rPr lang="ru-RU" dirty="0" err="1" smtClean="0"/>
              <a:t>Російської</a:t>
            </a:r>
            <a:r>
              <a:rPr lang="ru-RU" dirty="0" smtClean="0"/>
              <a:t> </a:t>
            </a:r>
            <a:r>
              <a:rPr lang="ru-RU" dirty="0" err="1" smtClean="0"/>
              <a:t>Федерації</a:t>
            </a:r>
            <a:r>
              <a:rPr lang="ru-RU" dirty="0" smtClean="0"/>
              <a:t> на правах </a:t>
            </a:r>
            <a:r>
              <a:rPr lang="ru-RU" dirty="0" err="1" smtClean="0"/>
              <a:t>суб'єктів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    </a:t>
            </a:r>
            <a:r>
              <a:rPr lang="ru-RU" dirty="0" err="1" smtClean="0"/>
              <a:t>Російської</a:t>
            </a:r>
            <a:r>
              <a:rPr lang="ru-RU" dirty="0" smtClean="0"/>
              <a:t> </a:t>
            </a:r>
            <a:r>
              <a:rPr lang="ru-RU" dirty="0" err="1" smtClean="0"/>
              <a:t>Федерації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було</a:t>
            </a:r>
            <a:r>
              <a:rPr lang="ru-RU" dirty="0" smtClean="0"/>
              <a:t> </a:t>
            </a:r>
            <a:r>
              <a:rPr lang="ru-RU" dirty="0" err="1" smtClean="0"/>
              <a:t>здійснена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err="1" smtClean="0"/>
              <a:t>протягом</a:t>
            </a:r>
            <a:r>
              <a:rPr lang="ru-RU" dirty="0" smtClean="0"/>
              <a:t> </a:t>
            </a:r>
            <a:r>
              <a:rPr lang="ru-RU" dirty="0" err="1" smtClean="0"/>
              <a:t>березня</a:t>
            </a:r>
            <a:r>
              <a:rPr lang="ru-RU" dirty="0" smtClean="0"/>
              <a:t> 2014р.</a:t>
            </a:r>
            <a:endParaRPr lang="ru-RU" dirty="0"/>
          </a:p>
        </p:txBody>
      </p:sp>
      <p:pic>
        <p:nvPicPr>
          <p:cNvPr id="14338" name="Picture 2" descr="http://i.trust.ua/files/photo/4/0000035059-kry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929066"/>
            <a:ext cx="3943998" cy="2571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СЕПАРАТИЗМ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k-UA" b="1" dirty="0" smtClean="0"/>
              <a:t>        </a:t>
            </a:r>
            <a:r>
              <a:rPr lang="vi-V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Сепарати́зм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 (від ла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separatus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— </a:t>
            </a:r>
            <a:r>
              <a:rPr lang="vi-VN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відокремлення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 — політика і практика відокремлення, відділення частини території (сецесії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держави з метою створення суверенної держави, дезінтеграцію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країни, переходу до складу іншої держави (іредентизм) чи набуття статусу дуже широкої автономії.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23"/>
          </a:xfrm>
          <a:prstGeom prst="rect">
            <a:avLst/>
          </a:prstGeom>
          <a:noFill/>
        </p:spPr>
      </p:pic>
      <p:pic>
        <p:nvPicPr>
          <p:cNvPr id="4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 err="1" smtClean="0"/>
              <a:t>Хроніка</a:t>
            </a:r>
            <a:r>
              <a:rPr lang="uk-UA" sz="5400" dirty="0" smtClean="0"/>
              <a:t> подій</a:t>
            </a:r>
            <a:endParaRPr lang="ru-RU" sz="54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00618" cy="5257800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 smtClean="0"/>
              <a:t>Анексія</a:t>
            </a:r>
            <a:r>
              <a:rPr lang="ru-RU" dirty="0" smtClean="0"/>
              <a:t> </a:t>
            </a:r>
            <a:r>
              <a:rPr lang="ru-RU" dirty="0" err="1" smtClean="0"/>
              <a:t>Кримського</a:t>
            </a:r>
            <a:r>
              <a:rPr lang="ru-RU" dirty="0" smtClean="0"/>
              <a:t> </a:t>
            </a:r>
            <a:r>
              <a:rPr lang="ru-RU" dirty="0" err="1" smtClean="0"/>
              <a:t>півострова</a:t>
            </a:r>
            <a:r>
              <a:rPr lang="ru-RU" dirty="0" smtClean="0"/>
              <a:t> </a:t>
            </a:r>
            <a:r>
              <a:rPr lang="ru-RU" dirty="0" err="1" smtClean="0"/>
              <a:t>армією</a:t>
            </a:r>
            <a:r>
              <a:rPr lang="ru-RU" dirty="0" smtClean="0"/>
              <a:t> РФ </a:t>
            </a:r>
            <a:r>
              <a:rPr lang="ru-RU" b="1" dirty="0" err="1" smtClean="0">
                <a:solidFill>
                  <a:srgbClr val="FF0000"/>
                </a:solidFill>
              </a:rPr>
              <a:t>розпочалася</a:t>
            </a:r>
            <a:r>
              <a:rPr lang="ru-RU" b="1" dirty="0" smtClean="0">
                <a:solidFill>
                  <a:srgbClr val="FF0000"/>
                </a:solidFill>
              </a:rPr>
              <a:t> 20 лютого 2014р. </a:t>
            </a:r>
            <a:r>
              <a:rPr lang="ru-RU" dirty="0" smtClean="0"/>
              <a:t> В </a:t>
            </a:r>
            <a:r>
              <a:rPr lang="ru-RU" dirty="0" err="1" smtClean="0"/>
              <a:t>цей</a:t>
            </a:r>
            <a:r>
              <a:rPr lang="ru-RU" dirty="0" smtClean="0"/>
              <a:t> час на </a:t>
            </a:r>
            <a:r>
              <a:rPr lang="ru-RU" dirty="0" err="1" smtClean="0"/>
              <a:t>посаді</a:t>
            </a:r>
            <a:r>
              <a:rPr lang="ru-RU" dirty="0" smtClean="0"/>
              <a:t> Президента </a:t>
            </a:r>
            <a:r>
              <a:rPr lang="ru-RU" dirty="0" err="1" smtClean="0"/>
              <a:t>України</a:t>
            </a:r>
            <a:r>
              <a:rPr lang="ru-RU" dirty="0" smtClean="0"/>
              <a:t> </a:t>
            </a:r>
            <a:r>
              <a:rPr lang="ru-RU" dirty="0" err="1" smtClean="0"/>
              <a:t>перебував</a:t>
            </a:r>
            <a:r>
              <a:rPr lang="ru-RU" dirty="0" smtClean="0"/>
              <a:t> </a:t>
            </a:r>
            <a:r>
              <a:rPr lang="ru-RU" dirty="0" err="1" smtClean="0"/>
              <a:t>Віктор</a:t>
            </a:r>
            <a:r>
              <a:rPr lang="ru-RU" dirty="0" smtClean="0"/>
              <a:t> Янукович. </a:t>
            </a:r>
            <a:r>
              <a:rPr lang="ru-RU" dirty="0" err="1" smtClean="0"/>
              <a:t>Даний</a:t>
            </a:r>
            <a:r>
              <a:rPr lang="ru-RU" dirty="0" smtClean="0"/>
              <a:t> факт </a:t>
            </a:r>
            <a:r>
              <a:rPr lang="ru-RU" dirty="0" err="1" smtClean="0"/>
              <a:t>спростовує</a:t>
            </a:r>
            <a:r>
              <a:rPr lang="ru-RU" dirty="0" smtClean="0"/>
              <a:t> заяви </a:t>
            </a:r>
            <a:r>
              <a:rPr lang="ru-RU" dirty="0" err="1" smtClean="0"/>
              <a:t>російської</a:t>
            </a:r>
            <a:r>
              <a:rPr lang="ru-RU" dirty="0" smtClean="0"/>
              <a:t> </a:t>
            </a:r>
            <a:r>
              <a:rPr lang="ru-RU" dirty="0" err="1" smtClean="0"/>
              <a:t>влади</a:t>
            </a:r>
            <a:r>
              <a:rPr lang="ru-RU" dirty="0" smtClean="0"/>
              <a:t>, </a:t>
            </a:r>
            <a:r>
              <a:rPr lang="ru-RU" dirty="0" err="1" smtClean="0"/>
              <a:t>згідно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якими</a:t>
            </a:r>
            <a:r>
              <a:rPr lang="ru-RU" dirty="0" smtClean="0"/>
              <a:t> </a:t>
            </a:r>
            <a:r>
              <a:rPr lang="ru-RU" dirty="0" err="1" smtClean="0"/>
              <a:t>процес</a:t>
            </a:r>
            <a:r>
              <a:rPr lang="ru-RU" dirty="0" smtClean="0"/>
              <a:t> «</a:t>
            </a:r>
            <a:r>
              <a:rPr lang="ru-RU" dirty="0" err="1" smtClean="0"/>
              <a:t>повернення</a:t>
            </a:r>
            <a:r>
              <a:rPr lang="ru-RU" dirty="0" smtClean="0"/>
              <a:t>» </a:t>
            </a:r>
            <a:r>
              <a:rPr lang="ru-RU" dirty="0" err="1" smtClean="0"/>
              <a:t>Криму</a:t>
            </a:r>
            <a:r>
              <a:rPr lang="ru-RU" dirty="0" smtClean="0"/>
              <a:t> </a:t>
            </a:r>
            <a:r>
              <a:rPr lang="ru-RU" dirty="0" err="1" smtClean="0"/>
              <a:t>Росії</a:t>
            </a:r>
            <a:r>
              <a:rPr lang="ru-RU" dirty="0" smtClean="0"/>
              <a:t> </a:t>
            </a:r>
            <a:r>
              <a:rPr lang="ru-RU" dirty="0" err="1" smtClean="0"/>
              <a:t>розпочався</a:t>
            </a:r>
            <a:r>
              <a:rPr lang="ru-RU" dirty="0" smtClean="0"/>
              <a:t> 22 лютого 2014 та </a:t>
            </a:r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 smtClean="0"/>
              <a:t>спричинений</a:t>
            </a:r>
            <a:r>
              <a:rPr lang="ru-RU" dirty="0" smtClean="0"/>
              <a:t> </a:t>
            </a:r>
            <a:r>
              <a:rPr lang="ru-RU" dirty="0" err="1" smtClean="0"/>
              <a:t>фактичним</a:t>
            </a:r>
            <a:r>
              <a:rPr lang="ru-RU" dirty="0" smtClean="0"/>
              <a:t> </a:t>
            </a:r>
            <a:r>
              <a:rPr lang="ru-RU" dirty="0" err="1" smtClean="0"/>
              <a:t>позбавленням</a:t>
            </a:r>
            <a:r>
              <a:rPr lang="ru-RU" dirty="0" smtClean="0"/>
              <a:t> В. Януковича </a:t>
            </a:r>
            <a:r>
              <a:rPr lang="ru-RU" dirty="0" err="1" smtClean="0"/>
              <a:t>найвищої</a:t>
            </a:r>
            <a:r>
              <a:rPr lang="ru-RU" dirty="0" smtClean="0"/>
              <a:t> </a:t>
            </a:r>
            <a:r>
              <a:rPr lang="ru-RU" dirty="0" err="1" smtClean="0"/>
              <a:t>державної</a:t>
            </a:r>
            <a:r>
              <a:rPr lang="ru-RU" dirty="0" smtClean="0"/>
              <a:t> посади </a:t>
            </a:r>
            <a:r>
              <a:rPr lang="ru-RU" dirty="0" err="1" smtClean="0"/>
              <a:t>України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              </a:t>
            </a:r>
            <a:r>
              <a:rPr lang="ru-RU" dirty="0" err="1" smtClean="0"/>
              <a:t>Підтвердженням</a:t>
            </a:r>
            <a:r>
              <a:rPr lang="ru-RU" dirty="0" smtClean="0"/>
              <a:t> </a:t>
            </a:r>
            <a:r>
              <a:rPr lang="ru-RU" dirty="0" err="1" smtClean="0"/>
              <a:t>цьому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також</a:t>
            </a:r>
            <a:r>
              <a:rPr lang="ru-RU" dirty="0" smtClean="0"/>
              <a:t> медаль «За </a:t>
            </a:r>
            <a:r>
              <a:rPr lang="ru-RU" dirty="0" err="1" smtClean="0"/>
              <a:t>повернення</a:t>
            </a:r>
            <a:r>
              <a:rPr lang="ru-RU" dirty="0" smtClean="0"/>
              <a:t> </a:t>
            </a:r>
            <a:r>
              <a:rPr lang="ru-RU" dirty="0" err="1" smtClean="0"/>
              <a:t>Криму</a:t>
            </a:r>
            <a:r>
              <a:rPr lang="ru-RU" dirty="0" smtClean="0"/>
              <a:t>», на </a:t>
            </a:r>
            <a:r>
              <a:rPr lang="ru-RU" dirty="0" err="1" smtClean="0"/>
              <a:t>якій</a:t>
            </a:r>
            <a:r>
              <a:rPr lang="ru-RU" dirty="0" smtClean="0"/>
              <a:t> датою початку </a:t>
            </a:r>
            <a:r>
              <a:rPr lang="ru-RU" dirty="0" err="1" smtClean="0"/>
              <a:t>анексії</a:t>
            </a:r>
            <a:r>
              <a:rPr lang="ru-RU" dirty="0" smtClean="0"/>
              <a:t> </a:t>
            </a:r>
            <a:r>
              <a:rPr lang="ru-RU" dirty="0" err="1" smtClean="0"/>
              <a:t>Кримського</a:t>
            </a:r>
            <a:r>
              <a:rPr lang="ru-RU" dirty="0" smtClean="0"/>
              <a:t> </a:t>
            </a:r>
            <a:r>
              <a:rPr lang="ru-RU" dirty="0" err="1" smtClean="0"/>
              <a:t>півострова</a:t>
            </a:r>
            <a:r>
              <a:rPr lang="ru-RU" dirty="0" smtClean="0"/>
              <a:t> </a:t>
            </a:r>
            <a:r>
              <a:rPr lang="ru-RU" dirty="0" err="1" smtClean="0"/>
              <a:t>вказано</a:t>
            </a:r>
            <a:r>
              <a:rPr lang="ru-RU" dirty="0" smtClean="0"/>
              <a:t> </a:t>
            </a:r>
            <a:r>
              <a:rPr lang="ru-RU" dirty="0" err="1" smtClean="0"/>
              <a:t>саме</a:t>
            </a:r>
            <a:r>
              <a:rPr lang="ru-RU" dirty="0" smtClean="0"/>
              <a:t> 20 лютого 2014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16386" name="Picture 2" descr="https://upload.wikimedia.org/wikipedia/commons/thumb/3/34/Medal_For_the_Return_of_Crimea_revers.png/200px-Medal_For_the_Return_of_Crimea_rever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3575" y="1571612"/>
            <a:ext cx="3587099" cy="4214842"/>
          </a:xfrm>
          <a:prstGeom prst="rect">
            <a:avLst/>
          </a:prstGeom>
          <a:noFill/>
        </p:spPr>
      </p:pic>
      <p:sp>
        <p:nvSpPr>
          <p:cNvPr id="8" name="Стрелка вверх 7"/>
          <p:cNvSpPr/>
          <p:nvPr/>
        </p:nvSpPr>
        <p:spPr>
          <a:xfrm rot="1006707">
            <a:off x="6369178" y="4685718"/>
            <a:ext cx="402139" cy="162193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ХРОНІКА ПОДІЙ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1 </a:t>
            </a:r>
            <a:r>
              <a:rPr lang="ru-RU" dirty="0" err="1" smtClean="0"/>
              <a:t>березня</a:t>
            </a:r>
            <a:r>
              <a:rPr lang="ru-RU" dirty="0" smtClean="0"/>
              <a:t> </a:t>
            </a:r>
            <a:r>
              <a:rPr lang="ru-RU" dirty="0" err="1" smtClean="0"/>
              <a:t>самопроголошений</a:t>
            </a:r>
            <a:r>
              <a:rPr lang="ru-RU" baseline="30000" dirty="0" smtClean="0"/>
              <a:t>[</a:t>
            </a:r>
            <a:r>
              <a:rPr lang="ru-RU" dirty="0" smtClean="0"/>
              <a:t>«голова Ради </a:t>
            </a:r>
            <a:r>
              <a:rPr lang="ru-RU" dirty="0" err="1" smtClean="0"/>
              <a:t>міністрів</a:t>
            </a:r>
            <a:r>
              <a:rPr lang="ru-RU" dirty="0" smtClean="0"/>
              <a:t> АР </a:t>
            </a:r>
            <a:r>
              <a:rPr lang="ru-RU" dirty="0" err="1" smtClean="0"/>
              <a:t>Крим</a:t>
            </a:r>
            <a:r>
              <a:rPr lang="ru-RU" dirty="0" smtClean="0"/>
              <a:t>» </a:t>
            </a:r>
            <a:r>
              <a:rPr lang="ru-RU" dirty="0" err="1" smtClean="0"/>
              <a:t>Сергій</a:t>
            </a:r>
            <a:r>
              <a:rPr lang="ru-RU" dirty="0" smtClean="0"/>
              <a:t> </a:t>
            </a:r>
            <a:r>
              <a:rPr lang="ru-RU" dirty="0" err="1" smtClean="0"/>
              <a:t>Аксьонов</a:t>
            </a:r>
            <a:r>
              <a:rPr lang="ru-RU" dirty="0" smtClean="0"/>
              <a:t> </a:t>
            </a:r>
            <a:r>
              <a:rPr lang="ru-RU" dirty="0" err="1" smtClean="0"/>
              <a:t>звернувся</a:t>
            </a:r>
            <a:r>
              <a:rPr lang="ru-RU" dirty="0" smtClean="0"/>
              <a:t> до </a:t>
            </a:r>
            <a:r>
              <a:rPr lang="ru-RU" dirty="0" err="1" smtClean="0"/>
              <a:t>Путіна</a:t>
            </a:r>
            <a:r>
              <a:rPr lang="ru-RU" dirty="0" smtClean="0"/>
              <a:t> </a:t>
            </a:r>
            <a:r>
              <a:rPr lang="ru-RU" dirty="0" err="1" smtClean="0"/>
              <a:t>посприяти</a:t>
            </a:r>
            <a:r>
              <a:rPr lang="ru-RU" dirty="0" smtClean="0"/>
              <a:t> у «</a:t>
            </a:r>
            <a:r>
              <a:rPr lang="ru-RU" dirty="0" err="1" smtClean="0"/>
              <a:t>забезпеченні</a:t>
            </a:r>
            <a:r>
              <a:rPr lang="ru-RU" dirty="0" smtClean="0"/>
              <a:t> миру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спокою</a:t>
            </a:r>
            <a:r>
              <a:rPr lang="ru-RU" dirty="0" smtClean="0"/>
              <a:t>» на </a:t>
            </a:r>
            <a:r>
              <a:rPr lang="ru-RU" dirty="0" err="1" smtClean="0"/>
              <a:t>території</a:t>
            </a:r>
            <a:r>
              <a:rPr lang="ru-RU" dirty="0" smtClean="0"/>
              <a:t> </a:t>
            </a:r>
            <a:r>
              <a:rPr lang="ru-RU" dirty="0" err="1" smtClean="0"/>
              <a:t>Криму</a:t>
            </a:r>
            <a:r>
              <a:rPr lang="ru-RU" dirty="0" smtClean="0"/>
              <a:t>.</a:t>
            </a:r>
            <a:endParaRPr lang="ru-RU" baseline="30000" dirty="0" smtClean="0"/>
          </a:p>
          <a:p>
            <a:r>
              <a:rPr lang="ru-RU" dirty="0" smtClean="0"/>
              <a:t> У </a:t>
            </a:r>
            <a:r>
              <a:rPr lang="ru-RU" dirty="0" err="1" smtClean="0"/>
              <a:t>відповідь</a:t>
            </a:r>
            <a:r>
              <a:rPr lang="ru-RU" dirty="0" smtClean="0"/>
              <a:t> того ж дня Президент РФ </a:t>
            </a:r>
            <a:r>
              <a:rPr lang="ru-RU" dirty="0" err="1" smtClean="0"/>
              <a:t>Російський</a:t>
            </a:r>
            <a:r>
              <a:rPr lang="ru-RU" dirty="0" smtClean="0"/>
              <a:t> президент </a:t>
            </a:r>
            <a:r>
              <a:rPr lang="ru-RU" dirty="0" err="1" smtClean="0"/>
              <a:t>відправив</a:t>
            </a:r>
            <a:r>
              <a:rPr lang="ru-RU" dirty="0" smtClean="0"/>
              <a:t> до Ради </a:t>
            </a:r>
            <a:r>
              <a:rPr lang="ru-RU" dirty="0" err="1" smtClean="0"/>
              <a:t>Федерації</a:t>
            </a:r>
            <a:r>
              <a:rPr lang="ru-RU" dirty="0" smtClean="0"/>
              <a:t> </a:t>
            </a:r>
            <a:r>
              <a:rPr lang="ru-RU" dirty="0" err="1" smtClean="0"/>
              <a:t>пропозицію</a:t>
            </a:r>
            <a:r>
              <a:rPr lang="ru-RU" dirty="0" smtClean="0"/>
              <a:t> про </a:t>
            </a:r>
            <a:r>
              <a:rPr lang="ru-RU" dirty="0" err="1" smtClean="0"/>
              <a:t>введення</a:t>
            </a:r>
            <a:r>
              <a:rPr lang="ru-RU" dirty="0" smtClean="0"/>
              <a:t> </a:t>
            </a:r>
            <a:r>
              <a:rPr lang="ru-RU" dirty="0" err="1" smtClean="0"/>
              <a:t>російських</a:t>
            </a:r>
            <a:r>
              <a:rPr lang="ru-RU" dirty="0" smtClean="0"/>
              <a:t> </a:t>
            </a:r>
            <a:r>
              <a:rPr lang="ru-RU" dirty="0" err="1" smtClean="0"/>
              <a:t>військ</a:t>
            </a:r>
            <a:r>
              <a:rPr lang="ru-RU" dirty="0" smtClean="0"/>
              <a:t> у </a:t>
            </a:r>
            <a:r>
              <a:rPr lang="ru-RU" dirty="0" err="1" smtClean="0"/>
              <a:t>Крим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Обидві</a:t>
            </a:r>
            <a:r>
              <a:rPr lang="ru-RU" dirty="0" smtClean="0"/>
              <a:t> </a:t>
            </a:r>
            <a:r>
              <a:rPr lang="ru-RU" dirty="0" err="1" smtClean="0"/>
              <a:t>палати</a:t>
            </a:r>
            <a:r>
              <a:rPr lang="ru-RU" dirty="0" smtClean="0"/>
              <a:t> </a:t>
            </a:r>
            <a:r>
              <a:rPr lang="ru-RU" dirty="0" err="1" smtClean="0"/>
              <a:t>Державної</a:t>
            </a:r>
            <a:r>
              <a:rPr lang="ru-RU" dirty="0" smtClean="0"/>
              <a:t> </a:t>
            </a:r>
            <a:r>
              <a:rPr lang="ru-RU" dirty="0" err="1" smtClean="0"/>
              <a:t>думи</a:t>
            </a:r>
            <a:r>
              <a:rPr lang="ru-RU" dirty="0" smtClean="0"/>
              <a:t> 1 </a:t>
            </a:r>
            <a:r>
              <a:rPr lang="ru-RU" dirty="0" err="1" smtClean="0"/>
              <a:t>березня</a:t>
            </a:r>
            <a:r>
              <a:rPr lang="ru-RU" dirty="0" smtClean="0"/>
              <a:t> 2014 р. об 17:20 </a:t>
            </a:r>
            <a:r>
              <a:rPr lang="ru-RU" dirty="0" err="1" smtClean="0"/>
              <a:t>проголосували</a:t>
            </a:r>
            <a:r>
              <a:rPr lang="ru-RU" dirty="0" smtClean="0"/>
              <a:t> за </a:t>
            </a:r>
            <a:r>
              <a:rPr lang="ru-RU" dirty="0" err="1" smtClean="0"/>
              <a:t>введення</a:t>
            </a:r>
            <a:r>
              <a:rPr lang="ru-RU" dirty="0" smtClean="0"/>
              <a:t> </a:t>
            </a:r>
            <a:r>
              <a:rPr lang="ru-RU" dirty="0" err="1" smtClean="0"/>
              <a:t>російських</a:t>
            </a:r>
            <a:r>
              <a:rPr lang="ru-RU" dirty="0" smtClean="0"/>
              <a:t> </a:t>
            </a:r>
            <a:r>
              <a:rPr lang="ru-RU" dirty="0" err="1" smtClean="0"/>
              <a:t>військ</a:t>
            </a:r>
            <a:r>
              <a:rPr lang="ru-RU" dirty="0" smtClean="0"/>
              <a:t> на </a:t>
            </a:r>
            <a:r>
              <a:rPr lang="ru-RU" dirty="0" err="1" smtClean="0"/>
              <a:t>територію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в </a:t>
            </a:r>
            <a:r>
              <a:rPr lang="ru-RU" dirty="0" err="1" smtClean="0"/>
              <a:t>Крим</a:t>
            </a:r>
            <a:r>
              <a:rPr lang="ru-RU" dirty="0" smtClean="0"/>
              <a:t> </a:t>
            </a:r>
            <a:r>
              <a:rPr lang="ru-RU" dirty="0" err="1" smtClean="0"/>
              <a:t>зокрема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dirty="0" smtClean="0">
                <a:solidFill>
                  <a:srgbClr val="FF0000"/>
                </a:solidFill>
              </a:rPr>
              <a:t>ДОСЬЄ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-180528" y="1600200"/>
            <a:ext cx="4971840" cy="4525963"/>
          </a:xfrm>
        </p:spPr>
        <p:txBody>
          <a:bodyPr>
            <a:noAutofit/>
          </a:bodyPr>
          <a:lstStyle/>
          <a:p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Сергі́й Вале́рійович Аксьо́нов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 нар. 26 листопада 1972 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Бєльці, Молдовська РСР, СРСР) — політик, сепаратист, самопроголошений прем'єр-міністр Автономної Республіки Крим з 27 лютого 20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uk-UA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 17 березня 2014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— голова Ради Міністрів Республіки Крим як суб'єкта Російської Федерації. В кримінальних колах відомий як «Гоблін».</a:t>
            </a:r>
            <a:b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ru-RU"/>
          </a:p>
        </p:txBody>
      </p:sp>
      <p:pic>
        <p:nvPicPr>
          <p:cNvPr id="23554" name="Picture 2" descr="Сергій Валерійович Аксьон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1312" y="1571612"/>
            <a:ext cx="3947888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ХРОНІКА ПОДІЙ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72072"/>
          </a:xfrm>
        </p:spPr>
        <p:txBody>
          <a:bodyPr>
            <a:normAutofit/>
          </a:bodyPr>
          <a:lstStyle/>
          <a:p>
            <a:r>
              <a:rPr lang="ru-RU" dirty="0" smtClean="0"/>
              <a:t>16 </a:t>
            </a:r>
            <a:r>
              <a:rPr lang="ru-RU" dirty="0" err="1" smtClean="0"/>
              <a:t>березня</a:t>
            </a:r>
            <a:r>
              <a:rPr lang="ru-RU" dirty="0" smtClean="0"/>
              <a:t> </a:t>
            </a:r>
            <a:r>
              <a:rPr lang="ru-RU" dirty="0" err="1" smtClean="0"/>
              <a:t>окупаційною</a:t>
            </a:r>
            <a:r>
              <a:rPr lang="ru-RU" dirty="0" smtClean="0"/>
              <a:t> </a:t>
            </a:r>
            <a:r>
              <a:rPr lang="ru-RU" dirty="0" err="1" smtClean="0"/>
              <a:t>владою</a:t>
            </a:r>
            <a:r>
              <a:rPr lang="ru-RU" dirty="0" smtClean="0"/>
              <a:t> </a:t>
            </a:r>
            <a:r>
              <a:rPr lang="ru-RU" dirty="0" err="1" smtClean="0"/>
              <a:t>було</a:t>
            </a:r>
            <a:r>
              <a:rPr lang="ru-RU" dirty="0" smtClean="0"/>
              <a:t> проведено </a:t>
            </a:r>
            <a:r>
              <a:rPr lang="ru-RU" dirty="0" err="1" smtClean="0"/>
              <a:t>т.зв</a:t>
            </a:r>
            <a:r>
              <a:rPr lang="ru-RU" dirty="0" smtClean="0"/>
              <a:t>. «референдум» про </a:t>
            </a:r>
            <a:r>
              <a:rPr lang="ru-RU" dirty="0" err="1" smtClean="0"/>
              <a:t>незалежність</a:t>
            </a:r>
            <a:r>
              <a:rPr lang="ru-RU" dirty="0" smtClean="0"/>
              <a:t> АР </a:t>
            </a:r>
            <a:r>
              <a:rPr lang="ru-RU" dirty="0" err="1" smtClean="0"/>
              <a:t>Крим</a:t>
            </a:r>
            <a:r>
              <a:rPr lang="ru-RU" dirty="0" smtClean="0"/>
              <a:t>, </a:t>
            </a:r>
            <a:r>
              <a:rPr lang="ru-RU" dirty="0" err="1" smtClean="0"/>
              <a:t>яким</a:t>
            </a:r>
            <a:r>
              <a:rPr lang="ru-RU" dirty="0" smtClean="0"/>
              <a:t> вона </a:t>
            </a:r>
            <a:r>
              <a:rPr lang="ru-RU" dirty="0" err="1" smtClean="0"/>
              <a:t>намагалась</a:t>
            </a:r>
            <a:r>
              <a:rPr lang="ru-RU" dirty="0" smtClean="0"/>
              <a:t> </a:t>
            </a:r>
            <a:r>
              <a:rPr lang="ru-RU" dirty="0" err="1" smtClean="0"/>
              <a:t>легітимізувати</a:t>
            </a:r>
            <a:r>
              <a:rPr lang="ru-RU" dirty="0" smtClean="0"/>
              <a:t> </a:t>
            </a:r>
            <a:r>
              <a:rPr lang="ru-RU" dirty="0" err="1" smtClean="0"/>
              <a:t>захоплення</a:t>
            </a:r>
            <a:r>
              <a:rPr lang="ru-RU" dirty="0" smtClean="0"/>
              <a:t> </a:t>
            </a:r>
            <a:r>
              <a:rPr lang="ru-RU" dirty="0" err="1" smtClean="0"/>
              <a:t>іноземної</a:t>
            </a:r>
            <a:r>
              <a:rPr lang="ru-RU" dirty="0" smtClean="0"/>
              <a:t> </a:t>
            </a:r>
            <a:r>
              <a:rPr lang="ru-RU" dirty="0" err="1" smtClean="0"/>
              <a:t>території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8674" name="Picture 2" descr="http://publisher.org.ua/wp-content/uploads/2017/03/7378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357298"/>
            <a:ext cx="3643306" cy="2394477"/>
          </a:xfrm>
          <a:prstGeom prst="rect">
            <a:avLst/>
          </a:prstGeom>
          <a:noFill/>
        </p:spPr>
      </p:pic>
      <p:pic>
        <p:nvPicPr>
          <p:cNvPr id="28678" name="Picture 6" descr="http://glavpost.com/images/2016/12/13/2935239c14a7fd18f00d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929066"/>
            <a:ext cx="4071965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://uainfo.org/uploads/posts/2014-03/1394289907_156823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90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://qha.com.ua/resim/2016/06/07/65beb19db088985791cbae6efb1ef5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82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ХРОНІКА  ПОДІЙ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18 </a:t>
            </a:r>
            <a:r>
              <a:rPr lang="ru-RU" dirty="0" err="1" smtClean="0"/>
              <a:t>березня</a:t>
            </a:r>
            <a:r>
              <a:rPr lang="ru-RU" dirty="0" smtClean="0"/>
              <a:t> у </a:t>
            </a:r>
            <a:r>
              <a:rPr lang="ru-RU" dirty="0" err="1" smtClean="0"/>
              <a:t>Москві</a:t>
            </a:r>
            <a:r>
              <a:rPr lang="ru-RU" dirty="0" smtClean="0"/>
              <a:t> Президентом </a:t>
            </a:r>
            <a:r>
              <a:rPr lang="ru-RU" dirty="0" err="1" smtClean="0"/>
              <a:t>Росії</a:t>
            </a:r>
            <a:r>
              <a:rPr lang="ru-RU" dirty="0" smtClean="0"/>
              <a:t> </a:t>
            </a:r>
            <a:r>
              <a:rPr lang="ru-RU" dirty="0" err="1" smtClean="0"/>
              <a:t>Володимиром</a:t>
            </a:r>
            <a:r>
              <a:rPr lang="ru-RU" dirty="0" smtClean="0"/>
              <a:t> </a:t>
            </a:r>
            <a:r>
              <a:rPr lang="ru-RU" dirty="0" err="1" smtClean="0"/>
              <a:t>Путіном</a:t>
            </a:r>
            <a:r>
              <a:rPr lang="ru-RU" dirty="0" smtClean="0"/>
              <a:t> </a:t>
            </a:r>
            <a:r>
              <a:rPr lang="ru-RU" dirty="0" err="1" smtClean="0"/>
              <a:t>спільно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самопроголошеними</a:t>
            </a:r>
            <a:r>
              <a:rPr lang="ru-RU" dirty="0" smtClean="0"/>
              <a:t> Головою Ради </a:t>
            </a:r>
            <a:r>
              <a:rPr lang="ru-RU" dirty="0" err="1" smtClean="0"/>
              <a:t>Міністрів</a:t>
            </a:r>
            <a:r>
              <a:rPr lang="ru-RU" dirty="0" smtClean="0"/>
              <a:t> АРК </a:t>
            </a:r>
            <a:r>
              <a:rPr lang="ru-RU" dirty="0" err="1" smtClean="0"/>
              <a:t>Сергієм</a:t>
            </a:r>
            <a:r>
              <a:rPr lang="ru-RU" dirty="0" smtClean="0"/>
              <a:t> </a:t>
            </a:r>
            <a:r>
              <a:rPr lang="ru-RU" dirty="0" err="1" smtClean="0"/>
              <a:t>Аксьоновим</a:t>
            </a:r>
            <a:r>
              <a:rPr lang="ru-RU" dirty="0" smtClean="0"/>
              <a:t>, </a:t>
            </a:r>
            <a:r>
              <a:rPr lang="ru-RU" dirty="0" err="1" smtClean="0"/>
              <a:t>спікером</a:t>
            </a:r>
            <a:r>
              <a:rPr lang="ru-RU" dirty="0" smtClean="0"/>
              <a:t> </a:t>
            </a:r>
            <a:r>
              <a:rPr lang="ru-RU" dirty="0" err="1" smtClean="0"/>
              <a:t>Верховної</a:t>
            </a:r>
            <a:r>
              <a:rPr lang="ru-RU" dirty="0" smtClean="0"/>
              <a:t> Ради АРК </a:t>
            </a:r>
            <a:r>
              <a:rPr lang="ru-RU" dirty="0" err="1" smtClean="0"/>
              <a:t>Володимиром</a:t>
            </a:r>
            <a:r>
              <a:rPr lang="ru-RU" dirty="0" smtClean="0"/>
              <a:t> </a:t>
            </a:r>
            <a:r>
              <a:rPr lang="ru-RU" dirty="0" err="1" smtClean="0"/>
              <a:t>Константиновим</a:t>
            </a:r>
            <a:r>
              <a:rPr lang="ru-RU" dirty="0" smtClean="0"/>
              <a:t>, та головою </a:t>
            </a:r>
            <a:r>
              <a:rPr lang="ru-RU" dirty="0" err="1" smtClean="0"/>
              <a:t>Севастопольської</a:t>
            </a:r>
            <a:r>
              <a:rPr lang="ru-RU" dirty="0" smtClean="0"/>
              <a:t> МДА </a:t>
            </a:r>
            <a:r>
              <a:rPr lang="ru-RU" dirty="0" err="1" smtClean="0"/>
              <a:t>Олексієм</a:t>
            </a:r>
            <a:r>
              <a:rPr lang="ru-RU" dirty="0" smtClean="0"/>
              <a:t> Чалим </a:t>
            </a:r>
            <a:r>
              <a:rPr lang="ru-RU" dirty="0" err="1" smtClean="0"/>
              <a:t>підписано</a:t>
            </a:r>
            <a:r>
              <a:rPr lang="ru-RU" dirty="0" smtClean="0"/>
              <a:t> </a:t>
            </a:r>
            <a:r>
              <a:rPr lang="ru-RU" dirty="0" err="1" smtClean="0"/>
              <a:t>Договір</a:t>
            </a:r>
            <a:r>
              <a:rPr lang="ru-RU" dirty="0" smtClean="0"/>
              <a:t> про </a:t>
            </a:r>
            <a:r>
              <a:rPr lang="ru-RU" dirty="0" err="1" smtClean="0"/>
              <a:t>прийняття</a:t>
            </a:r>
            <a:r>
              <a:rPr lang="ru-RU" dirty="0" smtClean="0"/>
              <a:t> </a:t>
            </a:r>
            <a:r>
              <a:rPr lang="ru-RU" dirty="0" err="1" smtClean="0"/>
              <a:t>Республіки</a:t>
            </a:r>
            <a:r>
              <a:rPr lang="ru-RU" dirty="0" smtClean="0"/>
              <a:t> </a:t>
            </a:r>
            <a:r>
              <a:rPr lang="ru-RU" dirty="0" err="1" smtClean="0"/>
              <a:t>Крим</a:t>
            </a:r>
            <a:r>
              <a:rPr lang="ru-RU" dirty="0" smtClean="0"/>
              <a:t> до складу </a:t>
            </a:r>
            <a:r>
              <a:rPr lang="ru-RU" dirty="0" err="1" smtClean="0"/>
              <a:t>Росії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29698" name="Picture 2" descr="http://dostyp.com.ua/storage/media/2016/03/30f408bf-7a5c-4740-8c0e-af9283e9f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785926"/>
            <a:ext cx="4572900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642918"/>
            <a:ext cx="4038600" cy="5483245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Початком </a:t>
            </a:r>
            <a:r>
              <a:rPr lang="ru-RU" dirty="0" err="1" smtClean="0"/>
              <a:t>тимчасової</a:t>
            </a:r>
            <a:r>
              <a:rPr lang="ru-RU" dirty="0" smtClean="0"/>
              <a:t> </a:t>
            </a:r>
            <a:r>
              <a:rPr lang="ru-RU" dirty="0" err="1" smtClean="0"/>
              <a:t>окупації</a:t>
            </a:r>
            <a:r>
              <a:rPr lang="ru-RU" dirty="0" smtClean="0"/>
              <a:t> </a:t>
            </a:r>
            <a:r>
              <a:rPr lang="ru-RU" dirty="0" err="1" smtClean="0"/>
              <a:t>території</a:t>
            </a:r>
            <a:r>
              <a:rPr lang="ru-RU" dirty="0" smtClean="0"/>
              <a:t> </a:t>
            </a:r>
            <a:r>
              <a:rPr lang="ru-RU" dirty="0" err="1" smtClean="0"/>
              <a:t>Автономної</a:t>
            </a:r>
            <a:r>
              <a:rPr lang="ru-RU" dirty="0" smtClean="0"/>
              <a:t> </a:t>
            </a:r>
            <a:r>
              <a:rPr lang="ru-RU" dirty="0" err="1" smtClean="0"/>
              <a:t>Республіки</a:t>
            </a:r>
            <a:r>
              <a:rPr lang="ru-RU" dirty="0" smtClean="0"/>
              <a:t> </a:t>
            </a:r>
            <a:r>
              <a:rPr lang="ru-RU" dirty="0" err="1" smtClean="0"/>
              <a:t>Крим</a:t>
            </a:r>
            <a:r>
              <a:rPr lang="ru-RU" dirty="0" smtClean="0"/>
              <a:t> та </a:t>
            </a:r>
            <a:r>
              <a:rPr lang="ru-RU" dirty="0" err="1" smtClean="0"/>
              <a:t>міста</a:t>
            </a:r>
            <a:r>
              <a:rPr lang="ru-RU" dirty="0" smtClean="0"/>
              <a:t> Севастополя, </a:t>
            </a:r>
            <a:r>
              <a:rPr lang="ru-RU" dirty="0" err="1" smtClean="0"/>
              <a:t>згідно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українським</a:t>
            </a:r>
            <a:r>
              <a:rPr lang="ru-RU" dirty="0" smtClean="0"/>
              <a:t> </a:t>
            </a:r>
            <a:r>
              <a:rPr lang="ru-RU" dirty="0" err="1" smtClean="0"/>
              <a:t>законодавством</a:t>
            </a:r>
            <a:r>
              <a:rPr lang="ru-RU" dirty="0" smtClean="0"/>
              <a:t>, </a:t>
            </a:r>
            <a:r>
              <a:rPr lang="ru-RU" dirty="0" err="1" smtClean="0"/>
              <a:t>вважається</a:t>
            </a:r>
            <a:r>
              <a:rPr lang="ru-RU" dirty="0" smtClean="0"/>
              <a:t> дата </a:t>
            </a:r>
            <a:r>
              <a:rPr lang="ru-RU" dirty="0" err="1" smtClean="0"/>
              <a:t>набрання</a:t>
            </a:r>
            <a:r>
              <a:rPr lang="ru-RU" dirty="0" smtClean="0"/>
              <a:t> </a:t>
            </a:r>
            <a:r>
              <a:rPr lang="ru-RU" dirty="0" err="1" smtClean="0"/>
              <a:t>чинності</a:t>
            </a:r>
            <a:r>
              <a:rPr lang="ru-RU" dirty="0" smtClean="0"/>
              <a:t> </a:t>
            </a:r>
            <a:r>
              <a:rPr lang="ru-RU" dirty="0" err="1" smtClean="0"/>
              <a:t>Резолюції</a:t>
            </a:r>
            <a:r>
              <a:rPr lang="ru-RU" dirty="0" smtClean="0"/>
              <a:t> № 68/262 </a:t>
            </a:r>
            <a:r>
              <a:rPr lang="ru-RU" dirty="0" err="1" smtClean="0"/>
              <a:t>Сесії</a:t>
            </a:r>
            <a:r>
              <a:rPr lang="ru-RU" dirty="0" smtClean="0"/>
              <a:t> </a:t>
            </a:r>
            <a:r>
              <a:rPr lang="ru-RU" dirty="0" err="1" smtClean="0"/>
              <a:t>Генеральної</a:t>
            </a:r>
            <a:r>
              <a:rPr lang="ru-RU" dirty="0" smtClean="0"/>
              <a:t> </a:t>
            </a:r>
            <a:r>
              <a:rPr lang="ru-RU" dirty="0" err="1" smtClean="0"/>
              <a:t>Асамблеї</a:t>
            </a:r>
            <a:r>
              <a:rPr lang="ru-RU" dirty="0" smtClean="0"/>
              <a:t> </a:t>
            </a:r>
            <a:r>
              <a:rPr lang="ru-RU" dirty="0" err="1" smtClean="0"/>
              <a:t>Організації</a:t>
            </a:r>
            <a:r>
              <a:rPr lang="ru-RU" dirty="0" smtClean="0"/>
              <a:t> </a:t>
            </a:r>
            <a:r>
              <a:rPr lang="ru-RU" dirty="0" err="1" smtClean="0"/>
              <a:t>Об'єднаних</a:t>
            </a:r>
            <a:r>
              <a:rPr lang="ru-RU" dirty="0" smtClean="0"/>
              <a:t> </a:t>
            </a:r>
            <a:r>
              <a:rPr lang="ru-RU" dirty="0" err="1" smtClean="0"/>
              <a:t>Націй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27 </a:t>
            </a:r>
            <a:r>
              <a:rPr lang="ru-RU" b="1" dirty="0" err="1" smtClean="0">
                <a:solidFill>
                  <a:srgbClr val="FF0000"/>
                </a:solidFill>
              </a:rPr>
              <a:t>березня</a:t>
            </a:r>
            <a:r>
              <a:rPr lang="ru-RU" b="1" dirty="0" smtClean="0">
                <a:solidFill>
                  <a:srgbClr val="FF0000"/>
                </a:solidFill>
              </a:rPr>
              <a:t> 2014 року </a:t>
            </a:r>
            <a:r>
              <a:rPr lang="ru-RU" dirty="0" smtClean="0"/>
              <a:t>про </a:t>
            </a:r>
            <a:r>
              <a:rPr lang="ru-RU" dirty="0" err="1" smtClean="0"/>
              <a:t>підтримку</a:t>
            </a:r>
            <a:r>
              <a:rPr lang="ru-RU" dirty="0" smtClean="0"/>
              <a:t> </a:t>
            </a:r>
            <a:r>
              <a:rPr lang="ru-RU" dirty="0" err="1" smtClean="0"/>
              <a:t>територіальної</a:t>
            </a:r>
            <a:r>
              <a:rPr lang="ru-RU" dirty="0" smtClean="0"/>
              <a:t> </a:t>
            </a:r>
            <a:r>
              <a:rPr lang="ru-RU" dirty="0" err="1" smtClean="0"/>
              <a:t>цілісності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Завершенням</a:t>
            </a:r>
            <a:r>
              <a:rPr lang="ru-RU" dirty="0" smtClean="0"/>
              <a:t> </a:t>
            </a:r>
            <a:r>
              <a:rPr lang="ru-RU" dirty="0" err="1" smtClean="0"/>
              <a:t>тимчасової</a:t>
            </a:r>
            <a:r>
              <a:rPr lang="ru-RU" dirty="0" smtClean="0"/>
              <a:t> </a:t>
            </a:r>
            <a:r>
              <a:rPr lang="ru-RU" dirty="0" err="1" smtClean="0"/>
              <a:t>окупації</a:t>
            </a:r>
            <a:r>
              <a:rPr lang="ru-RU" dirty="0" smtClean="0"/>
              <a:t> </a:t>
            </a:r>
            <a:r>
              <a:rPr lang="ru-RU" dirty="0" err="1" smtClean="0"/>
              <a:t>вважатиметься</a:t>
            </a:r>
            <a:r>
              <a:rPr lang="ru-RU" dirty="0" smtClean="0"/>
              <a:t> дата,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якої</a:t>
            </a:r>
            <a:r>
              <a:rPr lang="ru-RU" dirty="0" smtClean="0"/>
              <a:t> </a:t>
            </a:r>
            <a:r>
              <a:rPr lang="ru-RU" dirty="0" err="1" smtClean="0"/>
              <a:t>ця</a:t>
            </a:r>
            <a:r>
              <a:rPr lang="ru-RU" dirty="0" smtClean="0"/>
              <a:t> </a:t>
            </a:r>
            <a:r>
              <a:rPr lang="ru-RU" dirty="0" err="1" smtClean="0"/>
              <a:t>резолюція</a:t>
            </a:r>
            <a:r>
              <a:rPr lang="ru-RU" dirty="0" smtClean="0"/>
              <a:t> </a:t>
            </a:r>
            <a:r>
              <a:rPr lang="ru-RU" dirty="0" err="1" smtClean="0"/>
              <a:t>втратить</a:t>
            </a:r>
            <a:r>
              <a:rPr lang="ru-RU" dirty="0" smtClean="0"/>
              <a:t> </a:t>
            </a:r>
            <a:r>
              <a:rPr lang="ru-RU" dirty="0" err="1" smtClean="0"/>
              <a:t>чинність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31746" name="Picture 2" descr="https://im0-tub-ua.yandex.net/i?id=b2e77422a825e9b1069019682d600996&amp;n=33&amp;h=215&amp;w=2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428736"/>
            <a:ext cx="4469026" cy="3571900"/>
          </a:xfrm>
          <a:prstGeom prst="rect">
            <a:avLst/>
          </a:prstGeom>
          <a:noFill/>
        </p:spPr>
      </p:pic>
      <p:sp>
        <p:nvSpPr>
          <p:cNvPr id="7" name="Овальная выноска 6"/>
          <p:cNvSpPr/>
          <p:nvPr/>
        </p:nvSpPr>
        <p:spPr>
          <a:xfrm>
            <a:off x="7072330" y="1071546"/>
            <a:ext cx="2071670" cy="1398466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Вы </a:t>
            </a:r>
            <a:r>
              <a:rPr lang="ru-RU" sz="2000" b="1" dirty="0" err="1" smtClean="0">
                <a:solidFill>
                  <a:schemeClr val="tx1"/>
                </a:solidFill>
              </a:rPr>
              <a:t>всеврети</a:t>
            </a:r>
            <a:r>
              <a:rPr lang="ru-RU" sz="2000" b="1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ru-RU" sz="2000" b="1" dirty="0" err="1" smtClean="0">
                <a:solidFill>
                  <a:schemeClr val="tx1"/>
                </a:solidFill>
              </a:rPr>
              <a:t>Настамнет</a:t>
            </a:r>
            <a:r>
              <a:rPr lang="ru-RU" sz="2000" b="1" dirty="0" smtClean="0">
                <a:solidFill>
                  <a:schemeClr val="tx1"/>
                </a:solidFill>
              </a:rPr>
              <a:t>!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mydim.ua/pub/images/124baa0c8c61c0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08090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ДОГОВОРИ, ПОРУШЕНІ РФ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err="1" smtClean="0"/>
              <a:t>Збройна</a:t>
            </a:r>
            <a:r>
              <a:rPr lang="ru-RU" dirty="0" smtClean="0"/>
              <a:t> </a:t>
            </a:r>
            <a:r>
              <a:rPr lang="ru-RU" dirty="0" err="1" smtClean="0"/>
              <a:t>агресія</a:t>
            </a:r>
            <a:r>
              <a:rPr lang="ru-RU" dirty="0" smtClean="0"/>
              <a:t> </a:t>
            </a:r>
            <a:r>
              <a:rPr lang="ru-RU" dirty="0" err="1" smtClean="0"/>
              <a:t>вважається</a:t>
            </a:r>
            <a:r>
              <a:rPr lang="ru-RU" dirty="0" smtClean="0"/>
              <a:t> </a:t>
            </a:r>
            <a:r>
              <a:rPr lang="ru-RU" dirty="0" err="1" smtClean="0"/>
              <a:t>міжнародним</a:t>
            </a:r>
            <a:r>
              <a:rPr lang="ru-RU" dirty="0" smtClean="0"/>
              <a:t> </a:t>
            </a:r>
            <a:r>
              <a:rPr lang="ru-RU" dirty="0" err="1" smtClean="0"/>
              <a:t>злочином</a:t>
            </a:r>
            <a:r>
              <a:rPr lang="ru-RU" dirty="0" smtClean="0"/>
              <a:t> </a:t>
            </a:r>
            <a:r>
              <a:rPr lang="ru-RU" dirty="0" err="1" smtClean="0"/>
              <a:t>проти</a:t>
            </a:r>
            <a:r>
              <a:rPr lang="ru-RU" dirty="0" smtClean="0"/>
              <a:t> </a:t>
            </a:r>
            <a:r>
              <a:rPr lang="ru-RU" dirty="0" err="1" smtClean="0"/>
              <a:t>світу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безпеки</a:t>
            </a:r>
            <a:r>
              <a:rPr lang="ru-RU" dirty="0" smtClean="0"/>
              <a:t> </a:t>
            </a:r>
            <a:r>
              <a:rPr lang="ru-RU" dirty="0" err="1" smtClean="0"/>
              <a:t>людства</a:t>
            </a:r>
            <a:r>
              <a:rPr lang="ru-RU" dirty="0" smtClean="0"/>
              <a:t>, </a:t>
            </a:r>
            <a:r>
              <a:rPr lang="ru-RU" dirty="0" err="1" smtClean="0"/>
              <a:t>анексія</a:t>
            </a:r>
            <a:r>
              <a:rPr lang="ru-RU" dirty="0" smtClean="0"/>
              <a:t> </a:t>
            </a:r>
            <a:r>
              <a:rPr lang="ru-RU" dirty="0" err="1" smtClean="0"/>
              <a:t>Криму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порушенням</a:t>
            </a:r>
            <a:r>
              <a:rPr lang="ru-RU" dirty="0" smtClean="0"/>
              <a:t> низки </a:t>
            </a:r>
            <a:r>
              <a:rPr lang="ru-RU" dirty="0" err="1" smtClean="0"/>
              <a:t>міжнародних</a:t>
            </a:r>
            <a:r>
              <a:rPr lang="ru-RU" dirty="0" smtClean="0"/>
              <a:t> </a:t>
            </a:r>
            <a:r>
              <a:rPr lang="ru-RU" dirty="0" err="1" smtClean="0"/>
              <a:t>договорів</a:t>
            </a:r>
            <a:r>
              <a:rPr lang="ru-RU" dirty="0" smtClean="0"/>
              <a:t>. </a:t>
            </a:r>
            <a:r>
              <a:rPr lang="ru-RU" dirty="0" err="1" smtClean="0"/>
              <a:t>Зокрема</a:t>
            </a:r>
            <a:r>
              <a:rPr lang="ru-RU" dirty="0" smtClean="0"/>
              <a:t> </a:t>
            </a:r>
            <a:r>
              <a:rPr lang="ru-RU" dirty="0" err="1" smtClean="0"/>
              <a:t>порушені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Гельсінський</a:t>
            </a:r>
            <a:r>
              <a:rPr lang="ru-RU" dirty="0" smtClean="0"/>
              <a:t> </a:t>
            </a:r>
            <a:r>
              <a:rPr lang="ru-RU" dirty="0" err="1" smtClean="0"/>
              <a:t>заключний</a:t>
            </a:r>
            <a:r>
              <a:rPr lang="ru-RU" dirty="0" smtClean="0"/>
              <a:t> акт 1975 року, про </a:t>
            </a:r>
            <a:r>
              <a:rPr lang="ru-RU" dirty="0" err="1" smtClean="0"/>
              <a:t>непорушність</a:t>
            </a:r>
            <a:r>
              <a:rPr lang="ru-RU" dirty="0" smtClean="0"/>
              <a:t> </a:t>
            </a:r>
            <a:r>
              <a:rPr lang="ru-RU" dirty="0" err="1" smtClean="0"/>
              <a:t>кордонів</a:t>
            </a:r>
            <a:r>
              <a:rPr lang="ru-RU" dirty="0" smtClean="0"/>
              <a:t> у </a:t>
            </a:r>
            <a:r>
              <a:rPr lang="ru-RU" dirty="0" err="1" smtClean="0"/>
              <a:t>Європі</a:t>
            </a:r>
            <a:r>
              <a:rPr lang="ru-RU" baseline="30000" dirty="0" smtClean="0"/>
              <a:t>[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Будапештський</a:t>
            </a:r>
            <a:r>
              <a:rPr lang="ru-RU" dirty="0" smtClean="0"/>
              <a:t> меморандум 1994 року про </a:t>
            </a:r>
            <a:r>
              <a:rPr lang="ru-RU" dirty="0" err="1" smtClean="0"/>
              <a:t>гарантії</a:t>
            </a:r>
            <a:r>
              <a:rPr lang="ru-RU" dirty="0" smtClean="0"/>
              <a:t> </a:t>
            </a:r>
            <a:r>
              <a:rPr lang="ru-RU" dirty="0" err="1" smtClean="0"/>
              <a:t>безпеки</a:t>
            </a:r>
            <a:r>
              <a:rPr lang="ru-RU" dirty="0" smtClean="0"/>
              <a:t> </a:t>
            </a:r>
            <a:r>
              <a:rPr lang="ru-RU" dirty="0" err="1" smtClean="0"/>
              <a:t>Україні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Договір</a:t>
            </a:r>
            <a:r>
              <a:rPr lang="ru-RU" dirty="0" smtClean="0"/>
              <a:t> про дружбу, </a:t>
            </a:r>
            <a:r>
              <a:rPr lang="ru-RU" dirty="0" err="1" smtClean="0"/>
              <a:t>співробітництво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партнерство </a:t>
            </a:r>
            <a:r>
              <a:rPr lang="ru-RU" dirty="0" err="1" smtClean="0"/>
              <a:t>між</a:t>
            </a:r>
            <a:r>
              <a:rPr lang="ru-RU" dirty="0" smtClean="0"/>
              <a:t> </a:t>
            </a:r>
            <a:r>
              <a:rPr lang="ru-RU" dirty="0" err="1" smtClean="0"/>
              <a:t>Україною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Росією</a:t>
            </a:r>
            <a:r>
              <a:rPr lang="ru-RU" dirty="0" smtClean="0"/>
              <a:t> 1997 р.;</a:t>
            </a:r>
          </a:p>
          <a:p>
            <a:r>
              <a:rPr lang="ru-RU" dirty="0" err="1" smtClean="0"/>
              <a:t>Договір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</a:t>
            </a:r>
            <a:r>
              <a:rPr lang="ru-RU" dirty="0" err="1" smtClean="0"/>
              <a:t>Україною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Російською</a:t>
            </a:r>
            <a:r>
              <a:rPr lang="ru-RU" dirty="0" smtClean="0"/>
              <a:t> </a:t>
            </a:r>
            <a:r>
              <a:rPr lang="ru-RU" dirty="0" err="1" smtClean="0"/>
              <a:t>Федерацією</a:t>
            </a:r>
            <a:r>
              <a:rPr lang="ru-RU" dirty="0" smtClean="0"/>
              <a:t> про </a:t>
            </a:r>
            <a:r>
              <a:rPr lang="ru-RU" dirty="0" err="1" smtClean="0"/>
              <a:t>українсько-російський</a:t>
            </a:r>
            <a:r>
              <a:rPr lang="ru-RU" dirty="0" smtClean="0"/>
              <a:t> </a:t>
            </a:r>
            <a:r>
              <a:rPr lang="ru-RU" dirty="0" err="1" smtClean="0"/>
              <a:t>державний</a:t>
            </a:r>
            <a:r>
              <a:rPr lang="ru-RU" dirty="0" smtClean="0"/>
              <a:t> кордон </a:t>
            </a:r>
            <a:r>
              <a:rPr lang="ru-RU" dirty="0" err="1" smtClean="0"/>
              <a:t>від</a:t>
            </a:r>
            <a:r>
              <a:rPr lang="ru-RU" dirty="0" smtClean="0"/>
              <a:t> 28.01.2003 (</a:t>
            </a:r>
            <a:r>
              <a:rPr lang="ru-RU" dirty="0" err="1" smtClean="0"/>
              <a:t>ратифіковано</a:t>
            </a:r>
            <a:r>
              <a:rPr lang="ru-RU" dirty="0" smtClean="0"/>
              <a:t> 20.04.2004).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s://static2.gazeta.ua/img2/cache/gallery/759/759985_2_w_5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80611" cy="6858000"/>
          </a:xfrm>
          <a:prstGeom prst="rect">
            <a:avLst/>
          </a:prstGeom>
          <a:noFill/>
        </p:spPr>
      </p:pic>
      <p:pic>
        <p:nvPicPr>
          <p:cNvPr id="21508" name="Picture 4" descr="http://i.trust.ua/files/photo/source/0000034585-krym-rossi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0"/>
            <a:ext cx="3786182" cy="2129728"/>
          </a:xfrm>
          <a:prstGeom prst="rect">
            <a:avLst/>
          </a:prstGeom>
          <a:noFill/>
        </p:spPr>
      </p:pic>
      <p:pic>
        <p:nvPicPr>
          <p:cNvPr id="21510" name="Picture 6" descr="https://imagecdn1.luxnet.ua/tv24/resources/photos/news/610x344_DIR/201503/555731.jpg?2016051220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2143116"/>
            <a:ext cx="3857620" cy="2175446"/>
          </a:xfrm>
          <a:prstGeom prst="rect">
            <a:avLst/>
          </a:prstGeom>
          <a:noFill/>
        </p:spPr>
      </p:pic>
      <p:pic>
        <p:nvPicPr>
          <p:cNvPr id="21512" name="Picture 8" descr="https://imagecdn1.luxnet.ua/tv24/resources/photos/news/640x480_DIR/201703/7952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16336" y="4357694"/>
            <a:ext cx="3827664" cy="2500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dirty="0" smtClean="0"/>
              <a:t>АТО</a:t>
            </a:r>
            <a:endParaRPr lang="ru-RU" sz="8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/>
              <a:t>Антитерористична</a:t>
            </a:r>
            <a:r>
              <a:rPr lang="ru-RU" b="1" dirty="0" smtClean="0"/>
              <a:t> </a:t>
            </a:r>
            <a:r>
              <a:rPr lang="ru-RU" b="1" dirty="0" err="1" smtClean="0"/>
              <a:t>операція</a:t>
            </a:r>
            <a:r>
              <a:rPr lang="ru-RU" b="1" dirty="0" smtClean="0"/>
              <a:t> на </a:t>
            </a:r>
            <a:r>
              <a:rPr lang="ru-RU" b="1" dirty="0" err="1" smtClean="0"/>
              <a:t>сході</a:t>
            </a:r>
            <a:r>
              <a:rPr lang="ru-RU" b="1" dirty="0" smtClean="0"/>
              <a:t> </a:t>
            </a:r>
            <a:r>
              <a:rPr lang="ru-RU" b="1" dirty="0" err="1" smtClean="0"/>
              <a:t>України</a:t>
            </a:r>
            <a:r>
              <a:rPr lang="ru-RU" dirty="0" smtClean="0"/>
              <a:t> (АТО) — комплекс </a:t>
            </a:r>
            <a:r>
              <a:rPr lang="ru-RU" dirty="0" err="1" smtClean="0"/>
              <a:t>спеціальних</a:t>
            </a:r>
            <a:r>
              <a:rPr lang="ru-RU" dirty="0" smtClean="0"/>
              <a:t> </a:t>
            </a:r>
            <a:r>
              <a:rPr lang="ru-RU" dirty="0" err="1" smtClean="0"/>
              <a:t>організаційно</a:t>
            </a:r>
            <a:r>
              <a:rPr lang="ru-RU" dirty="0" smtClean="0"/>
              <a:t>- </a:t>
            </a:r>
            <a:r>
              <a:rPr lang="ru-RU" dirty="0" err="1" smtClean="0"/>
              <a:t>правових</a:t>
            </a:r>
            <a:r>
              <a:rPr lang="ru-RU" dirty="0" smtClean="0"/>
              <a:t> </a:t>
            </a:r>
            <a:r>
              <a:rPr lang="ru-RU" dirty="0" err="1" smtClean="0"/>
              <a:t>заходів</a:t>
            </a:r>
            <a:r>
              <a:rPr lang="ru-RU" dirty="0" smtClean="0"/>
              <a:t>, </a:t>
            </a:r>
            <a:r>
              <a:rPr lang="ru-RU" dirty="0" err="1" smtClean="0"/>
              <a:t>направлених</a:t>
            </a:r>
            <a:r>
              <a:rPr lang="ru-RU" dirty="0" smtClean="0"/>
              <a:t> на </a:t>
            </a:r>
            <a:r>
              <a:rPr lang="ru-RU" dirty="0" err="1" smtClean="0"/>
              <a:t>протидію</a:t>
            </a:r>
            <a:r>
              <a:rPr lang="ru-RU" dirty="0" smtClean="0"/>
              <a:t> </a:t>
            </a:r>
            <a:r>
              <a:rPr lang="ru-RU" dirty="0" err="1" smtClean="0"/>
              <a:t>діяльності</a:t>
            </a:r>
            <a:r>
              <a:rPr lang="ru-RU" dirty="0" smtClean="0"/>
              <a:t> </a:t>
            </a:r>
            <a:r>
              <a:rPr lang="ru-RU" dirty="0" err="1" smtClean="0"/>
              <a:t>незаконних</a:t>
            </a:r>
            <a:r>
              <a:rPr lang="ru-RU" dirty="0" smtClean="0"/>
              <a:t> </a:t>
            </a:r>
            <a:r>
              <a:rPr lang="ru-RU" dirty="0" err="1" smtClean="0"/>
              <a:t>російських</a:t>
            </a:r>
            <a:r>
              <a:rPr lang="ru-RU" dirty="0" smtClean="0"/>
              <a:t> та </a:t>
            </a:r>
            <a:r>
              <a:rPr lang="ru-RU" dirty="0" err="1" smtClean="0"/>
              <a:t>проросійських</a:t>
            </a:r>
            <a:r>
              <a:rPr lang="ru-RU" dirty="0" smtClean="0"/>
              <a:t> </a:t>
            </a:r>
            <a:r>
              <a:rPr lang="ru-RU" dirty="0" err="1" smtClean="0"/>
              <a:t>збройних</a:t>
            </a:r>
            <a:r>
              <a:rPr lang="ru-RU" dirty="0" smtClean="0"/>
              <a:t> </a:t>
            </a:r>
            <a:r>
              <a:rPr lang="ru-RU" dirty="0" err="1" smtClean="0"/>
              <a:t>формувань</a:t>
            </a:r>
            <a:r>
              <a:rPr lang="ru-RU" dirty="0" smtClean="0"/>
              <a:t> на </a:t>
            </a:r>
            <a:r>
              <a:rPr lang="ru-RU" dirty="0" err="1" smtClean="0"/>
              <a:t>сході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російської</a:t>
            </a:r>
            <a:r>
              <a:rPr lang="ru-RU" dirty="0" smtClean="0"/>
              <a:t> </a:t>
            </a:r>
            <a:r>
              <a:rPr lang="ru-RU" dirty="0" err="1" smtClean="0"/>
              <a:t>збройної</a:t>
            </a:r>
            <a:r>
              <a:rPr lang="ru-RU" dirty="0" smtClean="0"/>
              <a:t> </a:t>
            </a:r>
            <a:r>
              <a:rPr lang="ru-RU" dirty="0" err="1" smtClean="0"/>
              <a:t>агресії</a:t>
            </a:r>
            <a:r>
              <a:rPr lang="ru-RU" dirty="0" smtClean="0"/>
              <a:t> 2014-2016 </a:t>
            </a:r>
            <a:r>
              <a:rPr lang="ru-RU" dirty="0" err="1" smtClean="0"/>
              <a:t>рр</a:t>
            </a:r>
            <a:r>
              <a:rPr lang="ru-RU" dirty="0" smtClean="0"/>
              <a:t>. та, </a:t>
            </a:r>
            <a:r>
              <a:rPr lang="ru-RU" dirty="0" err="1" smtClean="0"/>
              <a:t>зокрема</a:t>
            </a:r>
            <a:r>
              <a:rPr lang="ru-RU" dirty="0" smtClean="0"/>
              <a:t>, </a:t>
            </a:r>
            <a:r>
              <a:rPr lang="ru-RU" dirty="0" err="1" smtClean="0"/>
              <a:t>під</a:t>
            </a:r>
            <a:r>
              <a:rPr lang="ru-RU" dirty="0" smtClean="0"/>
              <a:t> час </a:t>
            </a:r>
            <a:r>
              <a:rPr lang="ru-RU" dirty="0" err="1" smtClean="0"/>
              <a:t>війни</a:t>
            </a:r>
            <a:r>
              <a:rPr lang="ru-RU" dirty="0" smtClean="0"/>
              <a:t> на </a:t>
            </a:r>
            <a:r>
              <a:rPr lang="ru-RU" dirty="0" err="1" smtClean="0"/>
              <a:t>сході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214282" y="500042"/>
            <a:ext cx="4281518" cy="5626121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 smtClean="0"/>
              <a:t>Бойові</a:t>
            </a:r>
            <a:r>
              <a:rPr lang="ru-RU" dirty="0" smtClean="0"/>
              <a:t> </a:t>
            </a:r>
            <a:r>
              <a:rPr lang="ru-RU" dirty="0" err="1" smtClean="0"/>
              <a:t>дії</a:t>
            </a:r>
            <a:r>
              <a:rPr lang="ru-RU" dirty="0" smtClean="0"/>
              <a:t> </a:t>
            </a:r>
            <a:r>
              <a:rPr lang="ru-RU" dirty="0" err="1" smtClean="0"/>
              <a:t>війни</a:t>
            </a:r>
            <a:r>
              <a:rPr lang="ru-RU" dirty="0" smtClean="0"/>
              <a:t> на </a:t>
            </a:r>
            <a:r>
              <a:rPr lang="ru-RU" dirty="0" err="1" smtClean="0"/>
              <a:t>Донбасі</a:t>
            </a:r>
            <a:r>
              <a:rPr lang="ru-RU" dirty="0" smtClean="0"/>
              <a:t> </a:t>
            </a:r>
            <a:r>
              <a:rPr lang="ru-RU" dirty="0" err="1" smtClean="0"/>
              <a:t>почалися</a:t>
            </a:r>
            <a:r>
              <a:rPr lang="ru-RU" dirty="0" smtClean="0"/>
              <a:t>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захоплення</a:t>
            </a:r>
            <a:r>
              <a:rPr lang="ru-RU" dirty="0" smtClean="0"/>
              <a:t> 12 </a:t>
            </a:r>
            <a:r>
              <a:rPr lang="ru-RU" dirty="0" err="1" smtClean="0"/>
              <a:t>квітня</a:t>
            </a:r>
            <a:r>
              <a:rPr lang="ru-RU" dirty="0" smtClean="0"/>
              <a:t> 2014 року </a:t>
            </a:r>
            <a:r>
              <a:rPr lang="ru-RU" dirty="0" err="1" smtClean="0"/>
              <a:t>російськими</a:t>
            </a:r>
            <a:r>
              <a:rPr lang="ru-RU" dirty="0" smtClean="0"/>
              <a:t> загонами, </a:t>
            </a:r>
            <a:r>
              <a:rPr lang="ru-RU" dirty="0" err="1" smtClean="0"/>
              <a:t>керованими</a:t>
            </a:r>
            <a:r>
              <a:rPr lang="ru-RU" dirty="0" smtClean="0"/>
              <a:t> </a:t>
            </a:r>
            <a:r>
              <a:rPr lang="ru-RU" dirty="0" err="1" smtClean="0"/>
              <a:t>офіцерами</a:t>
            </a:r>
            <a:r>
              <a:rPr lang="ru-RU" dirty="0" smtClean="0"/>
              <a:t> спецслужб РФ, </a:t>
            </a:r>
            <a:r>
              <a:rPr lang="ru-RU" dirty="0" err="1" smtClean="0"/>
              <a:t>українських</a:t>
            </a:r>
            <a:r>
              <a:rPr lang="ru-RU" dirty="0" smtClean="0"/>
              <a:t> </a:t>
            </a:r>
            <a:r>
              <a:rPr lang="ru-RU" dirty="0" err="1" smtClean="0"/>
              <a:t>міст</a:t>
            </a:r>
            <a:r>
              <a:rPr lang="ru-RU" dirty="0" smtClean="0"/>
              <a:t> — </a:t>
            </a:r>
            <a:r>
              <a:rPr lang="ru-RU" dirty="0" err="1" smtClean="0"/>
              <a:t>Слов'янська</a:t>
            </a:r>
            <a:r>
              <a:rPr lang="ru-RU" dirty="0" smtClean="0"/>
              <a:t>, </a:t>
            </a:r>
            <a:r>
              <a:rPr lang="ru-RU" dirty="0" err="1" smtClean="0"/>
              <a:t>Краматорська</a:t>
            </a:r>
            <a:r>
              <a:rPr lang="ru-RU" dirty="0" smtClean="0"/>
              <a:t> </a:t>
            </a:r>
            <a:r>
              <a:rPr lang="ru-RU" dirty="0" err="1" smtClean="0"/>
              <a:t>і</a:t>
            </a:r>
            <a:r>
              <a:rPr lang="ru-RU" dirty="0" smtClean="0"/>
              <a:t> </a:t>
            </a:r>
            <a:r>
              <a:rPr lang="ru-RU" dirty="0" err="1" smtClean="0"/>
              <a:t>Дружківки</a:t>
            </a:r>
            <a:r>
              <a:rPr lang="ru-RU" dirty="0" smtClean="0"/>
              <a:t>, де </a:t>
            </a:r>
            <a:r>
              <a:rPr lang="ru-RU" dirty="0" err="1" smtClean="0"/>
              <a:t>захопленою</a:t>
            </a:r>
            <a:r>
              <a:rPr lang="ru-RU" dirty="0" smtClean="0"/>
              <a:t> у </a:t>
            </a:r>
            <a:r>
              <a:rPr lang="ru-RU" dirty="0" err="1" smtClean="0"/>
              <a:t>відділках</a:t>
            </a:r>
            <a:r>
              <a:rPr lang="ru-RU" dirty="0" smtClean="0"/>
              <a:t> МВС </a:t>
            </a:r>
            <a:r>
              <a:rPr lang="ru-RU" dirty="0" err="1" smtClean="0"/>
              <a:t>зброєю</a:t>
            </a:r>
            <a:r>
              <a:rPr lang="ru-RU" dirty="0" smtClean="0"/>
              <a:t> </a:t>
            </a:r>
            <a:r>
              <a:rPr lang="ru-RU" dirty="0" err="1" smtClean="0"/>
              <a:t>російські</a:t>
            </a:r>
            <a:r>
              <a:rPr lang="ru-RU" dirty="0" smtClean="0"/>
              <a:t> </a:t>
            </a:r>
            <a:r>
              <a:rPr lang="ru-RU" dirty="0" err="1" smtClean="0"/>
              <a:t>диверсанти</a:t>
            </a:r>
            <a:r>
              <a:rPr lang="ru-RU" dirty="0" smtClean="0"/>
              <a:t> </a:t>
            </a:r>
            <a:r>
              <a:rPr lang="ru-RU" dirty="0" err="1" smtClean="0"/>
              <a:t>озброїли</a:t>
            </a:r>
            <a:r>
              <a:rPr lang="ru-RU" dirty="0" smtClean="0"/>
              <a:t> </a:t>
            </a:r>
            <a:r>
              <a:rPr lang="ru-RU" dirty="0" err="1" smtClean="0"/>
              <a:t>місцевих</a:t>
            </a:r>
            <a:r>
              <a:rPr lang="ru-RU" dirty="0" smtClean="0"/>
              <a:t> </a:t>
            </a:r>
            <a:r>
              <a:rPr lang="ru-RU" dirty="0" err="1" smtClean="0"/>
              <a:t>колаборантів</a:t>
            </a:r>
            <a:r>
              <a:rPr lang="ru-RU" dirty="0" smtClean="0"/>
              <a:t> 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прийняли</a:t>
            </a:r>
            <a:r>
              <a:rPr lang="ru-RU" dirty="0" smtClean="0"/>
              <a:t> до </a:t>
            </a:r>
            <a:r>
              <a:rPr lang="ru-RU" dirty="0" err="1" smtClean="0"/>
              <a:t>своїх</a:t>
            </a:r>
            <a:r>
              <a:rPr lang="ru-RU" dirty="0" smtClean="0"/>
              <a:t> лав. В </a:t>
            </a:r>
            <a:r>
              <a:rPr lang="ru-RU" dirty="0" err="1" smtClean="0"/>
              <a:t>умовах</a:t>
            </a:r>
            <a:r>
              <a:rPr lang="ru-RU" dirty="0" smtClean="0"/>
              <a:t> </a:t>
            </a:r>
            <a:r>
              <a:rPr lang="ru-RU" dirty="0" err="1" smtClean="0"/>
              <a:t>неспротиву</a:t>
            </a:r>
            <a:r>
              <a:rPr lang="ru-RU" dirty="0" smtClean="0"/>
              <a:t> </a:t>
            </a:r>
            <a:r>
              <a:rPr lang="ru-RU" dirty="0" err="1" smtClean="0"/>
              <a:t>місцевих</a:t>
            </a:r>
            <a:r>
              <a:rPr lang="ru-RU" dirty="0" smtClean="0"/>
              <a:t> </a:t>
            </a:r>
            <a:r>
              <a:rPr lang="ru-RU" dirty="0" err="1" smtClean="0"/>
              <a:t>силових</a:t>
            </a:r>
            <a:r>
              <a:rPr lang="ru-RU" dirty="0" smtClean="0"/>
              <a:t> структур </a:t>
            </a:r>
            <a:r>
              <a:rPr lang="ru-RU" dirty="0" err="1" smtClean="0"/>
              <a:t>України</a:t>
            </a:r>
            <a:r>
              <a:rPr lang="ru-RU" dirty="0" smtClean="0"/>
              <a:t>, а </a:t>
            </a:r>
            <a:r>
              <a:rPr lang="ru-RU" dirty="0" err="1" smtClean="0"/>
              <a:t>іноді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відкритої</a:t>
            </a:r>
            <a:r>
              <a:rPr lang="ru-RU" dirty="0" smtClean="0"/>
              <a:t> </a:t>
            </a:r>
            <a:r>
              <a:rPr lang="ru-RU" dirty="0" err="1" smtClean="0"/>
              <a:t>співпраці</a:t>
            </a:r>
            <a:r>
              <a:rPr lang="ru-RU" dirty="0" smtClean="0"/>
              <a:t>, </a:t>
            </a:r>
            <a:r>
              <a:rPr lang="ru-RU" dirty="0" err="1" smtClean="0"/>
              <a:t>невеликі</a:t>
            </a:r>
            <a:r>
              <a:rPr lang="ru-RU" dirty="0" smtClean="0"/>
              <a:t> </a:t>
            </a:r>
            <a:r>
              <a:rPr lang="ru-RU" dirty="0" err="1" smtClean="0"/>
              <a:t>штурмові</a:t>
            </a:r>
            <a:r>
              <a:rPr lang="ru-RU" dirty="0" smtClean="0"/>
              <a:t> загони </a:t>
            </a:r>
            <a:r>
              <a:rPr lang="ru-RU" dirty="0" err="1" smtClean="0"/>
              <a:t>російських</a:t>
            </a:r>
            <a:r>
              <a:rPr lang="ru-RU" dirty="0" smtClean="0"/>
              <a:t> </a:t>
            </a:r>
            <a:r>
              <a:rPr lang="ru-RU" dirty="0" err="1" smtClean="0"/>
              <a:t>диверсантів</a:t>
            </a:r>
            <a:r>
              <a:rPr lang="ru-RU" dirty="0" smtClean="0"/>
              <a:t> в </a:t>
            </a:r>
            <a:r>
              <a:rPr lang="ru-RU" dirty="0" err="1" smtClean="0"/>
              <a:t>наступні</a:t>
            </a:r>
            <a:r>
              <a:rPr lang="ru-RU" dirty="0" smtClean="0"/>
              <a:t> </a:t>
            </a:r>
            <a:r>
              <a:rPr lang="ru-RU" dirty="0" err="1" smtClean="0"/>
              <a:t>дні</a:t>
            </a:r>
            <a:r>
              <a:rPr lang="ru-RU" dirty="0" smtClean="0"/>
              <a:t> взяли </a:t>
            </a:r>
            <a:r>
              <a:rPr lang="ru-RU" dirty="0" err="1" smtClean="0"/>
              <a:t>під</a:t>
            </a:r>
            <a:r>
              <a:rPr lang="ru-RU" dirty="0" smtClean="0"/>
              <a:t> контроль </a:t>
            </a:r>
            <a:r>
              <a:rPr lang="ru-RU" dirty="0" err="1" smtClean="0"/>
              <a:t>Горлівку</a:t>
            </a:r>
            <a:r>
              <a:rPr lang="ru-RU" dirty="0" smtClean="0"/>
              <a:t> та </a:t>
            </a:r>
            <a:r>
              <a:rPr lang="ru-RU" dirty="0" err="1" smtClean="0"/>
              <a:t>інші</a:t>
            </a:r>
            <a:r>
              <a:rPr lang="ru-RU" dirty="0" smtClean="0"/>
              <a:t> </a:t>
            </a:r>
            <a:r>
              <a:rPr lang="ru-RU" dirty="0" err="1" smtClean="0"/>
              <a:t>міста</a:t>
            </a:r>
            <a:r>
              <a:rPr lang="ru-RU" dirty="0" smtClean="0"/>
              <a:t> </a:t>
            </a:r>
            <a:r>
              <a:rPr lang="ru-RU" dirty="0" err="1" smtClean="0"/>
              <a:t>Донеччини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Луганщини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ru-RU"/>
          </a:p>
        </p:txBody>
      </p:sp>
      <p:pic>
        <p:nvPicPr>
          <p:cNvPr id="32770" name="Picture 2" descr="http://ua.racurs.ua/content/images/Publication/News/25/66/6/content/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00042"/>
            <a:ext cx="4404648" cy="2635448"/>
          </a:xfrm>
          <a:prstGeom prst="rect">
            <a:avLst/>
          </a:prstGeom>
          <a:noFill/>
        </p:spPr>
      </p:pic>
      <p:pic>
        <p:nvPicPr>
          <p:cNvPr id="32772" name="Picture 4" descr="http://www.5.ua/media/pictures/original/276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429000"/>
            <a:ext cx="4286220" cy="28289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71480"/>
            <a:ext cx="4038600" cy="5554683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13 </a:t>
            </a:r>
            <a:r>
              <a:rPr lang="ru-RU" dirty="0" err="1" smtClean="0"/>
              <a:t>квітня</a:t>
            </a:r>
            <a:r>
              <a:rPr lang="ru-RU" dirty="0" smtClean="0"/>
              <a:t> 2014 року, у </a:t>
            </a:r>
            <a:r>
              <a:rPr lang="ru-RU" dirty="0" err="1" smtClean="0"/>
              <a:t>відповідь</a:t>
            </a:r>
            <a:r>
              <a:rPr lang="ru-RU" dirty="0" smtClean="0"/>
              <a:t> на </a:t>
            </a:r>
            <a:r>
              <a:rPr lang="ru-RU" dirty="0" err="1" smtClean="0"/>
              <a:t>вторгнення</a:t>
            </a:r>
            <a:r>
              <a:rPr lang="ru-RU" dirty="0" smtClean="0"/>
              <a:t> </a:t>
            </a:r>
            <a:r>
              <a:rPr lang="ru-RU" dirty="0" err="1" smtClean="0"/>
              <a:t>диверсійних</a:t>
            </a:r>
            <a:r>
              <a:rPr lang="ru-RU" dirty="0" smtClean="0"/>
              <a:t> </a:t>
            </a:r>
            <a:r>
              <a:rPr lang="ru-RU" dirty="0" err="1" smtClean="0"/>
              <a:t>загонів</a:t>
            </a:r>
            <a:r>
              <a:rPr lang="ru-RU" dirty="0" smtClean="0"/>
              <a:t>, в.о. президента </a:t>
            </a:r>
            <a:r>
              <a:rPr lang="ru-RU" dirty="0" err="1" smtClean="0"/>
              <a:t>України</a:t>
            </a:r>
            <a:r>
              <a:rPr lang="ru-RU" dirty="0" smtClean="0"/>
              <a:t> </a:t>
            </a:r>
            <a:r>
              <a:rPr lang="ru-RU" dirty="0" err="1" smtClean="0"/>
              <a:t>Олександр</a:t>
            </a:r>
            <a:r>
              <a:rPr lang="ru-RU" dirty="0" smtClean="0"/>
              <a:t> Турчинов </a:t>
            </a:r>
            <a:r>
              <a:rPr lang="ru-RU" dirty="0" err="1" smtClean="0"/>
              <a:t>оголосив</a:t>
            </a:r>
            <a:r>
              <a:rPr lang="ru-RU" dirty="0" smtClean="0"/>
              <a:t> про початок </a:t>
            </a:r>
            <a:r>
              <a:rPr lang="ru-RU" dirty="0" err="1" smtClean="0"/>
              <a:t>Антитерористичної</a:t>
            </a:r>
            <a:r>
              <a:rPr lang="ru-RU" dirty="0" smtClean="0"/>
              <a:t> </a:t>
            </a:r>
            <a:r>
              <a:rPr lang="ru-RU" dirty="0" err="1" smtClean="0"/>
              <a:t>операції</a:t>
            </a:r>
            <a:r>
              <a:rPr lang="ru-RU" dirty="0" smtClean="0"/>
              <a:t>. </a:t>
            </a:r>
          </a:p>
          <a:p>
            <a:r>
              <a:rPr lang="ru-RU" dirty="0" err="1" smtClean="0"/>
              <a:t>Перекинуті</a:t>
            </a:r>
            <a:r>
              <a:rPr lang="ru-RU" dirty="0" smtClean="0"/>
              <a:t> у район </a:t>
            </a:r>
            <a:r>
              <a:rPr lang="ru-RU" dirty="0" err="1" smtClean="0"/>
              <a:t>Слов'янська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Краматорська</a:t>
            </a:r>
            <a:r>
              <a:rPr lang="ru-RU" dirty="0" smtClean="0"/>
              <a:t> </a:t>
            </a:r>
            <a:r>
              <a:rPr lang="ru-RU" dirty="0" err="1" smtClean="0"/>
              <a:t>спецпідрозділи</a:t>
            </a:r>
            <a:r>
              <a:rPr lang="ru-RU" dirty="0" smtClean="0"/>
              <a:t> СБУ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Збройних</a:t>
            </a:r>
            <a:r>
              <a:rPr lang="ru-RU" dirty="0" smtClean="0"/>
              <a:t> сил </a:t>
            </a:r>
            <a:r>
              <a:rPr lang="ru-RU" dirty="0" err="1" smtClean="0"/>
              <a:t>України</a:t>
            </a:r>
            <a:r>
              <a:rPr lang="ru-RU" dirty="0" smtClean="0"/>
              <a:t> </a:t>
            </a:r>
            <a:r>
              <a:rPr lang="ru-RU" dirty="0" err="1" smtClean="0"/>
              <a:t>прийняли</a:t>
            </a:r>
            <a:r>
              <a:rPr lang="ru-RU" dirty="0" smtClean="0"/>
              <a:t> перший </a:t>
            </a:r>
            <a:r>
              <a:rPr lang="ru-RU" dirty="0" err="1" smtClean="0"/>
              <a:t>бій</a:t>
            </a:r>
            <a:r>
              <a:rPr lang="ru-RU" dirty="0" smtClean="0"/>
              <a:t> </a:t>
            </a:r>
            <a:r>
              <a:rPr lang="ru-RU" dirty="0" err="1" smtClean="0"/>
              <a:t>зранку</a:t>
            </a:r>
            <a:r>
              <a:rPr lang="ru-RU" dirty="0" smtClean="0"/>
              <a:t> 13 </a:t>
            </a:r>
            <a:r>
              <a:rPr lang="ru-RU" dirty="0" err="1" smtClean="0"/>
              <a:t>квітня</a:t>
            </a:r>
            <a:r>
              <a:rPr lang="ru-RU" dirty="0" smtClean="0"/>
              <a:t> у </a:t>
            </a:r>
            <a:r>
              <a:rPr lang="ru-RU" dirty="0" err="1" smtClean="0"/>
              <a:t>Семенівці</a:t>
            </a:r>
            <a:r>
              <a:rPr lang="ru-RU" dirty="0" smtClean="0"/>
              <a:t>, </a:t>
            </a:r>
            <a:r>
              <a:rPr lang="ru-RU" dirty="0" err="1" smtClean="0"/>
              <a:t>передмісті</a:t>
            </a:r>
            <a:r>
              <a:rPr lang="ru-RU" dirty="0" smtClean="0"/>
              <a:t> </a:t>
            </a:r>
            <a:r>
              <a:rPr lang="ru-RU" dirty="0" err="1" smtClean="0"/>
              <a:t>Слов'янська</a:t>
            </a:r>
            <a:r>
              <a:rPr lang="ru-RU" dirty="0" smtClean="0"/>
              <a:t>, </a:t>
            </a:r>
            <a:r>
              <a:rPr lang="ru-RU" dirty="0" err="1" smtClean="0"/>
              <a:t>потрапивши</a:t>
            </a:r>
            <a:r>
              <a:rPr lang="ru-RU" dirty="0" smtClean="0"/>
              <a:t> </a:t>
            </a:r>
            <a:r>
              <a:rPr lang="ru-RU" dirty="0" err="1" smtClean="0"/>
              <a:t>у</a:t>
            </a:r>
            <a:r>
              <a:rPr lang="ru-RU" dirty="0" smtClean="0"/>
              <a:t> </a:t>
            </a:r>
            <a:r>
              <a:rPr lang="ru-RU" dirty="0" err="1" smtClean="0"/>
              <a:t>засідку</a:t>
            </a:r>
            <a:r>
              <a:rPr lang="ru-RU" dirty="0" smtClean="0"/>
              <a:t> </a:t>
            </a:r>
            <a:r>
              <a:rPr lang="ru-RU" dirty="0" err="1" smtClean="0"/>
              <a:t>проросійських</a:t>
            </a:r>
            <a:r>
              <a:rPr lang="ru-RU" dirty="0" smtClean="0"/>
              <a:t> </a:t>
            </a:r>
            <a:r>
              <a:rPr lang="ru-RU" dirty="0" err="1" smtClean="0"/>
              <a:t>бойовиків</a:t>
            </a:r>
            <a:r>
              <a:rPr lang="ru-RU" dirty="0" smtClean="0"/>
              <a:t>, </a:t>
            </a:r>
            <a:r>
              <a:rPr lang="ru-RU" dirty="0" err="1" smtClean="0"/>
              <a:t>у</a:t>
            </a:r>
            <a:r>
              <a:rPr lang="ru-RU" dirty="0" smtClean="0"/>
              <a:t> </a:t>
            </a:r>
            <a:r>
              <a:rPr lang="ru-RU" dirty="0" err="1" smtClean="0"/>
              <a:t>якій</a:t>
            </a:r>
            <a:r>
              <a:rPr lang="ru-RU" dirty="0" smtClean="0"/>
              <a:t> </a:t>
            </a:r>
            <a:r>
              <a:rPr lang="ru-RU" dirty="0" err="1" smtClean="0"/>
              <a:t>загинув</a:t>
            </a:r>
            <a:r>
              <a:rPr lang="ru-RU" dirty="0" smtClean="0"/>
              <a:t> </a:t>
            </a:r>
            <a:r>
              <a:rPr lang="ru-RU" dirty="0" err="1" smtClean="0"/>
              <a:t>капітан</a:t>
            </a:r>
            <a:r>
              <a:rPr lang="ru-RU" dirty="0" smtClean="0"/>
              <a:t> СБУ «Альфа».</a:t>
            </a:r>
            <a:endParaRPr lang="ru-RU" dirty="0"/>
          </a:p>
        </p:txBody>
      </p:sp>
      <p:pic>
        <p:nvPicPr>
          <p:cNvPr id="35842" name="Picture 2" descr="https://im0-tub-ua.yandex.net/i?id=5ce0441c70686dd1a28d4ce72e7a1084-16-16f-16161&amp;n=33&amp;h=215&amp;w=3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85728"/>
            <a:ext cx="3762379" cy="2414662"/>
          </a:xfrm>
          <a:prstGeom prst="rect">
            <a:avLst/>
          </a:prstGeom>
          <a:noFill/>
        </p:spPr>
      </p:pic>
      <p:pic>
        <p:nvPicPr>
          <p:cNvPr id="35844" name="Picture 4" descr="http://lurer.com/timthumb.php?src=/upload/138130.png&amp;w=600&amp;h=3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39310" y="3357562"/>
            <a:ext cx="4504690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http://na.mil.gov.ua/wp-content/uploads/2014/06/5255_p_15_img_0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Гібридна війна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/>
              <a:t>Гібридна</a:t>
            </a:r>
            <a:r>
              <a:rPr lang="ru-RU" b="1" dirty="0" smtClean="0"/>
              <a:t> </a:t>
            </a:r>
            <a:r>
              <a:rPr lang="ru-RU" b="1" dirty="0" err="1" smtClean="0"/>
              <a:t>війна</a:t>
            </a:r>
            <a:r>
              <a:rPr lang="ru-RU" dirty="0" smtClean="0"/>
              <a:t> — </a:t>
            </a:r>
            <a:r>
              <a:rPr lang="ru-RU" dirty="0" err="1" smtClean="0"/>
              <a:t>війна</a:t>
            </a:r>
            <a:r>
              <a:rPr lang="ru-RU" dirty="0" smtClean="0"/>
              <a:t>, </a:t>
            </a:r>
            <a:r>
              <a:rPr lang="ru-RU" dirty="0" err="1" smtClean="0"/>
              <a:t>основним</a:t>
            </a:r>
            <a:r>
              <a:rPr lang="ru-RU" dirty="0" smtClean="0"/>
              <a:t> </a:t>
            </a:r>
            <a:r>
              <a:rPr lang="ru-RU" dirty="0" err="1" smtClean="0"/>
              <a:t>інструментом</a:t>
            </a:r>
            <a:r>
              <a:rPr lang="ru-RU" dirty="0" smtClean="0"/>
              <a:t> </a:t>
            </a:r>
            <a:r>
              <a:rPr lang="ru-RU" dirty="0" err="1" smtClean="0"/>
              <a:t>якої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створення</a:t>
            </a:r>
            <a:r>
              <a:rPr lang="ru-RU" dirty="0" smtClean="0"/>
              <a:t> </a:t>
            </a:r>
            <a:r>
              <a:rPr lang="ru-RU" dirty="0" err="1" smtClean="0"/>
              <a:t>державою-агресором</a:t>
            </a:r>
            <a:r>
              <a:rPr lang="ru-RU" dirty="0" smtClean="0"/>
              <a:t> в </a:t>
            </a:r>
            <a:r>
              <a:rPr lang="ru-RU" dirty="0" err="1" smtClean="0"/>
              <a:t>державі</a:t>
            </a:r>
            <a:r>
              <a:rPr lang="ru-RU" dirty="0" smtClean="0"/>
              <a:t>, </a:t>
            </a:r>
            <a:r>
              <a:rPr lang="ru-RU" dirty="0" err="1" smtClean="0"/>
              <a:t>обраній</a:t>
            </a:r>
            <a:r>
              <a:rPr lang="ru-RU" dirty="0" smtClean="0"/>
              <a:t> для </a:t>
            </a:r>
            <a:r>
              <a:rPr lang="ru-RU" dirty="0" err="1" smtClean="0"/>
              <a:t>агресії</a:t>
            </a:r>
            <a:r>
              <a:rPr lang="ru-RU" dirty="0" smtClean="0"/>
              <a:t>, </a:t>
            </a:r>
            <a:r>
              <a:rPr lang="ru-RU" dirty="0" err="1" smtClean="0"/>
              <a:t>внутрішніх</a:t>
            </a:r>
            <a:r>
              <a:rPr lang="ru-RU" dirty="0" smtClean="0"/>
              <a:t> </a:t>
            </a:r>
            <a:r>
              <a:rPr lang="ru-RU" dirty="0" err="1" smtClean="0"/>
              <a:t>протиріч</a:t>
            </a:r>
            <a:r>
              <a:rPr lang="ru-RU" dirty="0" smtClean="0"/>
              <a:t> та </a:t>
            </a:r>
            <a:r>
              <a:rPr lang="ru-RU" dirty="0" err="1" smtClean="0"/>
              <a:t>конфліктів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подальшим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використанням</a:t>
            </a:r>
            <a:r>
              <a:rPr lang="ru-RU" dirty="0" smtClean="0"/>
              <a:t> для </a:t>
            </a:r>
            <a:r>
              <a:rPr lang="ru-RU" dirty="0" err="1" smtClean="0"/>
              <a:t>досягнення</a:t>
            </a:r>
            <a:r>
              <a:rPr lang="ru-RU" dirty="0" smtClean="0"/>
              <a:t> </a:t>
            </a:r>
            <a:r>
              <a:rPr lang="ru-RU" dirty="0" err="1" smtClean="0"/>
              <a:t>політичних</a:t>
            </a:r>
            <a:r>
              <a:rPr lang="ru-RU" dirty="0" smtClean="0"/>
              <a:t> </a:t>
            </a:r>
            <a:r>
              <a:rPr lang="ru-RU" dirty="0" err="1" smtClean="0"/>
              <a:t>цілей</a:t>
            </a:r>
            <a:r>
              <a:rPr lang="ru-RU" dirty="0" smtClean="0"/>
              <a:t> </a:t>
            </a:r>
            <a:r>
              <a:rPr lang="ru-RU" dirty="0" err="1" smtClean="0"/>
              <a:t>агресії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звичайно</a:t>
            </a:r>
            <a:r>
              <a:rPr lang="ru-RU" dirty="0" smtClean="0"/>
              <a:t> </a:t>
            </a:r>
            <a:r>
              <a:rPr lang="ru-RU" dirty="0" err="1" smtClean="0"/>
              <a:t>досягаються</a:t>
            </a:r>
            <a:r>
              <a:rPr lang="ru-RU" dirty="0" smtClean="0"/>
              <a:t> </a:t>
            </a:r>
            <a:r>
              <a:rPr lang="ru-RU" dirty="0" err="1" smtClean="0"/>
              <a:t>звичайною</a:t>
            </a:r>
            <a:r>
              <a:rPr lang="ru-RU" dirty="0" smtClean="0"/>
              <a:t> </a:t>
            </a:r>
            <a:r>
              <a:rPr lang="ru-RU" dirty="0" err="1" smtClean="0"/>
              <a:t>війною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6000792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 smtClean="0"/>
              <a:t>серії</a:t>
            </a:r>
            <a:r>
              <a:rPr lang="ru-RU" dirty="0" smtClean="0"/>
              <a:t> </a:t>
            </a:r>
            <a:r>
              <a:rPr lang="ru-RU" dirty="0" err="1" smtClean="0"/>
              <a:t>невдалих</a:t>
            </a:r>
            <a:r>
              <a:rPr lang="ru-RU" dirty="0" smtClean="0"/>
              <a:t> </a:t>
            </a:r>
            <a:r>
              <a:rPr lang="ru-RU" dirty="0" err="1" smtClean="0"/>
              <a:t>крупних</a:t>
            </a:r>
            <a:r>
              <a:rPr lang="ru-RU" dirty="0" smtClean="0"/>
              <a:t> </a:t>
            </a:r>
            <a:r>
              <a:rPr lang="ru-RU" dirty="0" err="1" smtClean="0"/>
              <a:t>боїв</a:t>
            </a:r>
            <a:r>
              <a:rPr lang="ru-RU" dirty="0" smtClean="0"/>
              <a:t> початку </a:t>
            </a:r>
            <a:r>
              <a:rPr lang="ru-RU" dirty="0" err="1" smtClean="0"/>
              <a:t>травня</a:t>
            </a:r>
            <a:r>
              <a:rPr lang="ru-RU" dirty="0" smtClean="0"/>
              <a:t> 2014 року </a:t>
            </a:r>
            <a:r>
              <a:rPr lang="ru-RU" dirty="0" err="1" smtClean="0"/>
              <a:t>під</a:t>
            </a:r>
            <a:r>
              <a:rPr lang="ru-RU" dirty="0" smtClean="0"/>
              <a:t> </a:t>
            </a:r>
            <a:r>
              <a:rPr lang="ru-RU" dirty="0" err="1" smtClean="0"/>
              <a:t>Слов'янськом</a:t>
            </a:r>
            <a:r>
              <a:rPr lang="ru-RU" dirty="0" smtClean="0"/>
              <a:t>, де </a:t>
            </a:r>
            <a:r>
              <a:rPr lang="ru-RU" dirty="0" err="1" smtClean="0"/>
              <a:t>українські</a:t>
            </a:r>
            <a:r>
              <a:rPr lang="ru-RU" dirty="0" smtClean="0"/>
              <a:t> </a:t>
            </a:r>
            <a:r>
              <a:rPr lang="ru-RU" dirty="0" err="1" smtClean="0"/>
              <a:t>сили</a:t>
            </a:r>
            <a:r>
              <a:rPr lang="ru-RU" dirty="0" smtClean="0"/>
              <a:t> </a:t>
            </a:r>
            <a:r>
              <a:rPr lang="ru-RU" dirty="0" err="1" smtClean="0"/>
              <a:t>втратили</a:t>
            </a:r>
            <a:r>
              <a:rPr lang="ru-RU" dirty="0" smtClean="0"/>
              <a:t> 2 </a:t>
            </a:r>
            <a:r>
              <a:rPr lang="ru-RU" dirty="0" err="1" smtClean="0"/>
              <a:t>бойових</a:t>
            </a:r>
            <a:r>
              <a:rPr lang="ru-RU" dirty="0" smtClean="0"/>
              <a:t> </a:t>
            </a:r>
            <a:r>
              <a:rPr lang="ru-RU" dirty="0" err="1" smtClean="0"/>
              <a:t>гелікоптери</a:t>
            </a:r>
            <a:r>
              <a:rPr lang="ru-RU" dirty="0" smtClean="0"/>
              <a:t> Мі-24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вогню</a:t>
            </a:r>
            <a:r>
              <a:rPr lang="ru-RU" dirty="0" smtClean="0"/>
              <a:t> </a:t>
            </a:r>
            <a:r>
              <a:rPr lang="ru-RU" dirty="0" err="1" smtClean="0"/>
              <a:t>російських</a:t>
            </a:r>
            <a:r>
              <a:rPr lang="ru-RU" dirty="0" smtClean="0"/>
              <a:t> ПЗРК, а </a:t>
            </a:r>
            <a:r>
              <a:rPr lang="ru-RU" dirty="0" err="1" smtClean="0"/>
              <a:t>також</a:t>
            </a:r>
            <a:r>
              <a:rPr lang="ru-RU" dirty="0" smtClean="0"/>
              <a:t> </a:t>
            </a:r>
            <a:r>
              <a:rPr lang="ru-RU" dirty="0" err="1" smtClean="0"/>
              <a:t>кількох</a:t>
            </a:r>
            <a:r>
              <a:rPr lang="ru-RU" dirty="0" smtClean="0"/>
              <a:t> </a:t>
            </a:r>
            <a:r>
              <a:rPr lang="ru-RU" dirty="0" err="1" smtClean="0"/>
              <a:t>засідок</a:t>
            </a:r>
            <a:r>
              <a:rPr lang="ru-RU" dirty="0" smtClean="0"/>
              <a:t>, </a:t>
            </a:r>
            <a:r>
              <a:rPr lang="ru-RU" dirty="0" err="1" smtClean="0"/>
              <a:t>керівництвом</a:t>
            </a:r>
            <a:r>
              <a:rPr lang="ru-RU" dirty="0" smtClean="0"/>
              <a:t> АТО </a:t>
            </a:r>
            <a:r>
              <a:rPr lang="ru-RU" dirty="0" err="1" smtClean="0"/>
              <a:t>було</a:t>
            </a:r>
            <a:r>
              <a:rPr lang="ru-RU" dirty="0" smtClean="0"/>
              <a:t> </a:t>
            </a:r>
            <a:r>
              <a:rPr lang="ru-RU" dirty="0" err="1" smtClean="0"/>
              <a:t>прийнято</a:t>
            </a:r>
            <a:r>
              <a:rPr lang="ru-RU" dirty="0" smtClean="0"/>
              <a:t> </a:t>
            </a:r>
            <a:r>
              <a:rPr lang="ru-RU" dirty="0" err="1" smtClean="0"/>
              <a:t>рішення</a:t>
            </a:r>
            <a:r>
              <a:rPr lang="ru-RU" dirty="0" smtClean="0"/>
              <a:t> </a:t>
            </a:r>
            <a:r>
              <a:rPr lang="ru-RU" dirty="0" err="1" smtClean="0"/>
              <a:t>поступово</a:t>
            </a:r>
            <a:r>
              <a:rPr lang="ru-RU" dirty="0" smtClean="0"/>
              <a:t> </a:t>
            </a:r>
            <a:r>
              <a:rPr lang="ru-RU" dirty="0" err="1" smtClean="0"/>
              <a:t>оточувати</a:t>
            </a:r>
            <a:r>
              <a:rPr lang="ru-RU" dirty="0" smtClean="0"/>
              <a:t> </a:t>
            </a:r>
            <a:r>
              <a:rPr lang="ru-RU" dirty="0" err="1" smtClean="0"/>
              <a:t>Слов'янськ</a:t>
            </a:r>
            <a:r>
              <a:rPr lang="ru-RU" dirty="0" smtClean="0"/>
              <a:t>, </a:t>
            </a:r>
            <a:r>
              <a:rPr lang="ru-RU" dirty="0" err="1" smtClean="0"/>
              <a:t>відрізаючи</a:t>
            </a:r>
            <a:r>
              <a:rPr lang="ru-RU" dirty="0" smtClean="0"/>
              <a:t> </a:t>
            </a:r>
            <a:r>
              <a:rPr lang="ru-RU" dirty="0" err="1" smtClean="0"/>
              <a:t>гарнізон</a:t>
            </a:r>
            <a:r>
              <a:rPr lang="ru-RU" dirty="0" smtClean="0"/>
              <a:t> </a:t>
            </a:r>
            <a:r>
              <a:rPr lang="ru-RU" dirty="0" err="1" smtClean="0"/>
              <a:t>проросійських</a:t>
            </a:r>
            <a:r>
              <a:rPr lang="ru-RU" dirty="0" smtClean="0"/>
              <a:t> </a:t>
            </a:r>
            <a:r>
              <a:rPr lang="ru-RU" dirty="0" err="1" smtClean="0"/>
              <a:t>бойовиків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постачання</a:t>
            </a:r>
            <a:r>
              <a:rPr lang="ru-RU" dirty="0" smtClean="0"/>
              <a:t> </a:t>
            </a:r>
            <a:r>
              <a:rPr lang="ru-RU" dirty="0" err="1" smtClean="0"/>
              <a:t>зброєю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Росії</a:t>
            </a:r>
            <a:r>
              <a:rPr lang="ru-RU" dirty="0" smtClean="0"/>
              <a:t>. </a:t>
            </a:r>
          </a:p>
          <a:p>
            <a:r>
              <a:rPr lang="ru-RU" dirty="0" smtClean="0"/>
              <a:t>11 </a:t>
            </a:r>
            <a:r>
              <a:rPr lang="ru-RU" dirty="0" err="1" smtClean="0"/>
              <a:t>травня</a:t>
            </a:r>
            <a:r>
              <a:rPr lang="ru-RU" dirty="0" smtClean="0"/>
              <a:t> 2014 року </a:t>
            </a:r>
            <a:r>
              <a:rPr lang="ru-RU" dirty="0" err="1" smtClean="0"/>
              <a:t>проросійськими</a:t>
            </a:r>
            <a:r>
              <a:rPr lang="ru-RU" dirty="0" smtClean="0"/>
              <a:t> силами </a:t>
            </a:r>
            <a:r>
              <a:rPr lang="ru-RU" dirty="0" err="1" smtClean="0"/>
              <a:t>було</a:t>
            </a:r>
            <a:r>
              <a:rPr lang="ru-RU" dirty="0" smtClean="0"/>
              <a:t> проведено «</a:t>
            </a:r>
            <a:r>
              <a:rPr lang="ru-RU" dirty="0" err="1" smtClean="0"/>
              <a:t>референдуми</a:t>
            </a:r>
            <a:r>
              <a:rPr lang="ru-RU" dirty="0" smtClean="0"/>
              <a:t>» на </a:t>
            </a:r>
            <a:r>
              <a:rPr lang="ru-RU" dirty="0" err="1" smtClean="0"/>
              <a:t>території</a:t>
            </a:r>
            <a:r>
              <a:rPr lang="ru-RU" dirty="0" smtClean="0"/>
              <a:t> </a:t>
            </a:r>
            <a:r>
              <a:rPr lang="ru-RU" dirty="0" err="1" smtClean="0"/>
              <a:t>деяких</a:t>
            </a:r>
            <a:r>
              <a:rPr lang="ru-RU" dirty="0" smtClean="0"/>
              <a:t> </a:t>
            </a:r>
            <a:r>
              <a:rPr lang="ru-RU" dirty="0" err="1" smtClean="0"/>
              <a:t>районів</a:t>
            </a:r>
            <a:r>
              <a:rPr lang="ru-RU" dirty="0" smtClean="0"/>
              <a:t> </a:t>
            </a:r>
            <a:r>
              <a:rPr lang="ru-RU" dirty="0" err="1" smtClean="0"/>
              <a:t>Донецької</a:t>
            </a:r>
            <a:r>
              <a:rPr lang="ru-RU" dirty="0" smtClean="0"/>
              <a:t> та </a:t>
            </a:r>
            <a:r>
              <a:rPr lang="ru-RU" dirty="0" err="1" smtClean="0"/>
              <a:t>Луганської</a:t>
            </a:r>
            <a:r>
              <a:rPr lang="ru-RU" dirty="0" smtClean="0"/>
              <a:t> областей, на </a:t>
            </a:r>
            <a:r>
              <a:rPr lang="ru-RU" dirty="0" err="1" smtClean="0"/>
              <a:t>яких</a:t>
            </a:r>
            <a:r>
              <a:rPr lang="ru-RU" dirty="0" smtClean="0"/>
              <a:t> </a:t>
            </a:r>
            <a:r>
              <a:rPr lang="ru-RU" dirty="0" err="1" smtClean="0"/>
              <a:t>було</a:t>
            </a:r>
            <a:r>
              <a:rPr lang="ru-RU" dirty="0" smtClean="0"/>
              <a:t> </a:t>
            </a:r>
            <a:r>
              <a:rPr lang="ru-RU" dirty="0" err="1" smtClean="0"/>
              <a:t>винесене</a:t>
            </a:r>
            <a:r>
              <a:rPr lang="ru-RU" dirty="0" smtClean="0"/>
              <a:t> </a:t>
            </a:r>
            <a:r>
              <a:rPr lang="ru-RU" dirty="0" err="1" smtClean="0"/>
              <a:t>питання</a:t>
            </a:r>
            <a:r>
              <a:rPr lang="ru-RU" dirty="0" smtClean="0"/>
              <a:t> про </a:t>
            </a:r>
            <a:r>
              <a:rPr lang="ru-RU" dirty="0" err="1" smtClean="0"/>
              <a:t>підтримку</a:t>
            </a:r>
            <a:r>
              <a:rPr lang="ru-RU" dirty="0" smtClean="0"/>
              <a:t> </a:t>
            </a:r>
            <a:r>
              <a:rPr lang="ru-RU" dirty="0" err="1" smtClean="0"/>
              <a:t>державної</a:t>
            </a:r>
            <a:r>
              <a:rPr lang="ru-RU" dirty="0" smtClean="0"/>
              <a:t> </a:t>
            </a:r>
            <a:r>
              <a:rPr lang="ru-RU" dirty="0" err="1" smtClean="0"/>
              <a:t>самостійності</a:t>
            </a:r>
            <a:r>
              <a:rPr lang="ru-RU" dirty="0" smtClean="0"/>
              <a:t> </a:t>
            </a:r>
            <a:r>
              <a:rPr lang="ru-RU" dirty="0" err="1" smtClean="0"/>
              <a:t>проголошених</a:t>
            </a:r>
            <a:r>
              <a:rPr lang="ru-RU" dirty="0" smtClean="0"/>
              <a:t> у </a:t>
            </a:r>
            <a:r>
              <a:rPr lang="ru-RU" dirty="0" err="1" smtClean="0"/>
              <a:t>квітні</a:t>
            </a:r>
            <a:r>
              <a:rPr lang="ru-RU" dirty="0" smtClean="0"/>
              <a:t> «</a:t>
            </a:r>
            <a:r>
              <a:rPr lang="ru-RU" dirty="0" err="1" smtClean="0"/>
              <a:t>суверенних</a:t>
            </a:r>
            <a:r>
              <a:rPr lang="ru-RU" dirty="0" smtClean="0"/>
              <a:t>» ДНР та ЛНР. За </a:t>
            </a:r>
            <a:r>
              <a:rPr lang="ru-RU" dirty="0" err="1" smtClean="0"/>
              <a:t>підрахунками</a:t>
            </a:r>
            <a:r>
              <a:rPr lang="ru-RU" dirty="0" smtClean="0"/>
              <a:t> </a:t>
            </a:r>
            <a:r>
              <a:rPr lang="ru-RU" dirty="0" err="1" smtClean="0"/>
              <a:t>організаторів</a:t>
            </a:r>
            <a:r>
              <a:rPr lang="ru-RU" dirty="0" smtClean="0"/>
              <a:t> «</a:t>
            </a:r>
            <a:r>
              <a:rPr lang="ru-RU" dirty="0" err="1" smtClean="0"/>
              <a:t>референдумів</a:t>
            </a:r>
            <a:r>
              <a:rPr lang="ru-RU" dirty="0" smtClean="0"/>
              <a:t>», </a:t>
            </a:r>
            <a:r>
              <a:rPr lang="ru-RU" dirty="0" err="1" smtClean="0"/>
              <a:t>питання</a:t>
            </a:r>
            <a:r>
              <a:rPr lang="ru-RU" dirty="0" smtClean="0"/>
              <a:t> </a:t>
            </a:r>
            <a:r>
              <a:rPr lang="ru-RU" dirty="0" err="1" smtClean="0"/>
              <a:t>було</a:t>
            </a:r>
            <a:r>
              <a:rPr lang="ru-RU" dirty="0" smtClean="0"/>
              <a:t> </a:t>
            </a:r>
            <a:r>
              <a:rPr lang="ru-RU" dirty="0" err="1" smtClean="0"/>
              <a:t>підтримане</a:t>
            </a:r>
            <a:r>
              <a:rPr lang="ru-RU" dirty="0" smtClean="0"/>
              <a:t> </a:t>
            </a:r>
            <a:r>
              <a:rPr lang="ru-RU" dirty="0" err="1" smtClean="0"/>
              <a:t>виборцями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http://newsmir.info/img/f/4/38/372/371531/573434a20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049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http://pushnews.ru/uploads/posts/2014-05/1399701065291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484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refs.in.ua/s-podileseke-2015-r-mihajlyuk-inna-vasilivna/18861_html_m52486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http://www.rusbg.com/11/media/feedgator/images/monthly/2014/05/23_a7bd649a553e976116de1b1b52a99b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4" cy="3420431"/>
          </a:xfrm>
          <a:prstGeom prst="rect">
            <a:avLst/>
          </a:prstGeom>
          <a:noFill/>
        </p:spPr>
      </p:pic>
      <p:pic>
        <p:nvPicPr>
          <p:cNvPr id="41988" name="Picture 4" descr="http://nepravda.in.ua/wp-content/uploads/2016/05/a33d343c870dba27d133bf72ef78f22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8525" y="3057524"/>
            <a:ext cx="5705475" cy="3800476"/>
          </a:xfrm>
          <a:prstGeom prst="rect">
            <a:avLst/>
          </a:prstGeom>
          <a:noFill/>
        </p:spPr>
      </p:pic>
      <p:pic>
        <p:nvPicPr>
          <p:cNvPr id="41990" name="Picture 6" descr="https://i.obozrevatel.com/8/1595292/gallery/1412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12105" y="0"/>
            <a:ext cx="4231895" cy="3021011"/>
          </a:xfrm>
          <a:prstGeom prst="rect">
            <a:avLst/>
          </a:prstGeom>
          <a:noFill/>
        </p:spPr>
      </p:pic>
      <p:pic>
        <p:nvPicPr>
          <p:cNvPr id="41992" name="Picture 8" descr="https://i.mycdn.me/image?id=851311924995&amp;t=0&amp;plc=WEB&amp;tkn=*fuCVDoPnIyMw4HrsSEVYlFxfF0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3428992" cy="2284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739</Words>
  <Application>Microsoft Office PowerPoint</Application>
  <PresentationFormat>Экран (4:3)</PresentationFormat>
  <Paragraphs>58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Malgun Gothic</vt:lpstr>
      <vt:lpstr>Arial</vt:lpstr>
      <vt:lpstr>Calibri</vt:lpstr>
      <vt:lpstr>Times New Roman</vt:lpstr>
      <vt:lpstr>Тема Office</vt:lpstr>
      <vt:lpstr>Події в Україні 2004-2014р.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«Гібридна війна»</vt:lpstr>
      <vt:lpstr>Цілі і завдання російської «гібридної» агресії</vt:lpstr>
      <vt:lpstr>Презентация PowerPoint</vt:lpstr>
      <vt:lpstr>Презентация PowerPoint</vt:lpstr>
      <vt:lpstr>Характеристики «гібридної» війни</vt:lpstr>
      <vt:lpstr>Етапи типової гібридної війни:</vt:lpstr>
      <vt:lpstr>Анексія Криму Росією</vt:lpstr>
      <vt:lpstr>СЕПАРАТИЗМ</vt:lpstr>
      <vt:lpstr>Хроніка подій</vt:lpstr>
      <vt:lpstr>ХРОНІКА ПОДІЙ</vt:lpstr>
      <vt:lpstr>ДОСЬЄ</vt:lpstr>
      <vt:lpstr>ХРОНІКА ПОДІЙ</vt:lpstr>
      <vt:lpstr>Презентация PowerPoint</vt:lpstr>
      <vt:lpstr>Презентация PowerPoint</vt:lpstr>
      <vt:lpstr>ХРОНІКА  ПОДІЙ</vt:lpstr>
      <vt:lpstr>Презентация PowerPoint</vt:lpstr>
      <vt:lpstr>Презентация PowerPoint</vt:lpstr>
      <vt:lpstr>ДОГОВОРИ, ПОРУШЕНІ РФ</vt:lpstr>
      <vt:lpstr>Презентация PowerPoint</vt:lpstr>
      <vt:lpstr>АТО</vt:lpstr>
      <vt:lpstr>Презентация PowerPoint</vt:lpstr>
      <vt:lpstr>Презентация PowerPoint</vt:lpstr>
      <vt:lpstr>Презентация PowerPoint</vt:lpstr>
      <vt:lpstr>Гібридна війна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Події в Україні 2014р.</dc:title>
  <dc:creator>HP 630</dc:creator>
  <cp:lastModifiedBy>BPRO</cp:lastModifiedBy>
  <cp:revision>34</cp:revision>
  <dcterms:created xsi:type="dcterms:W3CDTF">2017-04-11T15:44:25Z</dcterms:created>
  <dcterms:modified xsi:type="dcterms:W3CDTF">2023-02-08T07:43:12Z</dcterms:modified>
</cp:coreProperties>
</file>