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8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73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6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58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5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813816"/>
            <a:ext cx="48006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655064"/>
            <a:ext cx="54864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3027707"/>
            <a:ext cx="51435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2203704"/>
            <a:ext cx="48006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981933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466648"/>
            <a:ext cx="7922795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724912"/>
            <a:ext cx="58293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1F778D16-894A-4379-8B5B-DC24234515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=""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5800" y="1913064"/>
            <a:ext cx="51435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523184"/>
            <a:ext cx="75438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951305"/>
            <a:ext cx="58293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="" xmlns:a16="http://schemas.microsoft.com/office/drawing/2014/main" id="{09C8060D-32CA-4A3C-9EAF-A2D3801AB86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2062956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=""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658727" y="469222"/>
            <a:ext cx="781812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0" y="1460692"/>
            <a:ext cx="51434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=""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43200" y="2438570"/>
            <a:ext cx="51435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0240" y="960120"/>
            <a:ext cx="5308092" cy="289864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8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5104" y="4535424"/>
            <a:ext cx="5198364" cy="94183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092" indent="0" algn="ctr">
              <a:buNone/>
              <a:defRPr sz="2000"/>
            </a:lvl2pPr>
            <a:lvl3pPr marL="914186" indent="0" algn="ctr">
              <a:buNone/>
              <a:defRPr sz="1800"/>
            </a:lvl3pPr>
            <a:lvl4pPr marL="1371279" indent="0" algn="ctr">
              <a:buNone/>
              <a:defRPr sz="1600"/>
            </a:lvl4pPr>
            <a:lvl5pPr marL="1828373" indent="0" algn="ctr">
              <a:buNone/>
              <a:defRPr sz="1600"/>
            </a:lvl5pPr>
            <a:lvl6pPr marL="2285466" indent="0" algn="ctr">
              <a:buNone/>
              <a:defRPr sz="1600"/>
            </a:lvl6pPr>
            <a:lvl7pPr marL="2742558" indent="0" algn="ctr">
              <a:buNone/>
              <a:defRPr sz="1600"/>
            </a:lvl7pPr>
            <a:lvl8pPr marL="3199652" indent="0" algn="ctr">
              <a:buNone/>
              <a:defRPr sz="1600"/>
            </a:lvl8pPr>
            <a:lvl9pPr marL="3656744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68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Титульный слайд"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53712" y="960122"/>
            <a:ext cx="3915918" cy="305634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 b="1" baseline="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739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240482" y="359495"/>
            <a:ext cx="4418814" cy="4613618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algn="l">
              <a:defRPr sz="6000" b="1" cap="none" spc="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40482" y="5113530"/>
            <a:ext cx="4418814" cy="101122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2800">
                <a:solidFill>
                  <a:schemeClr val="accent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2D7AF6D9-A118-43B0-DB95-04A38F6703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704" y="1430338"/>
            <a:ext cx="3277671" cy="4379912"/>
          </a:xfrm>
          <a:custGeom>
            <a:avLst/>
            <a:gdLst>
              <a:gd name="connsiteX0" fmla="*/ 2976027 w 4370228"/>
              <a:gd name="connsiteY0" fmla="*/ 910947 h 4379912"/>
              <a:gd name="connsiteX1" fmla="*/ 2972784 w 4370228"/>
              <a:gd name="connsiteY1" fmla="*/ 912900 h 4379912"/>
              <a:gd name="connsiteX2" fmla="*/ 2976027 w 4370228"/>
              <a:gd name="connsiteY2" fmla="*/ 910947 h 4379912"/>
              <a:gd name="connsiteX3" fmla="*/ 2185114 w 4370228"/>
              <a:gd name="connsiteY3" fmla="*/ 0 h 4379912"/>
              <a:gd name="connsiteX4" fmla="*/ 3226669 w 4370228"/>
              <a:gd name="connsiteY4" fmla="*/ 264316 h 4379912"/>
              <a:gd name="connsiteX5" fmla="*/ 3274802 w 4370228"/>
              <a:gd name="connsiteY5" fmla="*/ 293622 h 4379912"/>
              <a:gd name="connsiteX6" fmla="*/ 3258094 w 4370228"/>
              <a:gd name="connsiteY6" fmla="*/ 447247 h 4379912"/>
              <a:gd name="connsiteX7" fmla="*/ 3006105 w 4370228"/>
              <a:gd name="connsiteY7" fmla="*/ 403118 h 4379912"/>
              <a:gd name="connsiteX8" fmla="*/ 2991163 w 4370228"/>
              <a:gd name="connsiteY8" fmla="*/ 407664 h 4379912"/>
              <a:gd name="connsiteX9" fmla="*/ 2987920 w 4370228"/>
              <a:gd name="connsiteY9" fmla="*/ 409617 h 4379912"/>
              <a:gd name="connsiteX10" fmla="*/ 2978880 w 4370228"/>
              <a:gd name="connsiteY10" fmla="*/ 423965 h 4379912"/>
              <a:gd name="connsiteX11" fmla="*/ 2938275 w 4370228"/>
              <a:gd name="connsiteY11" fmla="*/ 906972 h 4379912"/>
              <a:gd name="connsiteX12" fmla="*/ 2957258 w 4370228"/>
              <a:gd name="connsiteY12" fmla="*/ 931155 h 4379912"/>
              <a:gd name="connsiteX13" fmla="*/ 2968956 w 4370228"/>
              <a:gd name="connsiteY13" fmla="*/ 928561 h 4379912"/>
              <a:gd name="connsiteX14" fmla="*/ 2987726 w 4370228"/>
              <a:gd name="connsiteY14" fmla="*/ 908354 h 4379912"/>
              <a:gd name="connsiteX15" fmla="*/ 3025195 w 4370228"/>
              <a:gd name="connsiteY15" fmla="*/ 449496 h 4379912"/>
              <a:gd name="connsiteX16" fmla="*/ 3277185 w 4370228"/>
              <a:gd name="connsiteY16" fmla="*/ 493626 h 4379912"/>
              <a:gd name="connsiteX17" fmla="*/ 3292126 w 4370228"/>
              <a:gd name="connsiteY17" fmla="*/ 489079 h 4379912"/>
              <a:gd name="connsiteX18" fmla="*/ 3304409 w 4370228"/>
              <a:gd name="connsiteY18" fmla="*/ 472779 h 4379912"/>
              <a:gd name="connsiteX19" fmla="*/ 3320845 w 4370228"/>
              <a:gd name="connsiteY19" fmla="*/ 321656 h 4379912"/>
              <a:gd name="connsiteX20" fmla="*/ 3406832 w 4370228"/>
              <a:gd name="connsiteY20" fmla="*/ 374010 h 4379912"/>
              <a:gd name="connsiteX21" fmla="*/ 3615109 w 4370228"/>
              <a:gd name="connsiteY21" fmla="*/ 534027 h 4379912"/>
              <a:gd name="connsiteX22" fmla="*/ 3658062 w 4370228"/>
              <a:gd name="connsiteY22" fmla="*/ 576060 h 4379912"/>
              <a:gd name="connsiteX23" fmla="*/ 3657853 w 4370228"/>
              <a:gd name="connsiteY23" fmla="*/ 576416 h 4379912"/>
              <a:gd name="connsiteX24" fmla="*/ 3512166 w 4370228"/>
              <a:gd name="connsiteY24" fmla="*/ 749413 h 4379912"/>
              <a:gd name="connsiteX25" fmla="*/ 3508424 w 4370228"/>
              <a:gd name="connsiteY25" fmla="*/ 749990 h 4379912"/>
              <a:gd name="connsiteX26" fmla="*/ 3454291 w 4370228"/>
              <a:gd name="connsiteY26" fmla="*/ 746774 h 4379912"/>
              <a:gd name="connsiteX27" fmla="*/ 3395835 w 4370228"/>
              <a:gd name="connsiteY27" fmla="*/ 740364 h 4379912"/>
              <a:gd name="connsiteX28" fmla="*/ 3380866 w 4370228"/>
              <a:gd name="connsiteY28" fmla="*/ 742676 h 4379912"/>
              <a:gd name="connsiteX29" fmla="*/ 3226117 w 4370228"/>
              <a:gd name="connsiteY29" fmla="*/ 832175 h 4379912"/>
              <a:gd name="connsiteX30" fmla="*/ 3093152 w 4370228"/>
              <a:gd name="connsiteY30" fmla="*/ 1037938 h 4379912"/>
              <a:gd name="connsiteX31" fmla="*/ 3100968 w 4370228"/>
              <a:gd name="connsiteY31" fmla="*/ 1063744 h 4379912"/>
              <a:gd name="connsiteX32" fmla="*/ 3112776 w 4370228"/>
              <a:gd name="connsiteY32" fmla="*/ 1065779 h 4379912"/>
              <a:gd name="connsiteX33" fmla="*/ 3126579 w 4370228"/>
              <a:gd name="connsiteY33" fmla="*/ 1055929 h 4379912"/>
              <a:gd name="connsiteX34" fmla="*/ 3253225 w 4370228"/>
              <a:gd name="connsiteY34" fmla="*/ 858861 h 4379912"/>
              <a:gd name="connsiteX35" fmla="*/ 3386687 w 4370228"/>
              <a:gd name="connsiteY35" fmla="*/ 780366 h 4379912"/>
              <a:gd name="connsiteX36" fmla="*/ 3397913 w 4370228"/>
              <a:gd name="connsiteY36" fmla="*/ 778633 h 4379912"/>
              <a:gd name="connsiteX37" fmla="*/ 3444562 w 4370228"/>
              <a:gd name="connsiteY37" fmla="*/ 783006 h 4379912"/>
              <a:gd name="connsiteX38" fmla="*/ 3514244 w 4370228"/>
              <a:gd name="connsiteY38" fmla="*/ 787682 h 4379912"/>
              <a:gd name="connsiteX39" fmla="*/ 3521728 w 4370228"/>
              <a:gd name="connsiteY39" fmla="*/ 786526 h 4379912"/>
              <a:gd name="connsiteX40" fmla="*/ 3662975 w 4370228"/>
              <a:gd name="connsiteY40" fmla="*/ 654554 h 4379912"/>
              <a:gd name="connsiteX41" fmla="*/ 3688619 w 4370228"/>
              <a:gd name="connsiteY41" fmla="*/ 605963 h 4379912"/>
              <a:gd name="connsiteX42" fmla="*/ 3802575 w 4370228"/>
              <a:gd name="connsiteY42" fmla="*/ 717479 h 4379912"/>
              <a:gd name="connsiteX43" fmla="*/ 4370228 w 4370228"/>
              <a:gd name="connsiteY43" fmla="*/ 2189956 h 4379912"/>
              <a:gd name="connsiteX44" fmla="*/ 2185114 w 4370228"/>
              <a:gd name="connsiteY44" fmla="*/ 4379912 h 4379912"/>
              <a:gd name="connsiteX45" fmla="*/ 0 w 4370228"/>
              <a:gd name="connsiteY45" fmla="*/ 2189956 h 4379912"/>
              <a:gd name="connsiteX46" fmla="*/ 2185114 w 4370228"/>
              <a:gd name="connsiteY46" fmla="*/ 0 h 437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70228" h="4379912">
                <a:moveTo>
                  <a:pt x="2976027" y="910947"/>
                </a:moveTo>
                <a:cubicBezTo>
                  <a:pt x="2972784" y="912900"/>
                  <a:pt x="2974752" y="916167"/>
                  <a:pt x="2972784" y="912900"/>
                </a:cubicBezTo>
                <a:cubicBezTo>
                  <a:pt x="2972784" y="912900"/>
                  <a:pt x="2976027" y="910947"/>
                  <a:pt x="2976027" y="910947"/>
                </a:cubicBezTo>
                <a:close/>
                <a:moveTo>
                  <a:pt x="2185114" y="0"/>
                </a:moveTo>
                <a:cubicBezTo>
                  <a:pt x="2562241" y="0"/>
                  <a:pt x="2917053" y="95750"/>
                  <a:pt x="3226669" y="264316"/>
                </a:cubicBezTo>
                <a:lnTo>
                  <a:pt x="3274802" y="293622"/>
                </a:lnTo>
                <a:lnTo>
                  <a:pt x="3258094" y="447247"/>
                </a:lnTo>
                <a:lnTo>
                  <a:pt x="3006105" y="403118"/>
                </a:lnTo>
                <a:cubicBezTo>
                  <a:pt x="3000893" y="401804"/>
                  <a:pt x="2997649" y="403757"/>
                  <a:pt x="2991163" y="407664"/>
                </a:cubicBezTo>
                <a:cubicBezTo>
                  <a:pt x="2991163" y="407664"/>
                  <a:pt x="2987920" y="409617"/>
                  <a:pt x="2987920" y="409617"/>
                </a:cubicBezTo>
                <a:cubicBezTo>
                  <a:pt x="2981433" y="413524"/>
                  <a:pt x="2980157" y="418745"/>
                  <a:pt x="2978880" y="423965"/>
                </a:cubicBezTo>
                <a:lnTo>
                  <a:pt x="2938275" y="906972"/>
                </a:lnTo>
                <a:cubicBezTo>
                  <a:pt x="2937690" y="920680"/>
                  <a:pt x="2948804" y="931794"/>
                  <a:pt x="2957258" y="931155"/>
                </a:cubicBezTo>
                <a:cubicBezTo>
                  <a:pt x="2962469" y="932468"/>
                  <a:pt x="2965712" y="930515"/>
                  <a:pt x="2968956" y="928561"/>
                </a:cubicBezTo>
                <a:cubicBezTo>
                  <a:pt x="2981930" y="920748"/>
                  <a:pt x="2986449" y="913575"/>
                  <a:pt x="2987726" y="908354"/>
                </a:cubicBezTo>
                <a:lnTo>
                  <a:pt x="3025195" y="449496"/>
                </a:lnTo>
                <a:lnTo>
                  <a:pt x="3277185" y="493626"/>
                </a:lnTo>
                <a:cubicBezTo>
                  <a:pt x="3282396" y="494939"/>
                  <a:pt x="3285640" y="492986"/>
                  <a:pt x="3292126" y="489079"/>
                </a:cubicBezTo>
                <a:cubicBezTo>
                  <a:pt x="3298613" y="485173"/>
                  <a:pt x="3299890" y="479952"/>
                  <a:pt x="3304409" y="472779"/>
                </a:cubicBezTo>
                <a:lnTo>
                  <a:pt x="3320845" y="321656"/>
                </a:lnTo>
                <a:lnTo>
                  <a:pt x="3406832" y="374010"/>
                </a:lnTo>
                <a:cubicBezTo>
                  <a:pt x="3479488" y="423204"/>
                  <a:pt x="3549032" y="476662"/>
                  <a:pt x="3615109" y="534027"/>
                </a:cubicBezTo>
                <a:lnTo>
                  <a:pt x="3658062" y="576060"/>
                </a:lnTo>
                <a:lnTo>
                  <a:pt x="3657853" y="576416"/>
                </a:lnTo>
                <a:cubicBezTo>
                  <a:pt x="3622844" y="647425"/>
                  <a:pt x="3582098" y="730896"/>
                  <a:pt x="3512166" y="749413"/>
                </a:cubicBezTo>
                <a:lnTo>
                  <a:pt x="3508424" y="749990"/>
                </a:lnTo>
                <a:cubicBezTo>
                  <a:pt x="3489714" y="752880"/>
                  <a:pt x="3470423" y="752000"/>
                  <a:pt x="3454291" y="746774"/>
                </a:cubicBezTo>
                <a:cubicBezTo>
                  <a:pt x="3434417" y="742124"/>
                  <a:pt x="3415126" y="741245"/>
                  <a:pt x="3395835" y="740364"/>
                </a:cubicBezTo>
                <a:cubicBezTo>
                  <a:pt x="3392092" y="740942"/>
                  <a:pt x="3384609" y="742098"/>
                  <a:pt x="3380866" y="742676"/>
                </a:cubicBezTo>
                <a:cubicBezTo>
                  <a:pt x="3306029" y="754232"/>
                  <a:pt x="3245659" y="809863"/>
                  <a:pt x="3226117" y="832175"/>
                </a:cubicBezTo>
                <a:cubicBezTo>
                  <a:pt x="3170653" y="894765"/>
                  <a:pt x="3123837" y="963738"/>
                  <a:pt x="3093152" y="1037938"/>
                </a:cubicBezTo>
                <a:cubicBezTo>
                  <a:pt x="3086833" y="1046632"/>
                  <a:pt x="3092320" y="1057361"/>
                  <a:pt x="3100968" y="1063744"/>
                </a:cubicBezTo>
                <a:cubicBezTo>
                  <a:pt x="3105292" y="1066935"/>
                  <a:pt x="3109034" y="1066357"/>
                  <a:pt x="3112776" y="1065779"/>
                </a:cubicBezTo>
                <a:cubicBezTo>
                  <a:pt x="3120260" y="1064624"/>
                  <a:pt x="3123420" y="1060276"/>
                  <a:pt x="3126579" y="1055929"/>
                </a:cubicBezTo>
                <a:cubicBezTo>
                  <a:pt x="3157846" y="985499"/>
                  <a:pt x="3200921" y="917104"/>
                  <a:pt x="3253225" y="858861"/>
                </a:cubicBezTo>
                <a:cubicBezTo>
                  <a:pt x="3282828" y="827276"/>
                  <a:pt x="3334300" y="788456"/>
                  <a:pt x="3386687" y="780366"/>
                </a:cubicBezTo>
                <a:cubicBezTo>
                  <a:pt x="3390429" y="779788"/>
                  <a:pt x="3394170" y="779211"/>
                  <a:pt x="3397913" y="778633"/>
                </a:cubicBezTo>
                <a:cubicBezTo>
                  <a:pt x="3413462" y="780091"/>
                  <a:pt x="3429013" y="781549"/>
                  <a:pt x="3444562" y="783006"/>
                </a:cubicBezTo>
                <a:cubicBezTo>
                  <a:pt x="3468759" y="790847"/>
                  <a:pt x="3491793" y="791149"/>
                  <a:pt x="3514244" y="787682"/>
                </a:cubicBezTo>
                <a:cubicBezTo>
                  <a:pt x="3517987" y="787104"/>
                  <a:pt x="3517987" y="787104"/>
                  <a:pt x="3521728" y="786526"/>
                </a:cubicBezTo>
                <a:cubicBezTo>
                  <a:pt x="3588210" y="770472"/>
                  <a:pt x="3629200" y="714940"/>
                  <a:pt x="3662975" y="654554"/>
                </a:cubicBezTo>
                <a:lnTo>
                  <a:pt x="3688619" y="605963"/>
                </a:lnTo>
                <a:lnTo>
                  <a:pt x="3802575" y="717479"/>
                </a:lnTo>
                <a:cubicBezTo>
                  <a:pt x="4155268" y="1106387"/>
                  <a:pt x="4370228" y="1623013"/>
                  <a:pt x="4370228" y="2189956"/>
                </a:cubicBezTo>
                <a:cubicBezTo>
                  <a:pt x="4370228" y="3399435"/>
                  <a:pt x="3391919" y="4379912"/>
                  <a:pt x="2185114" y="4379912"/>
                </a:cubicBezTo>
                <a:cubicBezTo>
                  <a:pt x="978309" y="4379912"/>
                  <a:pt x="0" y="3399435"/>
                  <a:pt x="0" y="2189956"/>
                </a:cubicBezTo>
                <a:cubicBezTo>
                  <a:pt x="0" y="980477"/>
                  <a:pt x="978309" y="0"/>
                  <a:pt x="2185114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6193763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792" y="6193763"/>
            <a:ext cx="512504" cy="365125"/>
          </a:xfrm>
          <a:prstGeom prst="rect">
            <a:avLst/>
          </a:prstGeom>
        </p:spPr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379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46654"/>
            <a:ext cx="754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2294860"/>
            <a:ext cx="75438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2%D0%B5%D1%80%D0%BC%D1%96%D0%BD" TargetMode="External"/><Relationship Id="rId2" Type="http://schemas.openxmlformats.org/officeDocument/2006/relationships/hyperlink" Target="https://uk.wikipedia.org/wiki/%D0%9F%D0%BE%D0%BB%D1%96%D1%82%D0%BE%D0%BB%D0%BE%D0%B3%D1%96%D1%8F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uk.wikipedia.org/wiki/%D0%9D%D0%B5%D0%BE%D1%81%D1%82%D0%B0%D0%BB%D1%96%D0%BD%D1%96%D0%B7%D0%BC#cite_note-1" TargetMode="External"/><Relationship Id="rId4" Type="http://schemas.openxmlformats.org/officeDocument/2006/relationships/hyperlink" Target="https://uk.wikipedia.org/wiki/%D0%A1%D1%82%D0%B0%D0%BB%D1%96%D0%BD%D1%96%D0%B7%D0%B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>
                <a:solidFill>
                  <a:schemeClr val="bg2"/>
                </a:solidFill>
              </a:rPr>
              <a:t>Україна</a:t>
            </a:r>
            <a:r>
              <a:rPr lang="ru-RU" dirty="0">
                <a:solidFill>
                  <a:schemeClr val="bg2"/>
                </a:solidFill>
              </a:rPr>
              <a:t> в </a:t>
            </a:r>
            <a:r>
              <a:rPr lang="ru-RU" dirty="0" err="1">
                <a:solidFill>
                  <a:schemeClr val="bg2"/>
                </a:solidFill>
              </a:rPr>
              <a:t>період</a:t>
            </a:r>
            <a:r>
              <a:rPr lang="ru-RU" dirty="0">
                <a:solidFill>
                  <a:schemeClr val="bg2"/>
                </a:solidFill>
              </a:rPr>
              <a:t> </a:t>
            </a:r>
            <a:r>
              <a:rPr lang="ru-RU" dirty="0" err="1">
                <a:solidFill>
                  <a:schemeClr val="bg2"/>
                </a:solidFill>
              </a:rPr>
              <a:t>загострення</a:t>
            </a:r>
            <a:r>
              <a:rPr lang="ru-RU" dirty="0">
                <a:solidFill>
                  <a:schemeClr val="bg2"/>
                </a:solidFill>
              </a:rPr>
              <a:t> </a:t>
            </a:r>
            <a:r>
              <a:rPr lang="ru-RU" dirty="0" err="1">
                <a:solidFill>
                  <a:schemeClr val="bg2"/>
                </a:solidFill>
              </a:rPr>
              <a:t>кризи</a:t>
            </a:r>
            <a:r>
              <a:rPr lang="ru-RU" dirty="0">
                <a:solidFill>
                  <a:schemeClr val="bg2"/>
                </a:solidFill>
              </a:rPr>
              <a:t> </a:t>
            </a:r>
            <a:r>
              <a:rPr lang="ru-RU" dirty="0" err="1">
                <a:solidFill>
                  <a:schemeClr val="bg2"/>
                </a:solidFill>
              </a:rPr>
              <a:t>радянської</a:t>
            </a:r>
            <a:r>
              <a:rPr lang="ru-RU" dirty="0">
                <a:solidFill>
                  <a:schemeClr val="bg2"/>
                </a:solidFill>
              </a:rPr>
              <a:t> </a:t>
            </a:r>
            <a:r>
              <a:rPr lang="ru-RU" dirty="0" err="1">
                <a:solidFill>
                  <a:schemeClr val="bg2"/>
                </a:solidFill>
              </a:rPr>
              <a:t>системи</a:t>
            </a:r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835696" y="1628800"/>
            <a:ext cx="5486400" cy="1143000"/>
          </a:xfrm>
        </p:spPr>
        <p:txBody>
          <a:bodyPr>
            <a:noAutofit/>
          </a:bodyPr>
          <a:lstStyle/>
          <a:p>
            <a:r>
              <a:rPr lang="ru-RU" sz="3600" dirty="0" err="1">
                <a:solidFill>
                  <a:schemeClr val="tx1"/>
                </a:solidFill>
              </a:rPr>
              <a:t>Наростання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кризових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явищ</a:t>
            </a:r>
            <a:r>
              <a:rPr lang="ru-RU" sz="3600" dirty="0">
                <a:solidFill>
                  <a:schemeClr val="tx1"/>
                </a:solidFill>
              </a:rPr>
              <a:t> у </a:t>
            </a:r>
            <a:r>
              <a:rPr lang="ru-RU" sz="3600" dirty="0" err="1">
                <a:solidFill>
                  <a:schemeClr val="tx1"/>
                </a:solidFill>
              </a:rPr>
              <a:t>суспільно-політичному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житті</a:t>
            </a:r>
            <a:r>
              <a:rPr lang="ru-RU" sz="3600" dirty="0">
                <a:solidFill>
                  <a:schemeClr val="tx1"/>
                </a:solidFill>
              </a:rPr>
              <a:t> </a:t>
            </a:r>
            <a:r>
              <a:rPr lang="ru-RU" sz="3600" dirty="0" err="1">
                <a:solidFill>
                  <a:schemeClr val="tx1"/>
                </a:solidFill>
              </a:rPr>
              <a:t>республіки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2024-2025 н.р\Картинки\Без названия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214" y="4149080"/>
            <a:ext cx="179070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2024-2025 н.р\Картинки\Без названия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709935"/>
            <a:ext cx="1744723" cy="201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2024-2025 н.р\Картинки\Без названия (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764704"/>
            <a:ext cx="2015762" cy="190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2024-2025 н.р\Картинки\images (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16988"/>
            <a:ext cx="2460481" cy="140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2024-2025 н.р\Картинки\Без названия (7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361" y="5063483"/>
            <a:ext cx="2383830" cy="146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2024-2025 н.р\Картинки\Без названия (1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070" y="3009836"/>
            <a:ext cx="2285948" cy="1668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2024-2025 н.р\Картинки\Без названия (8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86900"/>
            <a:ext cx="2460481" cy="170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46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Терміни і поняття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259632" y="2348880"/>
            <a:ext cx="6696744" cy="4248472"/>
          </a:xfrm>
        </p:spPr>
        <p:txBody>
          <a:bodyPr>
            <a:normAutofit/>
          </a:bodyPr>
          <a:lstStyle/>
          <a:p>
            <a:r>
              <a:rPr lang="ru-RU" b="1" i="1" dirty="0"/>
              <a:t>«</a:t>
            </a:r>
            <a:r>
              <a:rPr lang="ru-RU" b="1" i="1" dirty="0" err="1"/>
              <a:t>Застій</a:t>
            </a:r>
            <a:r>
              <a:rPr lang="ru-RU" b="1" i="1" dirty="0"/>
              <a:t>»</a:t>
            </a:r>
            <a:r>
              <a:rPr lang="ru-RU" i="1" dirty="0"/>
              <a:t> — </a:t>
            </a:r>
            <a:r>
              <a:rPr lang="ru-RU" dirty="0" err="1"/>
              <a:t>назва</a:t>
            </a:r>
            <a:r>
              <a:rPr lang="ru-RU" dirty="0"/>
              <a:t> одного з </a:t>
            </a:r>
            <a:r>
              <a:rPr lang="ru-RU" dirty="0" err="1"/>
              <a:t>останніх</a:t>
            </a:r>
            <a:r>
              <a:rPr lang="ru-RU" dirty="0"/>
              <a:t> </a:t>
            </a:r>
            <a:r>
              <a:rPr lang="ru-RU" dirty="0" err="1"/>
              <a:t>періодів</a:t>
            </a:r>
            <a:r>
              <a:rPr lang="ru-RU" dirty="0"/>
              <a:t> </a:t>
            </a:r>
            <a:r>
              <a:rPr lang="ru-RU" dirty="0" err="1"/>
              <a:t>існування</a:t>
            </a:r>
            <a:r>
              <a:rPr lang="ru-RU" dirty="0"/>
              <a:t> </a:t>
            </a:r>
            <a:r>
              <a:rPr lang="ru-RU" dirty="0" err="1"/>
              <a:t>радянської</a:t>
            </a:r>
            <a:r>
              <a:rPr lang="ru-RU" dirty="0"/>
              <a:t> </a:t>
            </a:r>
            <a:r>
              <a:rPr lang="ru-RU" dirty="0" err="1"/>
              <a:t>економічної</a:t>
            </a:r>
            <a:r>
              <a:rPr lang="ru-RU" dirty="0"/>
              <a:t> і </a:t>
            </a:r>
            <a:r>
              <a:rPr lang="ru-RU" dirty="0" err="1"/>
              <a:t>політичної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. </a:t>
            </a:r>
            <a:r>
              <a:rPr lang="ru-RU" dirty="0" err="1"/>
              <a:t>Офіційна</a:t>
            </a:r>
            <a:r>
              <a:rPr lang="ru-RU" dirty="0"/>
              <a:t> </a:t>
            </a:r>
            <a:r>
              <a:rPr lang="ru-RU" dirty="0" err="1"/>
              <a:t>назва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періоду</a:t>
            </a:r>
            <a:r>
              <a:rPr lang="ru-RU" dirty="0"/>
              <a:t> в </a:t>
            </a:r>
            <a:r>
              <a:rPr lang="ru-RU" dirty="0" err="1"/>
              <a:t>радянській</a:t>
            </a:r>
            <a:r>
              <a:rPr lang="ru-RU" dirty="0"/>
              <a:t> </a:t>
            </a:r>
            <a:r>
              <a:rPr lang="ru-RU" dirty="0" err="1"/>
              <a:t>пропаганді</a:t>
            </a:r>
            <a:r>
              <a:rPr lang="ru-RU" dirty="0"/>
              <a:t> — «</a:t>
            </a:r>
            <a:r>
              <a:rPr lang="ru-RU" dirty="0" err="1"/>
              <a:t>розвинений</a:t>
            </a:r>
            <a:r>
              <a:rPr lang="ru-RU" dirty="0"/>
              <a:t> </a:t>
            </a:r>
            <a:r>
              <a:rPr lang="ru-RU" dirty="0" err="1"/>
              <a:t>соціалізм</a:t>
            </a:r>
            <a:r>
              <a:rPr lang="ru-RU" dirty="0" smtClean="0"/>
              <a:t>».</a:t>
            </a:r>
          </a:p>
          <a:p>
            <a:r>
              <a:rPr lang="ru-RU" b="1" i="1" dirty="0"/>
              <a:t>«</a:t>
            </a:r>
            <a:r>
              <a:rPr lang="ru-RU" b="1" i="1" dirty="0" err="1"/>
              <a:t>Розвинений</a:t>
            </a:r>
            <a:r>
              <a:rPr lang="ru-RU" b="1" i="1" dirty="0"/>
              <a:t> </a:t>
            </a:r>
            <a:r>
              <a:rPr lang="ru-RU" b="1" i="1" dirty="0" err="1"/>
              <a:t>соціалізм</a:t>
            </a:r>
            <a:r>
              <a:rPr lang="ru-RU" b="1" i="1" dirty="0"/>
              <a:t>»</a:t>
            </a:r>
            <a:r>
              <a:rPr lang="ru-RU" i="1" dirty="0"/>
              <a:t> — </a:t>
            </a:r>
            <a:r>
              <a:rPr lang="ru-RU" dirty="0" err="1"/>
              <a:t>ідеологема</a:t>
            </a:r>
            <a:r>
              <a:rPr lang="ru-RU" dirty="0"/>
              <a:t>, </a:t>
            </a:r>
            <a:r>
              <a:rPr lang="ru-RU" dirty="0" err="1"/>
              <a:t>запроваджена</a:t>
            </a:r>
            <a:r>
              <a:rPr lang="ru-RU" dirty="0"/>
              <a:t> в </a:t>
            </a:r>
            <a:r>
              <a:rPr lang="ru-RU" dirty="0" err="1"/>
              <a:t>життя</a:t>
            </a:r>
            <a:r>
              <a:rPr lang="ru-RU" dirty="0"/>
              <a:t> з метою </a:t>
            </a:r>
            <a:r>
              <a:rPr lang="ru-RU" dirty="0" err="1"/>
              <a:t>прикрити</a:t>
            </a:r>
            <a:r>
              <a:rPr lang="ru-RU" dirty="0"/>
              <a:t> провал </a:t>
            </a:r>
            <a:r>
              <a:rPr lang="ru-RU" dirty="0" err="1"/>
              <a:t>програмової</a:t>
            </a:r>
            <a:r>
              <a:rPr lang="ru-RU" dirty="0"/>
              <a:t> </a:t>
            </a:r>
            <a:r>
              <a:rPr lang="ru-RU" dirty="0" err="1"/>
              <a:t>цілі</a:t>
            </a:r>
            <a:r>
              <a:rPr lang="ru-RU" dirty="0"/>
              <a:t> КПРС — «</a:t>
            </a:r>
            <a:r>
              <a:rPr lang="ru-RU" dirty="0" err="1"/>
              <a:t>побудови</a:t>
            </a:r>
            <a:r>
              <a:rPr lang="ru-RU" dirty="0"/>
              <a:t> </a:t>
            </a:r>
            <a:r>
              <a:rPr lang="ru-RU" dirty="0" err="1"/>
              <a:t>матеріально-технічної</a:t>
            </a:r>
            <a:r>
              <a:rPr lang="ru-RU" dirty="0"/>
              <a:t> </a:t>
            </a:r>
            <a:r>
              <a:rPr lang="ru-RU" dirty="0" err="1"/>
              <a:t>бази</a:t>
            </a:r>
            <a:r>
              <a:rPr lang="ru-RU" dirty="0"/>
              <a:t> </a:t>
            </a:r>
            <a:r>
              <a:rPr lang="ru-RU" dirty="0" err="1"/>
              <a:t>комунізму</a:t>
            </a:r>
            <a:r>
              <a:rPr lang="ru-RU" dirty="0"/>
              <a:t>». </a:t>
            </a:r>
            <a:r>
              <a:rPr lang="ru-RU" dirty="0" err="1"/>
              <a:t>Термін</a:t>
            </a:r>
            <a:r>
              <a:rPr lang="ru-RU" dirty="0"/>
              <a:t> </a:t>
            </a:r>
            <a:r>
              <a:rPr lang="ru-RU" dirty="0" err="1"/>
              <a:t>використовували</a:t>
            </a:r>
            <a:r>
              <a:rPr lang="ru-RU" dirty="0"/>
              <a:t> для не </a:t>
            </a:r>
            <a:r>
              <a:rPr lang="ru-RU" dirty="0" err="1"/>
              <a:t>визначеного</a:t>
            </a:r>
            <a:r>
              <a:rPr lang="ru-RU" dirty="0"/>
              <a:t> в </a:t>
            </a:r>
            <a:r>
              <a:rPr lang="ru-RU" dirty="0" err="1"/>
              <a:t>часі</a:t>
            </a:r>
            <a:r>
              <a:rPr lang="ru-RU" dirty="0"/>
              <a:t> </a:t>
            </a:r>
            <a:r>
              <a:rPr lang="ru-RU" dirty="0" err="1"/>
              <a:t>періоду</a:t>
            </a:r>
            <a:r>
              <a:rPr lang="ru-RU" dirty="0"/>
              <a:t> переходу до </a:t>
            </a:r>
            <a:r>
              <a:rPr lang="ru-RU" dirty="0" err="1"/>
              <a:t>комунізму</a:t>
            </a:r>
            <a:r>
              <a:rPr lang="ru-RU" dirty="0" smtClean="0"/>
              <a:t>.</a:t>
            </a:r>
          </a:p>
          <a:p>
            <a:r>
              <a:rPr lang="ru-RU" b="1" i="1" dirty="0"/>
              <a:t>Системна криза</a:t>
            </a:r>
            <a:r>
              <a:rPr lang="ru-RU" i="1" dirty="0"/>
              <a:t> — </a:t>
            </a:r>
            <a:r>
              <a:rPr lang="ru-RU" dirty="0"/>
              <a:t>криза </a:t>
            </a:r>
            <a:r>
              <a:rPr lang="ru-RU" dirty="0" err="1"/>
              <a:t>базових</a:t>
            </a:r>
            <a:r>
              <a:rPr lang="ru-RU" dirty="0"/>
              <a:t> </a:t>
            </a:r>
            <a:r>
              <a:rPr lang="ru-RU" dirty="0" err="1"/>
              <a:t>цінностей</a:t>
            </a:r>
            <a:r>
              <a:rPr lang="ru-RU" dirty="0"/>
              <a:t>, на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побудована</a:t>
            </a:r>
            <a:r>
              <a:rPr lang="ru-RU" dirty="0"/>
              <a:t> </a:t>
            </a:r>
            <a:r>
              <a:rPr lang="ru-RU" dirty="0" err="1"/>
              <a:t>певна</a:t>
            </a:r>
            <a:r>
              <a:rPr lang="ru-RU" dirty="0"/>
              <a:t> модель </a:t>
            </a:r>
            <a:r>
              <a:rPr lang="ru-RU" dirty="0" err="1"/>
              <a:t>розвитку</a:t>
            </a:r>
            <a:r>
              <a:rPr lang="ru-RU" dirty="0" smtClean="0"/>
              <a:t>.</a:t>
            </a:r>
          </a:p>
          <a:p>
            <a:r>
              <a:rPr lang="ru-RU" b="1" i="1" dirty="0" err="1"/>
              <a:t>Неосталінізм</a:t>
            </a:r>
            <a:r>
              <a:rPr lang="ru-RU" i="1" dirty="0"/>
              <a:t> — </a:t>
            </a:r>
            <a:r>
              <a:rPr lang="ru-RU" dirty="0" err="1">
                <a:solidFill>
                  <a:schemeClr val="tx1"/>
                </a:solidFill>
                <a:hlinkClick r:id="rId2" tooltip="Політологія"/>
              </a:rPr>
              <a:t>політологічний</a:t>
            </a:r>
            <a:r>
              <a:rPr lang="ru-RU" dirty="0">
                <a:solidFill>
                  <a:schemeClr val="tx1"/>
                </a:solidFill>
              </a:rPr>
              <a:t> </a:t>
            </a:r>
            <a:r>
              <a:rPr lang="ru-RU" dirty="0" err="1">
                <a:solidFill>
                  <a:schemeClr val="tx1"/>
                </a:solidFill>
                <a:hlinkClick r:id="rId3" tooltip="Термін"/>
              </a:rPr>
              <a:t>термін</a:t>
            </a:r>
            <a:r>
              <a:rPr lang="ru-RU" dirty="0"/>
              <a:t>, </a:t>
            </a:r>
            <a:r>
              <a:rPr lang="ru-RU" dirty="0" err="1"/>
              <a:t>яким</a:t>
            </a:r>
            <a:r>
              <a:rPr lang="ru-RU" dirty="0"/>
              <a:t> </a:t>
            </a:r>
            <a:r>
              <a:rPr lang="ru-RU" dirty="0" err="1"/>
              <a:t>характеризують</a:t>
            </a:r>
            <a:r>
              <a:rPr lang="ru-RU" dirty="0"/>
              <a:t> </a:t>
            </a:r>
            <a:r>
              <a:rPr lang="ru-RU" dirty="0" err="1">
                <a:hlinkClick r:id="rId4" tooltip="Сталінізм"/>
              </a:rPr>
              <a:t>сталінізм</a:t>
            </a:r>
            <a:r>
              <a:rPr lang="ru-RU" dirty="0"/>
              <a:t>, </a:t>
            </a:r>
            <a:r>
              <a:rPr lang="ru-RU" dirty="0" err="1"/>
              <a:t>пристосований</a:t>
            </a:r>
            <a:r>
              <a:rPr lang="ru-RU" dirty="0"/>
              <a:t> до </a:t>
            </a:r>
            <a:r>
              <a:rPr lang="ru-RU" dirty="0" err="1"/>
              <a:t>сучасних</a:t>
            </a:r>
            <a:r>
              <a:rPr lang="ru-RU" dirty="0"/>
              <a:t> умов</a:t>
            </a:r>
            <a:r>
              <a:rPr lang="ru-RU" baseline="30000" dirty="0">
                <a:hlinkClick r:id="rId5"/>
              </a:rPr>
              <a:t>[1]</a:t>
            </a:r>
            <a:r>
              <a:rPr lang="ru-RU" dirty="0"/>
              <a:t>.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часткова</a:t>
            </a:r>
            <a:r>
              <a:rPr lang="ru-RU" dirty="0"/>
              <a:t> </a:t>
            </a:r>
            <a:r>
              <a:rPr lang="ru-RU" dirty="0" err="1"/>
              <a:t>реанімація</a:t>
            </a:r>
            <a:r>
              <a:rPr lang="ru-RU" dirty="0"/>
              <a:t> </a:t>
            </a:r>
            <a:r>
              <a:rPr lang="ru-RU" dirty="0" err="1"/>
              <a:t>сталінської</a:t>
            </a:r>
            <a:r>
              <a:rPr lang="ru-RU" dirty="0"/>
              <a:t> командно-</a:t>
            </a:r>
            <a:r>
              <a:rPr lang="ru-RU" dirty="0" err="1"/>
              <a:t>адміністративної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234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206680" cy="685800"/>
          </a:xfrm>
        </p:spPr>
        <p:txBody>
          <a:bodyPr/>
          <a:lstStyle/>
          <a:p>
            <a:r>
              <a:rPr lang="ru-RU" dirty="0"/>
              <a:t> </a:t>
            </a:r>
            <a:r>
              <a:rPr lang="ru-RU" sz="2400" dirty="0"/>
              <a:t>У 1964—1982 </a:t>
            </a:r>
            <a:r>
              <a:rPr lang="ru-RU" sz="2400" dirty="0" err="1"/>
              <a:t>рр</a:t>
            </a:r>
            <a:r>
              <a:rPr lang="ru-RU" sz="2400" dirty="0"/>
              <a:t>. </a:t>
            </a:r>
            <a:r>
              <a:rPr lang="ru-RU" sz="2400" dirty="0" err="1"/>
              <a:t>вище</a:t>
            </a:r>
            <a:r>
              <a:rPr lang="ru-RU" sz="2400" dirty="0"/>
              <a:t> </a:t>
            </a:r>
            <a:r>
              <a:rPr lang="ru-RU" sz="2400" dirty="0" err="1"/>
              <a:t>партійне</a:t>
            </a:r>
            <a:r>
              <a:rPr lang="ru-RU" sz="2400" dirty="0"/>
              <a:t> й </a:t>
            </a:r>
            <a:r>
              <a:rPr lang="ru-RU" sz="2400" dirty="0" err="1"/>
              <a:t>державне</a:t>
            </a:r>
            <a:r>
              <a:rPr lang="ru-RU" sz="2400" dirty="0"/>
              <a:t> </a:t>
            </a:r>
            <a:r>
              <a:rPr lang="ru-RU" sz="2400" dirty="0" err="1"/>
              <a:t>керівництво</a:t>
            </a:r>
            <a:r>
              <a:rPr lang="ru-RU" sz="2400" dirty="0"/>
              <a:t> СРСР </a:t>
            </a:r>
            <a:r>
              <a:rPr lang="ru-RU" sz="2400" dirty="0" err="1"/>
              <a:t>очолював</a:t>
            </a:r>
            <a:r>
              <a:rPr lang="ru-RU" sz="2400" dirty="0"/>
              <a:t> Л. </a:t>
            </a:r>
            <a:r>
              <a:rPr lang="ru-RU" sz="2400" dirty="0" err="1"/>
              <a:t>Брежнєв</a:t>
            </a:r>
            <a:r>
              <a:rPr lang="ru-RU" sz="2400" dirty="0"/>
              <a:t>. </a:t>
            </a:r>
            <a:r>
              <a:rPr lang="ru-RU" sz="2400" dirty="0" err="1"/>
              <a:t>Ця</a:t>
            </a:r>
            <a:r>
              <a:rPr lang="ru-RU" sz="2400" dirty="0"/>
              <a:t> </a:t>
            </a:r>
            <a:r>
              <a:rPr lang="ru-RU" sz="2400" dirty="0" err="1"/>
              <a:t>доба</a:t>
            </a:r>
            <a:r>
              <a:rPr lang="ru-RU" sz="2400" dirty="0"/>
              <a:t> </a:t>
            </a:r>
            <a:r>
              <a:rPr lang="ru-RU" sz="2400" dirty="0" err="1"/>
              <a:t>увійшла</a:t>
            </a:r>
            <a:r>
              <a:rPr lang="ru-RU" sz="2400" dirty="0"/>
              <a:t> в </a:t>
            </a:r>
            <a:r>
              <a:rPr lang="ru-RU" sz="2400" dirty="0" err="1"/>
              <a:t>історію</a:t>
            </a:r>
            <a:r>
              <a:rPr lang="ru-RU" sz="2400" dirty="0"/>
              <a:t> </a:t>
            </a:r>
            <a:r>
              <a:rPr lang="ru-RU" sz="2400" dirty="0" err="1"/>
              <a:t>країни</a:t>
            </a:r>
            <a:r>
              <a:rPr lang="ru-RU" sz="2400" dirty="0"/>
              <a:t> як </a:t>
            </a:r>
            <a:r>
              <a:rPr lang="ru-RU" sz="2400" dirty="0" err="1"/>
              <a:t>період</a:t>
            </a:r>
            <a:r>
              <a:rPr lang="ru-RU" sz="2400" dirty="0"/>
              <a:t> «застою».</a:t>
            </a:r>
            <a:endParaRPr lang="ru-RU" sz="2400" dirty="0"/>
          </a:p>
        </p:txBody>
      </p:sp>
      <p:pic>
        <p:nvPicPr>
          <p:cNvPr id="2050" name="Picture 2" descr="D:\2024-2025 н.р\Картинки\Без названия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66987"/>
            <a:ext cx="2963813" cy="1929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2024-2025 н.р\Картинки\Без названия (1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473267"/>
            <a:ext cx="2736304" cy="202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4087091" y="3242649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15616" y="4818856"/>
            <a:ext cx="2520280" cy="11304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М. Хрущов</a:t>
            </a:r>
          </a:p>
          <a:p>
            <a:pPr algn="ctr"/>
            <a:r>
              <a:rPr lang="uk-UA" dirty="0" smtClean="0"/>
              <a:t> «Відлига»</a:t>
            </a:r>
          </a:p>
          <a:p>
            <a:pPr algn="ctr"/>
            <a:r>
              <a:rPr lang="uk-UA" dirty="0" smtClean="0"/>
              <a:t>(1953-1964)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652120" y="4818855"/>
            <a:ext cx="2448272" cy="11304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Л.Брежнєв</a:t>
            </a:r>
          </a:p>
          <a:p>
            <a:pPr algn="ctr"/>
            <a:r>
              <a:rPr lang="uk-UA" dirty="0" smtClean="0"/>
              <a:t>«Застій»</a:t>
            </a:r>
          </a:p>
          <a:p>
            <a:pPr algn="ctr"/>
            <a:r>
              <a:rPr lang="uk-UA" dirty="0" smtClean="0"/>
              <a:t>(1964-1985)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138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Політична криза: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uk-UA" dirty="0" smtClean="0"/>
              <a:t>Воєнні авантюри і нездатність вийти з них;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Нездатність вищого керівництва реагувати на нові тенденції розвитку світу;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Недієздатність законодавчих органів влади;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Втрата динамічності в розвитку радянської моделі суспільства;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Корупція у вищих ешелонах влади;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Посилення репресій.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053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Ідеологічна криза: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uk-UA" dirty="0" smtClean="0"/>
              <a:t>Розчарування більшості суспільства у правильності обраного шляху розвитку;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Розходження між ідеологічними догмами і реаліями життя;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Усвідомлення нереальності досягнення мети – побудови комунізму;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Зростання дисидентського руху;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Посилення ідеологічного тиску на суспільство.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445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Моральна криза:</a:t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uk-UA" dirty="0" smtClean="0"/>
              <a:t>Поява подвійної моралі;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Ріст престижності професій, які дають можливість отримувати нетрудовий дохід;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Зростання кількості побутових злочинів;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Прагнення досягти мети незаконним шляхом;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Зростання кількості економічних злочинів;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Наростання споживацьких настроїв;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Швидке поширення пияцтва та алкоголізму.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105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Екологічна криза:</a:t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uk-UA" dirty="0" smtClean="0"/>
              <a:t>Бездумна експлуатація природних ресурсів;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Відсутність наукового </a:t>
            </a:r>
            <a:r>
              <a:rPr lang="uk-UA" dirty="0" err="1" smtClean="0"/>
              <a:t>обгрунтування</a:t>
            </a:r>
            <a:r>
              <a:rPr lang="uk-UA" dirty="0" smtClean="0"/>
              <a:t> у розміщенні виробничих потужностей;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Руйнування природного середовища, придатного для життя людей;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Поступова деградація нації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635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8062664" cy="685800"/>
          </a:xfrm>
        </p:spPr>
        <p:txBody>
          <a:bodyPr/>
          <a:lstStyle/>
          <a:p>
            <a:r>
              <a:rPr lang="ru-RU" dirty="0"/>
              <a:t> 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липня</a:t>
            </a:r>
            <a:r>
              <a:rPr lang="ru-RU" sz="2000" dirty="0"/>
              <a:t> 1963 р. </a:t>
            </a:r>
            <a:r>
              <a:rPr lang="ru-RU" sz="2000" dirty="0" err="1"/>
              <a:t>республіканську</a:t>
            </a:r>
            <a:r>
              <a:rPr lang="ru-RU" sz="2000" dirty="0"/>
              <a:t> </a:t>
            </a:r>
            <a:r>
              <a:rPr lang="ru-RU" sz="2000" dirty="0" err="1"/>
              <a:t>партійну</a:t>
            </a:r>
            <a:r>
              <a:rPr lang="ru-RU" sz="2000" dirty="0"/>
              <a:t> </a:t>
            </a:r>
            <a:r>
              <a:rPr lang="ru-RU" sz="2000" dirty="0" err="1"/>
              <a:t>організацію</a:t>
            </a:r>
            <a:r>
              <a:rPr lang="ru-RU" sz="2000" dirty="0"/>
              <a:t> </a:t>
            </a:r>
            <a:r>
              <a:rPr lang="ru-RU" sz="2000" dirty="0" err="1"/>
              <a:t>очолював</a:t>
            </a:r>
            <a:r>
              <a:rPr lang="ru-RU" sz="2000" dirty="0"/>
              <a:t> Петро Шелест. </a:t>
            </a:r>
            <a:r>
              <a:rPr lang="ru-RU" sz="2000" dirty="0" err="1"/>
              <a:t>Своїй</a:t>
            </a:r>
            <a:r>
              <a:rPr lang="ru-RU" sz="2000" dirty="0"/>
              <a:t> </a:t>
            </a:r>
            <a:r>
              <a:rPr lang="ru-RU" sz="2000" dirty="0" err="1"/>
              <a:t>кар’єрі</a:t>
            </a:r>
            <a:r>
              <a:rPr lang="ru-RU" sz="2000" dirty="0"/>
              <a:t> й </a:t>
            </a:r>
            <a:r>
              <a:rPr lang="ru-RU" sz="2000" dirty="0" err="1"/>
              <a:t>посаді</a:t>
            </a:r>
            <a:r>
              <a:rPr lang="ru-RU" sz="2000" dirty="0"/>
              <a:t> </a:t>
            </a:r>
            <a:r>
              <a:rPr lang="ru-RU" sz="2000" dirty="0" err="1"/>
              <a:t>він</a:t>
            </a:r>
            <a:r>
              <a:rPr lang="ru-RU" sz="2000" dirty="0"/>
              <a:t> </a:t>
            </a:r>
            <a:r>
              <a:rPr lang="ru-RU" sz="2000" dirty="0" err="1"/>
              <a:t>завдячував</a:t>
            </a:r>
            <a:r>
              <a:rPr lang="ru-RU" sz="2000" dirty="0"/>
              <a:t> М. </a:t>
            </a:r>
            <a:r>
              <a:rPr lang="ru-RU" sz="2000" dirty="0" err="1"/>
              <a:t>Хрущову</a:t>
            </a:r>
            <a:r>
              <a:rPr lang="ru-RU" sz="2000" dirty="0"/>
              <a:t>.</a:t>
            </a: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627784" y="1628800"/>
            <a:ext cx="6120680" cy="5112568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Шелест </a:t>
            </a:r>
            <a:r>
              <a:rPr lang="ru-RU" dirty="0" err="1"/>
              <a:t>приділяв</a:t>
            </a:r>
            <a:r>
              <a:rPr lang="ru-RU" dirty="0"/>
              <a:t> </a:t>
            </a:r>
            <a:r>
              <a:rPr lang="ru-RU" dirty="0" err="1"/>
              <a:t>велику</a:t>
            </a:r>
            <a:r>
              <a:rPr lang="ru-RU" dirty="0"/>
              <a:t> </a:t>
            </a:r>
            <a:r>
              <a:rPr lang="ru-RU" dirty="0" err="1"/>
              <a:t>увагу</a:t>
            </a:r>
            <a:r>
              <a:rPr lang="ru-RU" dirty="0"/>
              <a:t> </a:t>
            </a:r>
            <a:r>
              <a:rPr lang="ru-RU" dirty="0" err="1"/>
              <a:t>розвиткові</a:t>
            </a:r>
            <a:r>
              <a:rPr lang="ru-RU" dirty="0"/>
              <a:t> </a:t>
            </a:r>
            <a:r>
              <a:rPr lang="ru-RU" dirty="0" err="1"/>
              <a:t>промисловості</a:t>
            </a:r>
            <a:r>
              <a:rPr lang="ru-RU" dirty="0"/>
              <a:t> та </a:t>
            </a:r>
            <a:r>
              <a:rPr lang="ru-RU" dirty="0" err="1"/>
              <a:t>економіки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. За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керівництва</a:t>
            </a:r>
            <a:r>
              <a:rPr lang="ru-RU" dirty="0"/>
              <a:t> УРСР </a:t>
            </a:r>
            <a:r>
              <a:rPr lang="ru-RU" dirty="0" err="1"/>
              <a:t>продовжувала</a:t>
            </a:r>
            <a:r>
              <a:rPr lang="ru-RU" dirty="0"/>
              <a:t> активно </a:t>
            </a:r>
            <a:r>
              <a:rPr lang="ru-RU" dirty="0" err="1"/>
              <a:t>розвивати</a:t>
            </a:r>
            <a:r>
              <a:rPr lang="ru-RU" dirty="0"/>
              <a:t> </a:t>
            </a:r>
            <a:r>
              <a:rPr lang="ru-RU" dirty="0" err="1"/>
              <a:t>важку</a:t>
            </a:r>
            <a:r>
              <a:rPr lang="ru-RU" dirty="0"/>
              <a:t> </a:t>
            </a:r>
            <a:r>
              <a:rPr lang="ru-RU" dirty="0" err="1"/>
              <a:t>промисловість</a:t>
            </a:r>
            <a:r>
              <a:rPr lang="ru-RU" dirty="0"/>
              <a:t>, </a:t>
            </a:r>
            <a:r>
              <a:rPr lang="ru-RU" dirty="0" err="1"/>
              <a:t>зокрема</a:t>
            </a:r>
            <a:r>
              <a:rPr lang="ru-RU" dirty="0"/>
              <a:t> </a:t>
            </a:r>
            <a:r>
              <a:rPr lang="ru-RU" dirty="0" err="1"/>
              <a:t>металургію</a:t>
            </a:r>
            <a:r>
              <a:rPr lang="ru-RU" dirty="0"/>
              <a:t>, </a:t>
            </a:r>
            <a:r>
              <a:rPr lang="ru-RU" dirty="0" err="1"/>
              <a:t>машинобудування</a:t>
            </a:r>
            <a:r>
              <a:rPr lang="ru-RU" dirty="0"/>
              <a:t> та </a:t>
            </a:r>
            <a:r>
              <a:rPr lang="ru-RU" dirty="0" err="1"/>
              <a:t>хімічну</a:t>
            </a:r>
            <a:r>
              <a:rPr lang="ru-RU" dirty="0"/>
              <a:t> </a:t>
            </a:r>
            <a:r>
              <a:rPr lang="ru-RU" dirty="0" err="1"/>
              <a:t>промисловість</a:t>
            </a:r>
            <a:r>
              <a:rPr lang="ru-RU" dirty="0" smtClean="0"/>
              <a:t>.</a:t>
            </a:r>
          </a:p>
          <a:p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виступав</a:t>
            </a:r>
            <a:r>
              <a:rPr lang="ru-RU" dirty="0"/>
              <a:t> за </a:t>
            </a:r>
            <a:r>
              <a:rPr lang="ru-RU" dirty="0" err="1"/>
              <a:t>більш</a:t>
            </a:r>
            <a:r>
              <a:rPr lang="ru-RU" dirty="0"/>
              <a:t> </a:t>
            </a:r>
            <a:r>
              <a:rPr lang="ru-RU" dirty="0" err="1"/>
              <a:t>автономну</a:t>
            </a:r>
            <a:r>
              <a:rPr lang="ru-RU" dirty="0"/>
              <a:t> </a:t>
            </a:r>
            <a:r>
              <a:rPr lang="ru-RU" dirty="0" err="1"/>
              <a:t>економічну</a:t>
            </a:r>
            <a:r>
              <a:rPr lang="ru-RU" dirty="0"/>
              <a:t> </a:t>
            </a:r>
            <a:r>
              <a:rPr lang="ru-RU" dirty="0" err="1"/>
              <a:t>політику</a:t>
            </a:r>
            <a:r>
              <a:rPr lang="ru-RU" dirty="0"/>
              <a:t> для </a:t>
            </a:r>
            <a:r>
              <a:rPr lang="ru-RU" dirty="0" err="1"/>
              <a:t>України</a:t>
            </a:r>
            <a:r>
              <a:rPr lang="ru-RU" dirty="0"/>
              <a:t> в межах </a:t>
            </a:r>
            <a:r>
              <a:rPr lang="ru-RU" dirty="0" err="1"/>
              <a:t>Радянського</a:t>
            </a:r>
            <a:r>
              <a:rPr lang="ru-RU" dirty="0"/>
              <a:t> Союзу, </a:t>
            </a:r>
            <a:r>
              <a:rPr lang="ru-RU" dirty="0" err="1"/>
              <a:t>зокрема</a:t>
            </a:r>
            <a:r>
              <a:rPr lang="ru-RU" dirty="0"/>
              <a:t> </a:t>
            </a:r>
            <a:r>
              <a:rPr lang="ru-RU" dirty="0" err="1"/>
              <a:t>наполягав</a:t>
            </a:r>
            <a:r>
              <a:rPr lang="ru-RU" dirty="0"/>
              <a:t> на </a:t>
            </a:r>
            <a:r>
              <a:rPr lang="ru-RU" dirty="0" err="1"/>
              <a:t>підвищенні</a:t>
            </a:r>
            <a:r>
              <a:rPr lang="ru-RU" dirty="0"/>
              <a:t> </a:t>
            </a:r>
            <a:r>
              <a:rPr lang="ru-RU" dirty="0" err="1"/>
              <a:t>ролі</a:t>
            </a:r>
            <a:r>
              <a:rPr lang="ru-RU" dirty="0"/>
              <a:t> </a:t>
            </a:r>
            <a:r>
              <a:rPr lang="ru-RU" dirty="0" err="1"/>
              <a:t>української</a:t>
            </a:r>
            <a:r>
              <a:rPr lang="ru-RU" dirty="0"/>
              <a:t> </a:t>
            </a:r>
            <a:r>
              <a:rPr lang="ru-RU" dirty="0" err="1"/>
              <a:t>економіки</a:t>
            </a:r>
            <a:r>
              <a:rPr lang="ru-RU" dirty="0"/>
              <a:t> в </a:t>
            </a:r>
            <a:r>
              <a:rPr lang="ru-RU" dirty="0" err="1"/>
              <a:t>загальносоюзних</a:t>
            </a:r>
            <a:r>
              <a:rPr lang="ru-RU" dirty="0"/>
              <a:t> планах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Був</a:t>
            </a:r>
            <a:r>
              <a:rPr lang="ru-RU" dirty="0" smtClean="0"/>
              <a:t> </a:t>
            </a:r>
            <a:r>
              <a:rPr lang="ru-RU" dirty="0" err="1"/>
              <a:t>відомий</a:t>
            </a:r>
            <a:r>
              <a:rPr lang="ru-RU" dirty="0"/>
              <a:t> </a:t>
            </a:r>
            <a:r>
              <a:rPr lang="ru-RU" dirty="0" err="1"/>
              <a:t>своїми</a:t>
            </a:r>
            <a:r>
              <a:rPr lang="ru-RU" dirty="0"/>
              <a:t> </a:t>
            </a:r>
            <a:r>
              <a:rPr lang="ru-RU" dirty="0" err="1"/>
              <a:t>поміркованими</a:t>
            </a:r>
            <a:r>
              <a:rPr lang="ru-RU" dirty="0"/>
              <a:t> </a:t>
            </a:r>
            <a:r>
              <a:rPr lang="ru-RU" dirty="0" err="1"/>
              <a:t>націоналістичними</a:t>
            </a:r>
            <a:r>
              <a:rPr lang="ru-RU" dirty="0"/>
              <a:t> </a:t>
            </a:r>
            <a:r>
              <a:rPr lang="ru-RU" dirty="0" err="1"/>
              <a:t>позиціями</a:t>
            </a:r>
            <a:r>
              <a:rPr lang="ru-RU" dirty="0"/>
              <a:t>.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підтримував</a:t>
            </a:r>
            <a:r>
              <a:rPr lang="ru-RU" dirty="0"/>
              <a:t> </a:t>
            </a:r>
            <a:r>
              <a:rPr lang="ru-RU" dirty="0" err="1"/>
              <a:t>українську</a:t>
            </a:r>
            <a:r>
              <a:rPr lang="ru-RU" dirty="0"/>
              <a:t> </a:t>
            </a:r>
            <a:r>
              <a:rPr lang="ru-RU" dirty="0" err="1"/>
              <a:t>мову</a:t>
            </a:r>
            <a:r>
              <a:rPr lang="ru-RU" dirty="0"/>
              <a:t> та культуру,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відрізняло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багатьох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радянських</a:t>
            </a:r>
            <a:r>
              <a:rPr lang="ru-RU" dirty="0"/>
              <a:t> </a:t>
            </a:r>
            <a:r>
              <a:rPr lang="ru-RU" dirty="0" err="1"/>
              <a:t>лідерів</a:t>
            </a:r>
            <a:r>
              <a:rPr lang="ru-RU" dirty="0" smtClean="0"/>
              <a:t>.</a:t>
            </a:r>
          </a:p>
          <a:p>
            <a:r>
              <a:rPr lang="ru-RU" dirty="0"/>
              <a:t>У 1970 </a:t>
            </a:r>
            <a:r>
              <a:rPr lang="ru-RU" dirty="0" err="1"/>
              <a:t>році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видав</a:t>
            </a:r>
            <a:r>
              <a:rPr lang="ru-RU" dirty="0"/>
              <a:t> книгу "</a:t>
            </a:r>
            <a:r>
              <a:rPr lang="ru-RU" dirty="0" err="1"/>
              <a:t>Україна</a:t>
            </a:r>
            <a:r>
              <a:rPr lang="ru-RU" dirty="0"/>
              <a:t> наша </a:t>
            </a:r>
            <a:r>
              <a:rPr lang="ru-RU" dirty="0" err="1"/>
              <a:t>Радянська</a:t>
            </a:r>
            <a:r>
              <a:rPr lang="ru-RU" dirty="0"/>
              <a:t>", у </a:t>
            </a:r>
            <a:r>
              <a:rPr lang="ru-RU" dirty="0" err="1"/>
              <a:t>якій</a:t>
            </a:r>
            <a:r>
              <a:rPr lang="ru-RU" dirty="0"/>
              <a:t> </a:t>
            </a:r>
            <a:r>
              <a:rPr lang="ru-RU" dirty="0" err="1"/>
              <a:t>висловлював</a:t>
            </a:r>
            <a:r>
              <a:rPr lang="ru-RU" dirty="0"/>
              <a:t> думки про </a:t>
            </a:r>
            <a:r>
              <a:rPr lang="ru-RU" dirty="0" err="1"/>
              <a:t>важливість</a:t>
            </a:r>
            <a:r>
              <a:rPr lang="ru-RU" dirty="0"/>
              <a:t> </a:t>
            </a:r>
            <a:r>
              <a:rPr lang="ru-RU" dirty="0" err="1"/>
              <a:t>збереження</a:t>
            </a:r>
            <a:r>
              <a:rPr lang="ru-RU" dirty="0"/>
              <a:t> </a:t>
            </a:r>
            <a:r>
              <a:rPr lang="ru-RU" dirty="0" err="1"/>
              <a:t>національної</a:t>
            </a:r>
            <a:r>
              <a:rPr lang="ru-RU" dirty="0"/>
              <a:t> </a:t>
            </a:r>
            <a:r>
              <a:rPr lang="ru-RU" dirty="0" err="1"/>
              <a:t>ідентичності</a:t>
            </a:r>
            <a:r>
              <a:rPr lang="ru-RU" dirty="0"/>
              <a:t> та </a:t>
            </a:r>
            <a:r>
              <a:rPr lang="ru-RU" dirty="0" err="1"/>
              <a:t>культури</a:t>
            </a:r>
            <a:r>
              <a:rPr lang="ru-RU" dirty="0" smtClean="0"/>
              <a:t>.</a:t>
            </a:r>
          </a:p>
          <a:p>
            <a:r>
              <a:rPr lang="ru-RU" dirty="0"/>
              <a:t>Шелест </a:t>
            </a:r>
            <a:r>
              <a:rPr lang="ru-RU" dirty="0" err="1"/>
              <a:t>відстоював</a:t>
            </a:r>
            <a:r>
              <a:rPr lang="ru-RU" dirty="0"/>
              <a:t> </a:t>
            </a:r>
            <a:r>
              <a:rPr lang="ru-RU" dirty="0" err="1"/>
              <a:t>ідею</a:t>
            </a:r>
            <a:r>
              <a:rPr lang="ru-RU" dirty="0"/>
              <a:t> </a:t>
            </a:r>
            <a:r>
              <a:rPr lang="ru-RU" dirty="0" err="1"/>
              <a:t>більшої</a:t>
            </a:r>
            <a:r>
              <a:rPr lang="ru-RU" dirty="0"/>
              <a:t> </a:t>
            </a:r>
            <a:r>
              <a:rPr lang="ru-RU" dirty="0" err="1"/>
              <a:t>автономії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 в рамках СРСР.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призвело</a:t>
            </a:r>
            <a:r>
              <a:rPr lang="ru-RU" dirty="0"/>
              <a:t> до </a:t>
            </a:r>
            <a:r>
              <a:rPr lang="ru-RU" dirty="0" err="1"/>
              <a:t>певних</a:t>
            </a:r>
            <a:r>
              <a:rPr lang="ru-RU" dirty="0"/>
              <a:t> </a:t>
            </a:r>
            <a:r>
              <a:rPr lang="ru-RU" dirty="0" err="1"/>
              <a:t>конфліктів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центральним</a:t>
            </a:r>
            <a:r>
              <a:rPr lang="ru-RU" dirty="0"/>
              <a:t> </a:t>
            </a:r>
            <a:r>
              <a:rPr lang="ru-RU" dirty="0" err="1"/>
              <a:t>керівництвом</a:t>
            </a:r>
            <a:r>
              <a:rPr lang="ru-RU" dirty="0"/>
              <a:t> у </a:t>
            </a:r>
            <a:r>
              <a:rPr lang="ru-RU" dirty="0" err="1"/>
              <a:t>Москві</a:t>
            </a:r>
            <a:r>
              <a:rPr lang="ru-RU" dirty="0"/>
              <a:t>, яке </a:t>
            </a:r>
            <a:r>
              <a:rPr lang="ru-RU" dirty="0" err="1"/>
              <a:t>прагнуло</a:t>
            </a:r>
            <a:r>
              <a:rPr lang="ru-RU" dirty="0"/>
              <a:t> </a:t>
            </a:r>
            <a:r>
              <a:rPr lang="ru-RU" dirty="0" err="1"/>
              <a:t>ще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централізувати</a:t>
            </a:r>
            <a:r>
              <a:rPr lang="ru-RU" dirty="0"/>
              <a:t> </a:t>
            </a:r>
            <a:r>
              <a:rPr lang="ru-RU" dirty="0" err="1"/>
              <a:t>владу</a:t>
            </a:r>
            <a:r>
              <a:rPr lang="ru-RU" dirty="0"/>
              <a:t>.</a:t>
            </a:r>
          </a:p>
        </p:txBody>
      </p:sp>
      <p:pic>
        <p:nvPicPr>
          <p:cNvPr id="3074" name="Picture 2" descr="D:\2024-2025 н.р\Картинки\Без названия 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17145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08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914401"/>
            <a:ext cx="8350696" cy="685800"/>
          </a:xfrm>
        </p:spPr>
        <p:txBody>
          <a:bodyPr/>
          <a:lstStyle/>
          <a:p>
            <a:r>
              <a:rPr lang="uk-UA" sz="2400" dirty="0" smtClean="0"/>
              <a:t>У 1972 році П.Шелеста на посаді Першого </a:t>
            </a:r>
            <a:r>
              <a:rPr lang="uk-UA" sz="2400" dirty="0" err="1" smtClean="0"/>
              <a:t>секрктаря</a:t>
            </a:r>
            <a:r>
              <a:rPr lang="uk-UA" sz="2400" dirty="0" smtClean="0"/>
              <a:t> ЦК КПУ змінив В.Щербицький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555776" y="1916832"/>
            <a:ext cx="6079605" cy="4279392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/>
              <a:t>Централізація</a:t>
            </a:r>
            <a:r>
              <a:rPr lang="ru-RU" dirty="0"/>
              <a:t> </a:t>
            </a:r>
            <a:r>
              <a:rPr lang="ru-RU" dirty="0" err="1"/>
              <a:t>влади</a:t>
            </a:r>
            <a:r>
              <a:rPr lang="ru-RU" dirty="0"/>
              <a:t> та </a:t>
            </a:r>
            <a:r>
              <a:rPr lang="ru-RU" dirty="0" err="1"/>
              <a:t>підпорядкування</a:t>
            </a:r>
            <a:r>
              <a:rPr lang="ru-RU" dirty="0"/>
              <a:t> </a:t>
            </a:r>
            <a:r>
              <a:rPr lang="ru-RU" dirty="0" err="1"/>
              <a:t>Москві</a:t>
            </a:r>
            <a:r>
              <a:rPr lang="ru-RU" dirty="0" smtClean="0"/>
              <a:t>:</a:t>
            </a:r>
          </a:p>
          <a:p>
            <a:pPr marL="285750" indent="-285750">
              <a:buFontTx/>
              <a:buChar char="-"/>
            </a:pPr>
            <a:r>
              <a:rPr lang="ru-RU" dirty="0" err="1" smtClean="0"/>
              <a:t>Щербицький</a:t>
            </a:r>
            <a:r>
              <a:rPr lang="ru-RU" dirty="0" smtClean="0"/>
              <a:t>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/>
              <a:t>лояльним</a:t>
            </a:r>
            <a:r>
              <a:rPr lang="ru-RU" dirty="0"/>
              <a:t> до </a:t>
            </a:r>
            <a:r>
              <a:rPr lang="ru-RU" dirty="0" err="1"/>
              <a:t>Москви</a:t>
            </a:r>
            <a:r>
              <a:rPr lang="ru-RU" dirty="0"/>
              <a:t> та </a:t>
            </a:r>
            <a:r>
              <a:rPr lang="ru-RU" dirty="0" err="1"/>
              <a:t>радянського</a:t>
            </a:r>
            <a:r>
              <a:rPr lang="ru-RU" dirty="0"/>
              <a:t> </a:t>
            </a:r>
            <a:r>
              <a:rPr lang="ru-RU" dirty="0" err="1"/>
              <a:t>керівництва</a:t>
            </a:r>
            <a:r>
              <a:rPr lang="ru-RU" dirty="0"/>
              <a:t>, особливо до </a:t>
            </a:r>
            <a:r>
              <a:rPr lang="ru-RU" dirty="0" err="1"/>
              <a:t>Леоніда</a:t>
            </a:r>
            <a:r>
              <a:rPr lang="ru-RU" dirty="0"/>
              <a:t> </a:t>
            </a:r>
            <a:r>
              <a:rPr lang="ru-RU" dirty="0" err="1"/>
              <a:t>Брежнєва</a:t>
            </a:r>
            <a:r>
              <a:rPr lang="ru-RU" dirty="0"/>
              <a:t>.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/>
              <a:t>послідовним</a:t>
            </a:r>
            <a:r>
              <a:rPr lang="ru-RU" dirty="0"/>
              <a:t> </a:t>
            </a:r>
            <a:r>
              <a:rPr lang="ru-RU" dirty="0" err="1"/>
              <a:t>прихильником</a:t>
            </a:r>
            <a:r>
              <a:rPr lang="ru-RU" dirty="0"/>
              <a:t> </a:t>
            </a:r>
            <a:r>
              <a:rPr lang="ru-RU" dirty="0" err="1"/>
              <a:t>жорсткої</a:t>
            </a:r>
            <a:r>
              <a:rPr lang="ru-RU" dirty="0"/>
              <a:t> </a:t>
            </a:r>
            <a:r>
              <a:rPr lang="ru-RU" dirty="0" err="1"/>
              <a:t>централізації</a:t>
            </a:r>
            <a:r>
              <a:rPr lang="ru-RU" dirty="0"/>
              <a:t> та </a:t>
            </a:r>
            <a:r>
              <a:rPr lang="ru-RU" dirty="0" err="1"/>
              <a:t>підтримував</a:t>
            </a:r>
            <a:r>
              <a:rPr lang="ru-RU" dirty="0"/>
              <a:t> </a:t>
            </a:r>
            <a:r>
              <a:rPr lang="ru-RU" dirty="0" err="1"/>
              <a:t>політику</a:t>
            </a:r>
            <a:r>
              <a:rPr lang="ru-RU" dirty="0"/>
              <a:t> </a:t>
            </a:r>
            <a:r>
              <a:rPr lang="ru-RU" dirty="0" err="1"/>
              <a:t>радянської</a:t>
            </a:r>
            <a:r>
              <a:rPr lang="ru-RU" dirty="0"/>
              <a:t> </a:t>
            </a:r>
            <a:r>
              <a:rPr lang="ru-RU" dirty="0" err="1"/>
              <a:t>влади</a:t>
            </a:r>
            <a:r>
              <a:rPr lang="ru-RU" dirty="0"/>
              <a:t>, </a:t>
            </a:r>
            <a:r>
              <a:rPr lang="ru-RU" dirty="0" err="1"/>
              <a:t>зокрема</a:t>
            </a:r>
            <a:r>
              <a:rPr lang="ru-RU" dirty="0"/>
              <a:t> </a:t>
            </a:r>
            <a:r>
              <a:rPr lang="ru-RU" dirty="0" err="1"/>
              <a:t>уніфікацію</a:t>
            </a:r>
            <a:r>
              <a:rPr lang="ru-RU" dirty="0"/>
              <a:t> </a:t>
            </a:r>
            <a:r>
              <a:rPr lang="ru-RU" dirty="0" err="1"/>
              <a:t>управління</a:t>
            </a:r>
            <a:r>
              <a:rPr lang="ru-RU" dirty="0"/>
              <a:t> та </a:t>
            </a:r>
            <a:r>
              <a:rPr lang="ru-RU" dirty="0" err="1"/>
              <a:t>відсутність</a:t>
            </a:r>
            <a:r>
              <a:rPr lang="ru-RU" dirty="0"/>
              <a:t> </a:t>
            </a:r>
            <a:r>
              <a:rPr lang="ru-RU" dirty="0" err="1"/>
              <a:t>автономії</a:t>
            </a:r>
            <a:r>
              <a:rPr lang="ru-RU" dirty="0"/>
              <a:t> </a:t>
            </a:r>
            <a:r>
              <a:rPr lang="ru-RU" dirty="0" err="1"/>
              <a:t>республік.У</a:t>
            </a:r>
            <a:r>
              <a:rPr lang="ru-RU" dirty="0"/>
              <a:t> </a:t>
            </a:r>
            <a:r>
              <a:rPr lang="ru-RU" dirty="0" err="1"/>
              <a:t>період</a:t>
            </a:r>
            <a:r>
              <a:rPr lang="ru-RU" dirty="0"/>
              <a:t> </a:t>
            </a:r>
            <a:r>
              <a:rPr lang="ru-RU" dirty="0" err="1"/>
              <a:t>Щербицького</a:t>
            </a:r>
            <a:r>
              <a:rPr lang="ru-RU" dirty="0"/>
              <a:t> </a:t>
            </a:r>
            <a:r>
              <a:rPr lang="ru-RU" dirty="0" err="1"/>
              <a:t>політична</a:t>
            </a:r>
            <a:r>
              <a:rPr lang="ru-RU" dirty="0"/>
              <a:t> та </a:t>
            </a:r>
            <a:r>
              <a:rPr lang="ru-RU" dirty="0" err="1"/>
              <a:t>економічна</a:t>
            </a:r>
            <a:r>
              <a:rPr lang="ru-RU" dirty="0"/>
              <a:t> </a:t>
            </a:r>
            <a:r>
              <a:rPr lang="ru-RU" dirty="0" err="1" smtClean="0"/>
              <a:t>влада</a:t>
            </a:r>
            <a:r>
              <a:rPr lang="ru-RU" dirty="0" smtClean="0"/>
              <a:t> </a:t>
            </a:r>
            <a:r>
              <a:rPr lang="ru-RU" dirty="0"/>
              <a:t>в УРСР </a:t>
            </a:r>
            <a:r>
              <a:rPr lang="ru-RU" dirty="0" err="1"/>
              <a:t>повністю</a:t>
            </a:r>
            <a:r>
              <a:rPr lang="ru-RU" dirty="0"/>
              <a:t> </a:t>
            </a:r>
            <a:r>
              <a:rPr lang="ru-RU" dirty="0" err="1"/>
              <a:t>підкорялася</a:t>
            </a:r>
            <a:r>
              <a:rPr lang="ru-RU" dirty="0"/>
              <a:t> </a:t>
            </a:r>
            <a:r>
              <a:rPr lang="ru-RU" dirty="0" err="1"/>
              <a:t>центральній</a:t>
            </a:r>
            <a:r>
              <a:rPr lang="ru-RU" dirty="0"/>
              <a:t> </a:t>
            </a:r>
            <a:r>
              <a:rPr lang="ru-RU" dirty="0" err="1"/>
              <a:t>владі</a:t>
            </a:r>
            <a:r>
              <a:rPr lang="ru-RU" dirty="0"/>
              <a:t> в </a:t>
            </a:r>
            <a:r>
              <a:rPr lang="ru-RU" dirty="0" err="1"/>
              <a:t>Кремлі</a:t>
            </a:r>
            <a:r>
              <a:rPr lang="ru-RU" dirty="0" smtClean="0"/>
              <a:t>.</a:t>
            </a:r>
          </a:p>
          <a:p>
            <a:r>
              <a:rPr lang="ru-RU" dirty="0" err="1"/>
              <a:t>Русифікація</a:t>
            </a:r>
            <a:r>
              <a:rPr lang="ru-RU" dirty="0"/>
              <a:t> та культурна </a:t>
            </a:r>
            <a:r>
              <a:rPr lang="ru-RU" dirty="0" err="1"/>
              <a:t>політика</a:t>
            </a:r>
            <a:r>
              <a:rPr lang="ru-RU" dirty="0" smtClean="0"/>
              <a:t>: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На </a:t>
            </a:r>
            <a:r>
              <a:rPr lang="ru-RU" dirty="0" err="1"/>
              <a:t>відміну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Шелеста, </a:t>
            </a:r>
            <a:r>
              <a:rPr lang="ru-RU" dirty="0" err="1"/>
              <a:t>Щербицький</a:t>
            </a:r>
            <a:r>
              <a:rPr lang="ru-RU" dirty="0"/>
              <a:t> </a:t>
            </a:r>
            <a:r>
              <a:rPr lang="ru-RU" dirty="0" err="1"/>
              <a:t>підтримував</a:t>
            </a:r>
            <a:r>
              <a:rPr lang="ru-RU" dirty="0"/>
              <a:t> </a:t>
            </a:r>
            <a:r>
              <a:rPr lang="ru-RU" dirty="0" err="1"/>
              <a:t>політику</a:t>
            </a:r>
            <a:r>
              <a:rPr lang="ru-RU" dirty="0"/>
              <a:t> </a:t>
            </a:r>
            <a:r>
              <a:rPr lang="ru-RU" dirty="0" err="1"/>
              <a:t>активної</a:t>
            </a:r>
            <a:r>
              <a:rPr lang="ru-RU" dirty="0"/>
              <a:t> </a:t>
            </a:r>
            <a:r>
              <a:rPr lang="ru-RU" dirty="0" err="1"/>
              <a:t>русифікації</a:t>
            </a:r>
            <a:r>
              <a:rPr lang="ru-RU" dirty="0"/>
              <a:t> в </a:t>
            </a:r>
            <a:r>
              <a:rPr lang="ru-RU" dirty="0" err="1"/>
              <a:t>Україні</a:t>
            </a:r>
            <a:r>
              <a:rPr lang="ru-RU" dirty="0"/>
              <a:t>. </a:t>
            </a:r>
            <a:r>
              <a:rPr lang="ru-RU" dirty="0" err="1"/>
              <a:t>Українська</a:t>
            </a:r>
            <a:r>
              <a:rPr lang="ru-RU" dirty="0"/>
              <a:t> </a:t>
            </a:r>
            <a:r>
              <a:rPr lang="ru-RU" dirty="0" err="1"/>
              <a:t>мова</a:t>
            </a:r>
            <a:r>
              <a:rPr lang="ru-RU" dirty="0"/>
              <a:t> та культура </a:t>
            </a:r>
            <a:r>
              <a:rPr lang="ru-RU" dirty="0" err="1"/>
              <a:t>перебували</a:t>
            </a:r>
            <a:r>
              <a:rPr lang="ru-RU" dirty="0"/>
              <a:t> на </a:t>
            </a:r>
            <a:r>
              <a:rPr lang="ru-RU" dirty="0" err="1"/>
              <a:t>другорядних</a:t>
            </a:r>
            <a:r>
              <a:rPr lang="ru-RU" dirty="0"/>
              <a:t> </a:t>
            </a:r>
            <a:r>
              <a:rPr lang="ru-RU" dirty="0" err="1"/>
              <a:t>позиціях</a:t>
            </a:r>
            <a:r>
              <a:rPr lang="ru-RU" dirty="0"/>
              <a:t>, у той час як </a:t>
            </a:r>
            <a:r>
              <a:rPr lang="ru-RU" dirty="0" err="1"/>
              <a:t>російська</a:t>
            </a:r>
            <a:r>
              <a:rPr lang="ru-RU" dirty="0"/>
              <a:t> </a:t>
            </a:r>
            <a:r>
              <a:rPr lang="ru-RU" dirty="0" err="1"/>
              <a:t>мова</a:t>
            </a:r>
            <a:r>
              <a:rPr lang="ru-RU" dirty="0"/>
              <a:t> </a:t>
            </a:r>
            <a:r>
              <a:rPr lang="ru-RU" dirty="0" err="1"/>
              <a:t>домінувала</a:t>
            </a:r>
            <a:r>
              <a:rPr lang="ru-RU" dirty="0"/>
              <a:t> в </a:t>
            </a:r>
            <a:r>
              <a:rPr lang="ru-RU" dirty="0" err="1"/>
              <a:t>усіх</a:t>
            </a:r>
            <a:r>
              <a:rPr lang="ru-RU" dirty="0"/>
              <a:t> сферах </a:t>
            </a:r>
            <a:r>
              <a:rPr lang="ru-RU" dirty="0" err="1"/>
              <a:t>життя</a:t>
            </a:r>
            <a:r>
              <a:rPr lang="ru-RU" dirty="0"/>
              <a:t> —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освіти</a:t>
            </a:r>
            <a:r>
              <a:rPr lang="ru-RU" dirty="0"/>
              <a:t> до державного </a:t>
            </a:r>
            <a:r>
              <a:rPr lang="ru-RU" dirty="0" err="1"/>
              <a:t>управління</a:t>
            </a:r>
            <a:r>
              <a:rPr lang="ru-RU" dirty="0" smtClean="0"/>
              <a:t>.</a:t>
            </a:r>
          </a:p>
          <a:p>
            <a:pPr marL="285750" indent="-285750">
              <a:buFontTx/>
              <a:buChar char="-"/>
            </a:pPr>
            <a:r>
              <a:rPr lang="ru-RU" dirty="0" err="1" smtClean="0"/>
              <a:t>Придушувалися</a:t>
            </a:r>
            <a:r>
              <a:rPr lang="ru-RU" dirty="0" smtClean="0"/>
              <a:t> </a:t>
            </a:r>
            <a:r>
              <a:rPr lang="ru-RU" dirty="0"/>
              <a:t>прояви </a:t>
            </a:r>
            <a:r>
              <a:rPr lang="ru-RU" dirty="0" err="1"/>
              <a:t>українського</a:t>
            </a:r>
            <a:r>
              <a:rPr lang="ru-RU" dirty="0"/>
              <a:t> </a:t>
            </a:r>
            <a:r>
              <a:rPr lang="ru-RU" dirty="0" err="1"/>
              <a:t>націоналізму</a:t>
            </a:r>
            <a:r>
              <a:rPr lang="ru-RU" dirty="0"/>
              <a:t> та </a:t>
            </a:r>
            <a:r>
              <a:rPr lang="ru-RU" dirty="0" err="1"/>
              <a:t>дисидентства</a:t>
            </a:r>
            <a:r>
              <a:rPr lang="ru-RU" dirty="0"/>
              <a:t>. </a:t>
            </a:r>
            <a:r>
              <a:rPr lang="ru-RU" dirty="0" err="1"/>
              <a:t>Багатьох</a:t>
            </a:r>
            <a:r>
              <a:rPr lang="ru-RU" dirty="0"/>
              <a:t> </a:t>
            </a:r>
            <a:r>
              <a:rPr lang="ru-RU" dirty="0" err="1"/>
              <a:t>культурних</a:t>
            </a:r>
            <a:r>
              <a:rPr lang="ru-RU" dirty="0"/>
              <a:t> </a:t>
            </a:r>
            <a:r>
              <a:rPr lang="ru-RU" dirty="0" err="1"/>
              <a:t>діячів</a:t>
            </a:r>
            <a:r>
              <a:rPr lang="ru-RU" dirty="0"/>
              <a:t>, </a:t>
            </a:r>
            <a:r>
              <a:rPr lang="ru-RU" dirty="0" err="1"/>
              <a:t>інтелектуалів</a:t>
            </a:r>
            <a:r>
              <a:rPr lang="ru-RU" dirty="0"/>
              <a:t> і </a:t>
            </a:r>
            <a:r>
              <a:rPr lang="ru-RU" dirty="0" err="1"/>
              <a:t>представників</a:t>
            </a:r>
            <a:r>
              <a:rPr lang="ru-RU" dirty="0"/>
              <a:t> </a:t>
            </a:r>
            <a:r>
              <a:rPr lang="ru-RU" dirty="0" err="1"/>
              <a:t>наукової</a:t>
            </a:r>
            <a:r>
              <a:rPr lang="ru-RU" dirty="0"/>
              <a:t> </a:t>
            </a:r>
            <a:r>
              <a:rPr lang="ru-RU" dirty="0" err="1"/>
              <a:t>еліти</a:t>
            </a:r>
            <a:r>
              <a:rPr lang="ru-RU" dirty="0"/>
              <a:t> </a:t>
            </a:r>
            <a:r>
              <a:rPr lang="ru-RU" dirty="0" err="1"/>
              <a:t>переслідували</a:t>
            </a:r>
            <a:r>
              <a:rPr lang="ru-RU" dirty="0"/>
              <a:t> за </a:t>
            </a:r>
            <a:r>
              <a:rPr lang="ru-RU" dirty="0" err="1"/>
              <a:t>національні</a:t>
            </a:r>
            <a:r>
              <a:rPr lang="ru-RU" dirty="0"/>
              <a:t> </a:t>
            </a:r>
            <a:r>
              <a:rPr lang="ru-RU" dirty="0" err="1"/>
              <a:t>ідеї</a:t>
            </a:r>
            <a:r>
              <a:rPr lang="ru-RU" dirty="0"/>
              <a:t> та будь-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форми</a:t>
            </a:r>
            <a:r>
              <a:rPr lang="ru-RU" dirty="0"/>
              <a:t> опору </a:t>
            </a:r>
            <a:r>
              <a:rPr lang="ru-RU" dirty="0" err="1"/>
              <a:t>радянській</a:t>
            </a:r>
            <a:r>
              <a:rPr lang="ru-RU" dirty="0"/>
              <a:t> </a:t>
            </a:r>
            <a:r>
              <a:rPr lang="ru-RU" dirty="0" err="1"/>
              <a:t>ідеології</a:t>
            </a:r>
            <a:r>
              <a:rPr lang="ru-RU" dirty="0" smtClean="0"/>
              <a:t>.</a:t>
            </a:r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marL="285750" indent="-285750">
              <a:buFontTx/>
              <a:buChar char="-"/>
            </a:pPr>
            <a:endParaRPr lang="ru-RU" dirty="0"/>
          </a:p>
        </p:txBody>
      </p:sp>
      <p:pic>
        <p:nvPicPr>
          <p:cNvPr id="4098" name="Picture 2" descr="D:\2024-2025 н.р\Картинки\Без названия 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82" y="206084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50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46654"/>
            <a:ext cx="7823779" cy="653547"/>
          </a:xfrm>
        </p:spPr>
        <p:txBody>
          <a:bodyPr>
            <a:noAutofit/>
          </a:bodyPr>
          <a:lstStyle/>
          <a:p>
            <a:pPr algn="ctr"/>
            <a:r>
              <a:rPr lang="uk-UA" sz="2400" dirty="0" smtClean="0"/>
              <a:t>20 квітня 1978 року було прийнято нову Конституцію УРСР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771800" y="1981933"/>
            <a:ext cx="5976664" cy="4233672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>
                <a:solidFill>
                  <a:schemeClr val="tx1"/>
                </a:solidFill>
              </a:rPr>
              <a:t>Конституція</a:t>
            </a:r>
            <a:r>
              <a:rPr lang="ru-RU" dirty="0">
                <a:solidFill>
                  <a:schemeClr val="tx1"/>
                </a:solidFill>
              </a:rPr>
              <a:t> УРСР 1978 року стала </a:t>
            </a:r>
            <a:r>
              <a:rPr lang="ru-RU" dirty="0" err="1">
                <a:solidFill>
                  <a:schemeClr val="tx1"/>
                </a:solidFill>
              </a:rPr>
              <a:t>частиною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радянської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політичної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системи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відображала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всі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основні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принципи</a:t>
            </a:r>
            <a:r>
              <a:rPr lang="ru-RU" dirty="0">
                <a:solidFill>
                  <a:schemeClr val="tx1"/>
                </a:solidFill>
              </a:rPr>
              <a:t>, на </a:t>
            </a:r>
            <a:r>
              <a:rPr lang="ru-RU" dirty="0" err="1">
                <a:solidFill>
                  <a:schemeClr val="tx1"/>
                </a:solidFill>
              </a:rPr>
              <a:t>яких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будувалася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радянська</a:t>
            </a:r>
            <a:r>
              <a:rPr lang="ru-RU" dirty="0">
                <a:solidFill>
                  <a:schemeClr val="tx1"/>
                </a:solidFill>
              </a:rPr>
              <a:t> держава. Вона </a:t>
            </a:r>
            <a:r>
              <a:rPr lang="ru-RU" dirty="0" err="1">
                <a:solidFill>
                  <a:schemeClr val="tx1"/>
                </a:solidFill>
              </a:rPr>
              <a:t>юридично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закріплювала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монополію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Компартії</a:t>
            </a:r>
            <a:r>
              <a:rPr lang="ru-RU" dirty="0">
                <a:solidFill>
                  <a:schemeClr val="tx1"/>
                </a:solidFill>
              </a:rPr>
              <a:t> на </a:t>
            </a:r>
            <a:r>
              <a:rPr lang="ru-RU" dirty="0" err="1">
                <a:solidFill>
                  <a:schemeClr val="tx1"/>
                </a:solidFill>
              </a:rPr>
              <a:t>владу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централізацію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управління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збереження</a:t>
            </a:r>
            <a:r>
              <a:rPr lang="ru-RU" dirty="0">
                <a:solidFill>
                  <a:schemeClr val="tx1"/>
                </a:solidFill>
              </a:rPr>
              <a:t> командно-</a:t>
            </a:r>
            <a:r>
              <a:rPr lang="ru-RU" dirty="0" err="1">
                <a:solidFill>
                  <a:schemeClr val="tx1"/>
                </a:solidFill>
              </a:rPr>
              <a:t>адміністративної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системи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r>
              <a:rPr lang="ru-RU" dirty="0">
                <a:solidFill>
                  <a:schemeClr val="tx1"/>
                </a:solidFill>
              </a:rPr>
              <a:t>Попри те, </a:t>
            </a:r>
            <a:r>
              <a:rPr lang="ru-RU" dirty="0" err="1">
                <a:solidFill>
                  <a:schemeClr val="tx1"/>
                </a:solidFill>
              </a:rPr>
              <a:t>що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Конституції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були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задекларовані</a:t>
            </a:r>
            <a:r>
              <a:rPr lang="ru-RU" dirty="0">
                <a:solidFill>
                  <a:schemeClr val="tx1"/>
                </a:solidFill>
              </a:rPr>
              <a:t> права та </a:t>
            </a:r>
            <a:r>
              <a:rPr lang="ru-RU" dirty="0" err="1">
                <a:solidFill>
                  <a:schemeClr val="tx1"/>
                </a:solidFill>
              </a:rPr>
              <a:t>свободи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громадян</a:t>
            </a:r>
            <a:r>
              <a:rPr lang="ru-RU" dirty="0">
                <a:solidFill>
                  <a:schemeClr val="tx1"/>
                </a:solidFill>
              </a:rPr>
              <a:t>, а </a:t>
            </a:r>
            <a:r>
              <a:rPr lang="ru-RU" dirty="0" err="1">
                <a:solidFill>
                  <a:schemeClr val="tx1"/>
                </a:solidFill>
              </a:rPr>
              <a:t>також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принципи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національної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рівноправності</a:t>
            </a:r>
            <a:r>
              <a:rPr lang="ru-RU" dirty="0">
                <a:solidFill>
                  <a:schemeClr val="tx1"/>
                </a:solidFill>
              </a:rPr>
              <a:t>, на </a:t>
            </a:r>
            <a:r>
              <a:rPr lang="ru-RU" dirty="0" err="1">
                <a:solidFill>
                  <a:schemeClr val="tx1"/>
                </a:solidFill>
              </a:rPr>
              <a:t>практиці</a:t>
            </a:r>
            <a:r>
              <a:rPr lang="ru-RU" dirty="0">
                <a:solidFill>
                  <a:schemeClr val="tx1"/>
                </a:solidFill>
              </a:rPr>
              <a:t> вони не </a:t>
            </a:r>
            <a:r>
              <a:rPr lang="ru-RU" dirty="0" err="1">
                <a:solidFill>
                  <a:schemeClr val="tx1"/>
                </a:solidFill>
              </a:rPr>
              <a:t>дотримувалися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повному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обсязі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Концепція</a:t>
            </a:r>
            <a:r>
              <a:rPr lang="ru-RU" dirty="0">
                <a:solidFill>
                  <a:schemeClr val="tx1"/>
                </a:solidFill>
              </a:rPr>
              <a:t> "демократичного </a:t>
            </a:r>
            <a:r>
              <a:rPr lang="ru-RU" dirty="0" err="1">
                <a:solidFill>
                  <a:schemeClr val="tx1"/>
                </a:solidFill>
              </a:rPr>
              <a:t>централізму</a:t>
            </a:r>
            <a:r>
              <a:rPr lang="ru-RU" dirty="0">
                <a:solidFill>
                  <a:schemeClr val="tx1"/>
                </a:solidFill>
              </a:rPr>
              <a:t>", яка лежала в </a:t>
            </a:r>
            <a:r>
              <a:rPr lang="ru-RU" dirty="0" err="1">
                <a:solidFill>
                  <a:schemeClr val="tx1"/>
                </a:solidFill>
              </a:rPr>
              <a:t>основі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радянської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системи</a:t>
            </a:r>
            <a:r>
              <a:rPr lang="ru-RU" dirty="0">
                <a:solidFill>
                  <a:schemeClr val="tx1"/>
                </a:solidFill>
              </a:rPr>
              <a:t>, означала, </a:t>
            </a:r>
            <a:r>
              <a:rPr lang="ru-RU" dirty="0" err="1">
                <a:solidFill>
                  <a:schemeClr val="tx1"/>
                </a:solidFill>
              </a:rPr>
              <a:t>що</a:t>
            </a:r>
            <a:r>
              <a:rPr lang="ru-RU" dirty="0">
                <a:solidFill>
                  <a:schemeClr val="tx1"/>
                </a:solidFill>
              </a:rPr>
              <a:t> реальна </a:t>
            </a:r>
            <a:r>
              <a:rPr lang="ru-RU" dirty="0" err="1">
                <a:solidFill>
                  <a:schemeClr val="tx1"/>
                </a:solidFill>
              </a:rPr>
              <a:t>політична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dirty="0" err="1">
                <a:solidFill>
                  <a:schemeClr val="tx1"/>
                </a:solidFill>
              </a:rPr>
              <a:t>економічна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влада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зосереджувалася</a:t>
            </a:r>
            <a:r>
              <a:rPr lang="ru-RU" dirty="0">
                <a:solidFill>
                  <a:schemeClr val="tx1"/>
                </a:solidFill>
              </a:rPr>
              <a:t> в руках </a:t>
            </a:r>
            <a:r>
              <a:rPr lang="ru-RU" dirty="0" err="1">
                <a:solidFill>
                  <a:schemeClr val="tx1"/>
                </a:solidFill>
              </a:rPr>
              <a:t>партійного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апарату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r>
              <a:rPr lang="ru-RU" dirty="0">
                <a:solidFill>
                  <a:schemeClr val="tx1"/>
                </a:solidFill>
              </a:rPr>
              <a:t>З моменту </a:t>
            </a:r>
            <a:r>
              <a:rPr lang="ru-RU" dirty="0" err="1">
                <a:solidFill>
                  <a:schemeClr val="tx1"/>
                </a:solidFill>
              </a:rPr>
              <a:t>прийняття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Конституції</a:t>
            </a:r>
            <a:r>
              <a:rPr lang="ru-RU" dirty="0">
                <a:solidFill>
                  <a:schemeClr val="tx1"/>
                </a:solidFill>
              </a:rPr>
              <a:t> УРСР 1978 року до </a:t>
            </a:r>
            <a:r>
              <a:rPr lang="ru-RU" dirty="0" err="1">
                <a:solidFill>
                  <a:schemeClr val="tx1"/>
                </a:solidFill>
              </a:rPr>
              <a:t>розпаду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Радянського</a:t>
            </a:r>
            <a:r>
              <a:rPr lang="ru-RU" dirty="0">
                <a:solidFill>
                  <a:schemeClr val="tx1"/>
                </a:solidFill>
              </a:rPr>
              <a:t> Союзу, </a:t>
            </a:r>
            <a:r>
              <a:rPr lang="ru-RU" dirty="0" err="1">
                <a:solidFill>
                  <a:schemeClr val="tx1"/>
                </a:solidFill>
              </a:rPr>
              <a:t>відбувалися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поступові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зміни</a:t>
            </a:r>
            <a:r>
              <a:rPr lang="ru-RU" dirty="0">
                <a:solidFill>
                  <a:schemeClr val="tx1"/>
                </a:solidFill>
              </a:rPr>
              <a:t> у </a:t>
            </a:r>
            <a:r>
              <a:rPr lang="ru-RU" dirty="0" err="1">
                <a:solidFill>
                  <a:schemeClr val="tx1"/>
                </a:solidFill>
              </a:rPr>
              <a:t>суспільстві</a:t>
            </a:r>
            <a:r>
              <a:rPr lang="ru-RU" dirty="0">
                <a:solidFill>
                  <a:schemeClr val="tx1"/>
                </a:solidFill>
              </a:rPr>
              <a:t>, але </a:t>
            </a:r>
            <a:r>
              <a:rPr lang="ru-RU" dirty="0" err="1">
                <a:solidFill>
                  <a:schemeClr val="tx1"/>
                </a:solidFill>
              </a:rPr>
              <a:t>основні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положення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цього</a:t>
            </a:r>
            <a:r>
              <a:rPr lang="ru-RU" dirty="0">
                <a:solidFill>
                  <a:schemeClr val="tx1"/>
                </a:solidFill>
              </a:rPr>
              <a:t> документа </a:t>
            </a:r>
            <a:r>
              <a:rPr lang="ru-RU" dirty="0" err="1">
                <a:solidFill>
                  <a:schemeClr val="tx1"/>
                </a:solidFill>
              </a:rPr>
              <a:t>залишалися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силі</a:t>
            </a:r>
            <a:r>
              <a:rPr lang="ru-RU" dirty="0">
                <a:solidFill>
                  <a:schemeClr val="tx1"/>
                </a:solidFill>
              </a:rPr>
              <a:t> до 1991 року, коли </a:t>
            </a:r>
            <a:r>
              <a:rPr lang="ru-RU" dirty="0" err="1">
                <a:solidFill>
                  <a:schemeClr val="tx1"/>
                </a:solidFill>
              </a:rPr>
              <a:t>Україна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здобула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незалежність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прийняла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нову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Конституцію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вже</a:t>
            </a:r>
            <a:r>
              <a:rPr lang="ru-RU" dirty="0">
                <a:solidFill>
                  <a:schemeClr val="tx1"/>
                </a:solidFill>
              </a:rPr>
              <a:t> як суверенна держава.</a:t>
            </a:r>
          </a:p>
          <a:p>
            <a:endParaRPr lang="ru-RU" dirty="0"/>
          </a:p>
        </p:txBody>
      </p:sp>
      <p:pic>
        <p:nvPicPr>
          <p:cNvPr id="5123" name="Picture 3" descr="D:\2024-2025 н.р\Картинки\Без названия (1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30540"/>
            <a:ext cx="2016224" cy="317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78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трелка вверх 16"/>
          <p:cNvSpPr/>
          <p:nvPr/>
        </p:nvSpPr>
        <p:spPr>
          <a:xfrm>
            <a:off x="7856985" y="875862"/>
            <a:ext cx="121158" cy="740144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16200000" flipV="1">
            <a:off x="463504" y="2211477"/>
            <a:ext cx="1152924" cy="1285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Выгнутая вверх стрелка 38"/>
          <p:cNvSpPr/>
          <p:nvPr/>
        </p:nvSpPr>
        <p:spPr>
          <a:xfrm rot="20735388">
            <a:off x="1037702" y="1215508"/>
            <a:ext cx="6145912" cy="88588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06412" y="250345"/>
            <a:ext cx="8146102" cy="59667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chemeClr val="accent2">
                    <a:lumMod val="75000"/>
                  </a:schemeClr>
                </a:solidFill>
              </a:rPr>
              <a:t>Ментальна карта уроку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3006" y="2796701"/>
            <a:ext cx="2433421" cy="914400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«Застій»</a:t>
            </a:r>
          </a:p>
          <a:p>
            <a:pPr algn="ctr"/>
            <a:r>
              <a:rPr lang="uk-UA" dirty="0" smtClean="0"/>
              <a:t>1964-1985</a:t>
            </a:r>
            <a:endParaRPr lang="ru-RU" dirty="0"/>
          </a:p>
        </p:txBody>
      </p:sp>
      <p:sp>
        <p:nvSpPr>
          <p:cNvPr id="4" name="Стрелка вверх 3"/>
          <p:cNvSpPr/>
          <p:nvPr/>
        </p:nvSpPr>
        <p:spPr>
          <a:xfrm rot="3725294">
            <a:off x="2481810" y="1531316"/>
            <a:ext cx="475784" cy="1572393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СРСР</a:t>
            </a:r>
            <a:endParaRPr lang="ru-RU" dirty="0"/>
          </a:p>
        </p:txBody>
      </p:sp>
      <p:sp>
        <p:nvSpPr>
          <p:cNvPr id="6" name="Стрелка вниз 5"/>
          <p:cNvSpPr/>
          <p:nvPr/>
        </p:nvSpPr>
        <p:spPr>
          <a:xfrm rot="191656">
            <a:off x="1418089" y="3725599"/>
            <a:ext cx="556027" cy="127928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УРСР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10714" y="1476496"/>
            <a:ext cx="1953373" cy="7847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Л. Брежнєв</a:t>
            </a:r>
          </a:p>
          <a:p>
            <a:pPr algn="ctr"/>
            <a:r>
              <a:rPr lang="uk-UA" dirty="0" smtClean="0"/>
              <a:t>1964р.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483028" y="1373532"/>
            <a:ext cx="1728192" cy="4572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криза</a:t>
            </a:r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 rot="1596871">
            <a:off x="6763598" y="2089143"/>
            <a:ext cx="179798" cy="559927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7335274" y="1942462"/>
            <a:ext cx="98349" cy="1186636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19591596">
            <a:off x="8217704" y="1896104"/>
            <a:ext cx="183835" cy="792426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188991" y="548680"/>
            <a:ext cx="1578305" cy="32718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екологічна</a:t>
            </a:r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531099" y="2612281"/>
            <a:ext cx="1700337" cy="3975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політична</a:t>
            </a:r>
            <a:endParaRPr lang="ru-RU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564501" y="3270682"/>
            <a:ext cx="1639894" cy="4572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ідеологічна</a:t>
            </a:r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470634" y="2650510"/>
            <a:ext cx="1677973" cy="321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моральна</a:t>
            </a:r>
            <a:endParaRPr lang="ru-RU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975704" y="4981763"/>
            <a:ext cx="1885232" cy="61445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П.Шелест</a:t>
            </a:r>
          </a:p>
          <a:p>
            <a:pPr algn="ctr"/>
            <a:r>
              <a:rPr lang="uk-UA" dirty="0" smtClean="0"/>
              <a:t>1963р.</a:t>
            </a:r>
            <a:endParaRPr lang="ru-RU" dirty="0"/>
          </a:p>
        </p:txBody>
      </p:sp>
      <p:sp>
        <p:nvSpPr>
          <p:cNvPr id="24" name="Стрелка вправо 23"/>
          <p:cNvSpPr/>
          <p:nvPr/>
        </p:nvSpPr>
        <p:spPr>
          <a:xfrm>
            <a:off x="2872768" y="5225470"/>
            <a:ext cx="978408" cy="2423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УРСР</a:t>
            </a:r>
            <a:endParaRPr lang="ru-RU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851176" y="5019375"/>
            <a:ext cx="1857436" cy="65450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В.Щербицький</a:t>
            </a:r>
          </a:p>
          <a:p>
            <a:pPr algn="ctr"/>
            <a:r>
              <a:rPr lang="uk-UA" dirty="0" smtClean="0"/>
              <a:t>1972р.</a:t>
            </a:r>
            <a:endParaRPr lang="ru-RU" dirty="0"/>
          </a:p>
        </p:txBody>
      </p:sp>
      <p:sp>
        <p:nvSpPr>
          <p:cNvPr id="26" name="Стрелка вниз 25"/>
          <p:cNvSpPr/>
          <p:nvPr/>
        </p:nvSpPr>
        <p:spPr>
          <a:xfrm>
            <a:off x="1747997" y="5616243"/>
            <a:ext cx="147457" cy="3537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79512" y="5969966"/>
            <a:ext cx="3182460" cy="5817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«захист» національних інтересів УРСР</a:t>
            </a:r>
            <a:endParaRPr lang="ru-RU" dirty="0"/>
          </a:p>
        </p:txBody>
      </p:sp>
      <p:sp>
        <p:nvSpPr>
          <p:cNvPr id="28" name="Стрелка вниз 27"/>
          <p:cNvSpPr/>
          <p:nvPr/>
        </p:nvSpPr>
        <p:spPr>
          <a:xfrm rot="19449360">
            <a:off x="5837652" y="5293754"/>
            <a:ext cx="269077" cy="644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066421" y="5886802"/>
            <a:ext cx="3719904" cy="7480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Централізаторська політика в інтересах московської влади, придушення дисидентів</a:t>
            </a:r>
            <a:endParaRPr lang="ru-RU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626094" y="2826307"/>
            <a:ext cx="1708140" cy="614962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Конституція СРСР 1977р.</a:t>
            </a:r>
            <a:endParaRPr lang="ru-RU" dirty="0"/>
          </a:p>
        </p:txBody>
      </p:sp>
      <p:sp>
        <p:nvSpPr>
          <p:cNvPr id="31" name="Стрелка вниз 30"/>
          <p:cNvSpPr/>
          <p:nvPr/>
        </p:nvSpPr>
        <p:spPr>
          <a:xfrm>
            <a:off x="3605288" y="2250766"/>
            <a:ext cx="306612" cy="61527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626094" y="4012846"/>
            <a:ext cx="1799414" cy="555706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Конституція УРСР 1978р.</a:t>
            </a:r>
            <a:endParaRPr lang="ru-RU" dirty="0"/>
          </a:p>
        </p:txBody>
      </p:sp>
      <p:sp>
        <p:nvSpPr>
          <p:cNvPr id="33" name="Стрелка вниз 32"/>
          <p:cNvSpPr/>
          <p:nvPr/>
        </p:nvSpPr>
        <p:spPr>
          <a:xfrm>
            <a:off x="3362972" y="3442918"/>
            <a:ext cx="242316" cy="569928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верх 33"/>
          <p:cNvSpPr/>
          <p:nvPr/>
        </p:nvSpPr>
        <p:spPr>
          <a:xfrm rot="19683504" flipH="1">
            <a:off x="4498062" y="4504735"/>
            <a:ext cx="136327" cy="577073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99963" y="1245934"/>
            <a:ext cx="1699509" cy="461123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/>
              <a:t>неосталінізм</a:t>
            </a:r>
            <a:endParaRPr lang="ru-RU" dirty="0"/>
          </a:p>
        </p:txBody>
      </p:sp>
      <p:sp>
        <p:nvSpPr>
          <p:cNvPr id="36" name="Правая фигурная скобка 35"/>
          <p:cNvSpPr/>
          <p:nvPr/>
        </p:nvSpPr>
        <p:spPr>
          <a:xfrm>
            <a:off x="4330696" y="2943402"/>
            <a:ext cx="576437" cy="156895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4907133" y="3156507"/>
            <a:ext cx="1474134" cy="15116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/>
              <a:t>Декларативний характер, закріплення провідної ролі компартії, курс до комунізму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74731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202</TotalTime>
  <Words>658</Words>
  <Application>Microsoft Office PowerPoint</Application>
  <PresentationFormat>Экран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Тема5</vt:lpstr>
      <vt:lpstr>Україна в період загострення кризи радянської системи</vt:lpstr>
      <vt:lpstr>Терміни і поняття</vt:lpstr>
      <vt:lpstr> У 1964—1982 рр. вище партійне й державне керівництво СРСР очолював Л. Брежнєв. Ця доба увійшла в історію країни як період «застою».</vt:lpstr>
      <vt:lpstr>Політична криза:</vt:lpstr>
      <vt:lpstr>Ідеологічна криза:</vt:lpstr>
      <vt:lpstr>Моральна криза: </vt:lpstr>
      <vt:lpstr>Екологічна криза: </vt:lpstr>
      <vt:lpstr> Із липня 1963 р. республіканську партійну організацію очолював Петро Шелест. Своїй кар’єрі й посаді він завдячував М. Хрущову.</vt:lpstr>
      <vt:lpstr>У 1972 році П.Шелеста на посаді Першого секрктаря ЦК КПУ змінив В.Щербицький</vt:lpstr>
      <vt:lpstr>20 квітня 1978 року було прийнято нову Конституцію УРСР</vt:lpstr>
      <vt:lpstr>Ментальна карта уроку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Україна в період загострення кризи радянської системи</dc:title>
  <dc:creator>админ</dc:creator>
  <cp:lastModifiedBy>админ</cp:lastModifiedBy>
  <cp:revision>17</cp:revision>
  <dcterms:created xsi:type="dcterms:W3CDTF">2024-10-14T11:11:42Z</dcterms:created>
  <dcterms:modified xsi:type="dcterms:W3CDTF">2024-10-14T14:34:19Z</dcterms:modified>
</cp:coreProperties>
</file>