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2" r:id="rId8"/>
    <p:sldId id="263" r:id="rId9"/>
    <p:sldId id="261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92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86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279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373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466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58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652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744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490ADDF-D82C-4780-9143-87E5F529D8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73986" y="813816"/>
            <a:ext cx="48006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="" xmlns:a16="http://schemas.microsoft.com/office/drawing/2014/main" id="{D12B550A-AB53-4D15-A89E-6EEBB5151B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831086" y="1655064"/>
            <a:ext cx="5486400" cy="1143000"/>
          </a:xfrm>
        </p:spPr>
        <p:txBody>
          <a:bodyPr/>
          <a:lstStyle>
            <a:lvl1pPr algn="ctr">
              <a:defRPr sz="8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="" xmlns:a16="http://schemas.microsoft.com/office/drawing/2014/main" id="{7CDE1EB1-91FE-4CB8-81BD-5BBBFC22C6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73986" y="3027707"/>
            <a:ext cx="51435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186028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="" xmlns:a16="http://schemas.microsoft.com/office/drawing/2014/main" id="{C0E11DAB-71A2-44C9-B830-25E19DC583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800" y="914401"/>
            <a:ext cx="48006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="" xmlns:a16="http://schemas.microsoft.com/office/drawing/2014/main" id="{5F9B5FD0-EA88-4EA1-89FF-A0346C36D9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5800" y="2203704"/>
            <a:ext cx="4800600" cy="420624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57116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Custom Layout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BFEE24C-B229-452F-B387-BA3429761C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0" y="946654"/>
            <a:ext cx="51434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DFCEFA7B-7934-4EAA-8C20-7D9B03B9E5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91840" y="1981933"/>
            <a:ext cx="51435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930501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=""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685800" y="466648"/>
            <a:ext cx="7922795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8788" y="1460692"/>
            <a:ext cx="58293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=""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8790" y="2724912"/>
            <a:ext cx="58293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1F778D16-894A-4379-8B5B-DC24234515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266448" y="2240375"/>
            <a:ext cx="4611104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="" xmlns:a16="http://schemas.microsoft.com/office/drawing/2014/main" id="{5106A418-68CC-4D3D-9032-696498842F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800" y="914401"/>
            <a:ext cx="48006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9E93C440-01C8-4E08-A98E-D76F10D08B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85800" y="1913064"/>
            <a:ext cx="5143501" cy="427939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560476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="" xmlns:a16="http://schemas.microsoft.com/office/drawing/2014/main" id="{7AA20A23-A33B-4A1B-9162-707282E535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15602"/>
          <a:stretch>
            <a:fillRect/>
          </a:stretch>
        </p:blipFill>
        <p:spPr>
          <a:xfrm>
            <a:off x="800100" y="523184"/>
            <a:ext cx="7543800" cy="6334817"/>
          </a:xfrm>
          <a:custGeom>
            <a:avLst/>
            <a:gdLst>
              <a:gd name="connsiteX0" fmla="*/ 0 w 10058400"/>
              <a:gd name="connsiteY0" fmla="*/ 0 h 6334817"/>
              <a:gd name="connsiteX1" fmla="*/ 10058400 w 10058400"/>
              <a:gd name="connsiteY1" fmla="*/ 0 h 6334817"/>
              <a:gd name="connsiteX2" fmla="*/ 10058400 w 10058400"/>
              <a:gd name="connsiteY2" fmla="*/ 6334817 h 6334817"/>
              <a:gd name="connsiteX3" fmla="*/ 0 w 10058400"/>
              <a:gd name="connsiteY3" fmla="*/ 6334817 h 6334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8400" h="6334817">
                <a:moveTo>
                  <a:pt x="0" y="0"/>
                </a:moveTo>
                <a:lnTo>
                  <a:pt x="10058400" y="0"/>
                </a:lnTo>
                <a:lnTo>
                  <a:pt x="10058400" y="6334817"/>
                </a:lnTo>
                <a:lnTo>
                  <a:pt x="0" y="6334817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B136F446-5EA3-48C4-AA8D-AB9850B03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8788" y="1460692"/>
            <a:ext cx="5829302" cy="685800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="" xmlns:a16="http://schemas.microsoft.com/office/drawing/2014/main" id="{66B70600-CFB5-4805-BC68-5AE22166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8790" y="2951305"/>
            <a:ext cx="5829300" cy="3456432"/>
          </a:xfrm>
        </p:spPr>
        <p:txBody>
          <a:bodyPr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="" xmlns:a16="http://schemas.microsoft.com/office/drawing/2014/main" id="{09C8060D-32CA-4A3C-9EAF-A2D3801AB86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266448" y="2240375"/>
            <a:ext cx="4611104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2250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1728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6CC92641-A8C8-41F9-8E1C-7C929693C6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0" y="946654"/>
            <a:ext cx="51434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97CC55B6-E9DA-4B68-A0D8-957F46B465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91840" y="2062956"/>
            <a:ext cx="51435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63045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="" xmlns:a16="http://schemas.microsoft.com/office/drawing/2014/main" id="{C6103AFC-AC4C-4756-AEEE-B0D669AC8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44880"/>
          <a:stretch>
            <a:fillRect/>
          </a:stretch>
        </p:blipFill>
        <p:spPr>
          <a:xfrm>
            <a:off x="658727" y="469222"/>
            <a:ext cx="7818120" cy="6388778"/>
          </a:xfrm>
          <a:custGeom>
            <a:avLst/>
            <a:gdLst>
              <a:gd name="connsiteX0" fmla="*/ 0 w 10424160"/>
              <a:gd name="connsiteY0" fmla="*/ 0 h 6388778"/>
              <a:gd name="connsiteX1" fmla="*/ 10424160 w 10424160"/>
              <a:gd name="connsiteY1" fmla="*/ 0 h 6388778"/>
              <a:gd name="connsiteX2" fmla="*/ 10424160 w 10424160"/>
              <a:gd name="connsiteY2" fmla="*/ 6388778 h 6388778"/>
              <a:gd name="connsiteX3" fmla="*/ 0 w 10424160"/>
              <a:gd name="connsiteY3" fmla="*/ 6388778 h 6388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4160" h="6388778">
                <a:moveTo>
                  <a:pt x="0" y="0"/>
                </a:moveTo>
                <a:lnTo>
                  <a:pt x="10424160" y="0"/>
                </a:lnTo>
                <a:lnTo>
                  <a:pt x="10424160" y="6388778"/>
                </a:lnTo>
                <a:lnTo>
                  <a:pt x="0" y="6388778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4604EF9-570E-48F5-BA06-DEB9EB7F7D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43200" y="1460692"/>
            <a:ext cx="5143499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="" xmlns:a16="http://schemas.microsoft.com/office/drawing/2014/main" id="{F0B30880-FB83-4FD8-B7A4-675D68A479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743200" y="2438570"/>
            <a:ext cx="5143500" cy="395020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83818394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1296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20240" y="960120"/>
            <a:ext cx="5308092" cy="289864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88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5104" y="4535424"/>
            <a:ext cx="5198364" cy="94183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092" indent="0" algn="ctr">
              <a:buNone/>
              <a:defRPr sz="2000"/>
            </a:lvl2pPr>
            <a:lvl3pPr marL="914186" indent="0" algn="ctr">
              <a:buNone/>
              <a:defRPr sz="1800"/>
            </a:lvl3pPr>
            <a:lvl4pPr marL="1371279" indent="0" algn="ctr">
              <a:buNone/>
              <a:defRPr sz="1600"/>
            </a:lvl4pPr>
            <a:lvl5pPr marL="1828373" indent="0" algn="ctr">
              <a:buNone/>
              <a:defRPr sz="1600"/>
            </a:lvl5pPr>
            <a:lvl6pPr marL="2285466" indent="0" algn="ctr">
              <a:buNone/>
              <a:defRPr sz="1600"/>
            </a:lvl6pPr>
            <a:lvl7pPr marL="2742558" indent="0" algn="ctr">
              <a:buNone/>
              <a:defRPr sz="1600"/>
            </a:lvl7pPr>
            <a:lvl8pPr marL="3199652" indent="0" algn="ctr">
              <a:buNone/>
              <a:defRPr sz="1600"/>
            </a:lvl8pPr>
            <a:lvl9pPr marL="3656744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689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Титульный слайд"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553712" y="960122"/>
            <a:ext cx="3915918" cy="305634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000" b="1" baseline="0"/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pos="7392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240482" y="359495"/>
            <a:ext cx="4418814" cy="4613618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algn="l">
              <a:defRPr sz="6000" b="1" cap="none" spc="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40482" y="5113530"/>
            <a:ext cx="4418814" cy="1011226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l">
              <a:buNone/>
              <a:defRPr sz="2800">
                <a:solidFill>
                  <a:schemeClr val="accent5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="" xmlns:a16="http://schemas.microsoft.com/office/drawing/2014/main" id="{2D7AF6D9-A118-43B0-DB95-04A38F67038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84704" y="1430338"/>
            <a:ext cx="3277671" cy="4379912"/>
          </a:xfrm>
          <a:custGeom>
            <a:avLst/>
            <a:gdLst>
              <a:gd name="connsiteX0" fmla="*/ 2976027 w 4370228"/>
              <a:gd name="connsiteY0" fmla="*/ 910947 h 4379912"/>
              <a:gd name="connsiteX1" fmla="*/ 2972784 w 4370228"/>
              <a:gd name="connsiteY1" fmla="*/ 912900 h 4379912"/>
              <a:gd name="connsiteX2" fmla="*/ 2976027 w 4370228"/>
              <a:gd name="connsiteY2" fmla="*/ 910947 h 4379912"/>
              <a:gd name="connsiteX3" fmla="*/ 2185114 w 4370228"/>
              <a:gd name="connsiteY3" fmla="*/ 0 h 4379912"/>
              <a:gd name="connsiteX4" fmla="*/ 3226669 w 4370228"/>
              <a:gd name="connsiteY4" fmla="*/ 264316 h 4379912"/>
              <a:gd name="connsiteX5" fmla="*/ 3274802 w 4370228"/>
              <a:gd name="connsiteY5" fmla="*/ 293622 h 4379912"/>
              <a:gd name="connsiteX6" fmla="*/ 3258094 w 4370228"/>
              <a:gd name="connsiteY6" fmla="*/ 447247 h 4379912"/>
              <a:gd name="connsiteX7" fmla="*/ 3006105 w 4370228"/>
              <a:gd name="connsiteY7" fmla="*/ 403118 h 4379912"/>
              <a:gd name="connsiteX8" fmla="*/ 2991163 w 4370228"/>
              <a:gd name="connsiteY8" fmla="*/ 407664 h 4379912"/>
              <a:gd name="connsiteX9" fmla="*/ 2987920 w 4370228"/>
              <a:gd name="connsiteY9" fmla="*/ 409617 h 4379912"/>
              <a:gd name="connsiteX10" fmla="*/ 2978880 w 4370228"/>
              <a:gd name="connsiteY10" fmla="*/ 423965 h 4379912"/>
              <a:gd name="connsiteX11" fmla="*/ 2938275 w 4370228"/>
              <a:gd name="connsiteY11" fmla="*/ 906972 h 4379912"/>
              <a:gd name="connsiteX12" fmla="*/ 2957258 w 4370228"/>
              <a:gd name="connsiteY12" fmla="*/ 931155 h 4379912"/>
              <a:gd name="connsiteX13" fmla="*/ 2968956 w 4370228"/>
              <a:gd name="connsiteY13" fmla="*/ 928561 h 4379912"/>
              <a:gd name="connsiteX14" fmla="*/ 2987726 w 4370228"/>
              <a:gd name="connsiteY14" fmla="*/ 908354 h 4379912"/>
              <a:gd name="connsiteX15" fmla="*/ 3025195 w 4370228"/>
              <a:gd name="connsiteY15" fmla="*/ 449496 h 4379912"/>
              <a:gd name="connsiteX16" fmla="*/ 3277185 w 4370228"/>
              <a:gd name="connsiteY16" fmla="*/ 493626 h 4379912"/>
              <a:gd name="connsiteX17" fmla="*/ 3292126 w 4370228"/>
              <a:gd name="connsiteY17" fmla="*/ 489079 h 4379912"/>
              <a:gd name="connsiteX18" fmla="*/ 3304409 w 4370228"/>
              <a:gd name="connsiteY18" fmla="*/ 472779 h 4379912"/>
              <a:gd name="connsiteX19" fmla="*/ 3320845 w 4370228"/>
              <a:gd name="connsiteY19" fmla="*/ 321656 h 4379912"/>
              <a:gd name="connsiteX20" fmla="*/ 3406832 w 4370228"/>
              <a:gd name="connsiteY20" fmla="*/ 374010 h 4379912"/>
              <a:gd name="connsiteX21" fmla="*/ 3615109 w 4370228"/>
              <a:gd name="connsiteY21" fmla="*/ 534027 h 4379912"/>
              <a:gd name="connsiteX22" fmla="*/ 3658062 w 4370228"/>
              <a:gd name="connsiteY22" fmla="*/ 576060 h 4379912"/>
              <a:gd name="connsiteX23" fmla="*/ 3657853 w 4370228"/>
              <a:gd name="connsiteY23" fmla="*/ 576416 h 4379912"/>
              <a:gd name="connsiteX24" fmla="*/ 3512166 w 4370228"/>
              <a:gd name="connsiteY24" fmla="*/ 749413 h 4379912"/>
              <a:gd name="connsiteX25" fmla="*/ 3508424 w 4370228"/>
              <a:gd name="connsiteY25" fmla="*/ 749990 h 4379912"/>
              <a:gd name="connsiteX26" fmla="*/ 3454291 w 4370228"/>
              <a:gd name="connsiteY26" fmla="*/ 746774 h 4379912"/>
              <a:gd name="connsiteX27" fmla="*/ 3395835 w 4370228"/>
              <a:gd name="connsiteY27" fmla="*/ 740364 h 4379912"/>
              <a:gd name="connsiteX28" fmla="*/ 3380866 w 4370228"/>
              <a:gd name="connsiteY28" fmla="*/ 742676 h 4379912"/>
              <a:gd name="connsiteX29" fmla="*/ 3226117 w 4370228"/>
              <a:gd name="connsiteY29" fmla="*/ 832175 h 4379912"/>
              <a:gd name="connsiteX30" fmla="*/ 3093152 w 4370228"/>
              <a:gd name="connsiteY30" fmla="*/ 1037938 h 4379912"/>
              <a:gd name="connsiteX31" fmla="*/ 3100968 w 4370228"/>
              <a:gd name="connsiteY31" fmla="*/ 1063744 h 4379912"/>
              <a:gd name="connsiteX32" fmla="*/ 3112776 w 4370228"/>
              <a:gd name="connsiteY32" fmla="*/ 1065779 h 4379912"/>
              <a:gd name="connsiteX33" fmla="*/ 3126579 w 4370228"/>
              <a:gd name="connsiteY33" fmla="*/ 1055929 h 4379912"/>
              <a:gd name="connsiteX34" fmla="*/ 3253225 w 4370228"/>
              <a:gd name="connsiteY34" fmla="*/ 858861 h 4379912"/>
              <a:gd name="connsiteX35" fmla="*/ 3386687 w 4370228"/>
              <a:gd name="connsiteY35" fmla="*/ 780366 h 4379912"/>
              <a:gd name="connsiteX36" fmla="*/ 3397913 w 4370228"/>
              <a:gd name="connsiteY36" fmla="*/ 778633 h 4379912"/>
              <a:gd name="connsiteX37" fmla="*/ 3444562 w 4370228"/>
              <a:gd name="connsiteY37" fmla="*/ 783006 h 4379912"/>
              <a:gd name="connsiteX38" fmla="*/ 3514244 w 4370228"/>
              <a:gd name="connsiteY38" fmla="*/ 787682 h 4379912"/>
              <a:gd name="connsiteX39" fmla="*/ 3521728 w 4370228"/>
              <a:gd name="connsiteY39" fmla="*/ 786526 h 4379912"/>
              <a:gd name="connsiteX40" fmla="*/ 3662975 w 4370228"/>
              <a:gd name="connsiteY40" fmla="*/ 654554 h 4379912"/>
              <a:gd name="connsiteX41" fmla="*/ 3688619 w 4370228"/>
              <a:gd name="connsiteY41" fmla="*/ 605963 h 4379912"/>
              <a:gd name="connsiteX42" fmla="*/ 3802575 w 4370228"/>
              <a:gd name="connsiteY42" fmla="*/ 717479 h 4379912"/>
              <a:gd name="connsiteX43" fmla="*/ 4370228 w 4370228"/>
              <a:gd name="connsiteY43" fmla="*/ 2189956 h 4379912"/>
              <a:gd name="connsiteX44" fmla="*/ 2185114 w 4370228"/>
              <a:gd name="connsiteY44" fmla="*/ 4379912 h 4379912"/>
              <a:gd name="connsiteX45" fmla="*/ 0 w 4370228"/>
              <a:gd name="connsiteY45" fmla="*/ 2189956 h 4379912"/>
              <a:gd name="connsiteX46" fmla="*/ 2185114 w 4370228"/>
              <a:gd name="connsiteY46" fmla="*/ 0 h 4379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70228" h="4379912">
                <a:moveTo>
                  <a:pt x="2976027" y="910947"/>
                </a:moveTo>
                <a:cubicBezTo>
                  <a:pt x="2972784" y="912900"/>
                  <a:pt x="2974752" y="916167"/>
                  <a:pt x="2972784" y="912900"/>
                </a:cubicBezTo>
                <a:cubicBezTo>
                  <a:pt x="2972784" y="912900"/>
                  <a:pt x="2976027" y="910947"/>
                  <a:pt x="2976027" y="910947"/>
                </a:cubicBezTo>
                <a:close/>
                <a:moveTo>
                  <a:pt x="2185114" y="0"/>
                </a:moveTo>
                <a:cubicBezTo>
                  <a:pt x="2562241" y="0"/>
                  <a:pt x="2917053" y="95750"/>
                  <a:pt x="3226669" y="264316"/>
                </a:cubicBezTo>
                <a:lnTo>
                  <a:pt x="3274802" y="293622"/>
                </a:lnTo>
                <a:lnTo>
                  <a:pt x="3258094" y="447247"/>
                </a:lnTo>
                <a:lnTo>
                  <a:pt x="3006105" y="403118"/>
                </a:lnTo>
                <a:cubicBezTo>
                  <a:pt x="3000893" y="401804"/>
                  <a:pt x="2997649" y="403757"/>
                  <a:pt x="2991163" y="407664"/>
                </a:cubicBezTo>
                <a:cubicBezTo>
                  <a:pt x="2991163" y="407664"/>
                  <a:pt x="2987920" y="409617"/>
                  <a:pt x="2987920" y="409617"/>
                </a:cubicBezTo>
                <a:cubicBezTo>
                  <a:pt x="2981433" y="413524"/>
                  <a:pt x="2980157" y="418745"/>
                  <a:pt x="2978880" y="423965"/>
                </a:cubicBezTo>
                <a:lnTo>
                  <a:pt x="2938275" y="906972"/>
                </a:lnTo>
                <a:cubicBezTo>
                  <a:pt x="2937690" y="920680"/>
                  <a:pt x="2948804" y="931794"/>
                  <a:pt x="2957258" y="931155"/>
                </a:cubicBezTo>
                <a:cubicBezTo>
                  <a:pt x="2962469" y="932468"/>
                  <a:pt x="2965712" y="930515"/>
                  <a:pt x="2968956" y="928561"/>
                </a:cubicBezTo>
                <a:cubicBezTo>
                  <a:pt x="2981930" y="920748"/>
                  <a:pt x="2986449" y="913575"/>
                  <a:pt x="2987726" y="908354"/>
                </a:cubicBezTo>
                <a:lnTo>
                  <a:pt x="3025195" y="449496"/>
                </a:lnTo>
                <a:lnTo>
                  <a:pt x="3277185" y="493626"/>
                </a:lnTo>
                <a:cubicBezTo>
                  <a:pt x="3282396" y="494939"/>
                  <a:pt x="3285640" y="492986"/>
                  <a:pt x="3292126" y="489079"/>
                </a:cubicBezTo>
                <a:cubicBezTo>
                  <a:pt x="3298613" y="485173"/>
                  <a:pt x="3299890" y="479952"/>
                  <a:pt x="3304409" y="472779"/>
                </a:cubicBezTo>
                <a:lnTo>
                  <a:pt x="3320845" y="321656"/>
                </a:lnTo>
                <a:lnTo>
                  <a:pt x="3406832" y="374010"/>
                </a:lnTo>
                <a:cubicBezTo>
                  <a:pt x="3479488" y="423204"/>
                  <a:pt x="3549032" y="476662"/>
                  <a:pt x="3615109" y="534027"/>
                </a:cubicBezTo>
                <a:lnTo>
                  <a:pt x="3658062" y="576060"/>
                </a:lnTo>
                <a:lnTo>
                  <a:pt x="3657853" y="576416"/>
                </a:lnTo>
                <a:cubicBezTo>
                  <a:pt x="3622844" y="647425"/>
                  <a:pt x="3582098" y="730896"/>
                  <a:pt x="3512166" y="749413"/>
                </a:cubicBezTo>
                <a:lnTo>
                  <a:pt x="3508424" y="749990"/>
                </a:lnTo>
                <a:cubicBezTo>
                  <a:pt x="3489714" y="752880"/>
                  <a:pt x="3470423" y="752000"/>
                  <a:pt x="3454291" y="746774"/>
                </a:cubicBezTo>
                <a:cubicBezTo>
                  <a:pt x="3434417" y="742124"/>
                  <a:pt x="3415126" y="741245"/>
                  <a:pt x="3395835" y="740364"/>
                </a:cubicBezTo>
                <a:cubicBezTo>
                  <a:pt x="3392092" y="740942"/>
                  <a:pt x="3384609" y="742098"/>
                  <a:pt x="3380866" y="742676"/>
                </a:cubicBezTo>
                <a:cubicBezTo>
                  <a:pt x="3306029" y="754232"/>
                  <a:pt x="3245659" y="809863"/>
                  <a:pt x="3226117" y="832175"/>
                </a:cubicBezTo>
                <a:cubicBezTo>
                  <a:pt x="3170653" y="894765"/>
                  <a:pt x="3123837" y="963738"/>
                  <a:pt x="3093152" y="1037938"/>
                </a:cubicBezTo>
                <a:cubicBezTo>
                  <a:pt x="3086833" y="1046632"/>
                  <a:pt x="3092320" y="1057361"/>
                  <a:pt x="3100968" y="1063744"/>
                </a:cubicBezTo>
                <a:cubicBezTo>
                  <a:pt x="3105292" y="1066935"/>
                  <a:pt x="3109034" y="1066357"/>
                  <a:pt x="3112776" y="1065779"/>
                </a:cubicBezTo>
                <a:cubicBezTo>
                  <a:pt x="3120260" y="1064624"/>
                  <a:pt x="3123420" y="1060276"/>
                  <a:pt x="3126579" y="1055929"/>
                </a:cubicBezTo>
                <a:cubicBezTo>
                  <a:pt x="3157846" y="985499"/>
                  <a:pt x="3200921" y="917104"/>
                  <a:pt x="3253225" y="858861"/>
                </a:cubicBezTo>
                <a:cubicBezTo>
                  <a:pt x="3282828" y="827276"/>
                  <a:pt x="3334300" y="788456"/>
                  <a:pt x="3386687" y="780366"/>
                </a:cubicBezTo>
                <a:cubicBezTo>
                  <a:pt x="3390429" y="779788"/>
                  <a:pt x="3394170" y="779211"/>
                  <a:pt x="3397913" y="778633"/>
                </a:cubicBezTo>
                <a:cubicBezTo>
                  <a:pt x="3413462" y="780091"/>
                  <a:pt x="3429013" y="781549"/>
                  <a:pt x="3444562" y="783006"/>
                </a:cubicBezTo>
                <a:cubicBezTo>
                  <a:pt x="3468759" y="790847"/>
                  <a:pt x="3491793" y="791149"/>
                  <a:pt x="3514244" y="787682"/>
                </a:cubicBezTo>
                <a:cubicBezTo>
                  <a:pt x="3517987" y="787104"/>
                  <a:pt x="3517987" y="787104"/>
                  <a:pt x="3521728" y="786526"/>
                </a:cubicBezTo>
                <a:cubicBezTo>
                  <a:pt x="3588210" y="770472"/>
                  <a:pt x="3629200" y="714940"/>
                  <a:pt x="3662975" y="654554"/>
                </a:cubicBezTo>
                <a:lnTo>
                  <a:pt x="3688619" y="605963"/>
                </a:lnTo>
                <a:lnTo>
                  <a:pt x="3802575" y="717479"/>
                </a:lnTo>
                <a:cubicBezTo>
                  <a:pt x="4155268" y="1106387"/>
                  <a:pt x="4370228" y="1623013"/>
                  <a:pt x="4370228" y="2189956"/>
                </a:cubicBezTo>
                <a:cubicBezTo>
                  <a:pt x="4370228" y="3399435"/>
                  <a:pt x="3391919" y="4379912"/>
                  <a:pt x="2185114" y="4379912"/>
                </a:cubicBezTo>
                <a:cubicBezTo>
                  <a:pt x="978309" y="4379912"/>
                  <a:pt x="0" y="3399435"/>
                  <a:pt x="0" y="2189956"/>
                </a:cubicBezTo>
                <a:cubicBezTo>
                  <a:pt x="0" y="980477"/>
                  <a:pt x="978309" y="0"/>
                  <a:pt x="2185114" y="0"/>
                </a:cubicBez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6193763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Presentation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792" y="6193763"/>
            <a:ext cx="512504" cy="365125"/>
          </a:xfrm>
          <a:prstGeom prst="rect">
            <a:avLst/>
          </a:prstGeom>
        </p:spPr>
        <p:txBody>
          <a:bodyPr/>
          <a:lstStyle/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7379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DA9775E2-26ED-4CEF-94F6-7C85D113D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946654"/>
            <a:ext cx="75438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BF32AB5-76E2-49F4-96EE-B419AF1F0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2294860"/>
            <a:ext cx="7543800" cy="37209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60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576" userDrawn="1">
          <p15:clr>
            <a:srgbClr val="F26B43"/>
          </p15:clr>
        </p15:guide>
        <p15:guide id="2" pos="576" userDrawn="1">
          <p15:clr>
            <a:srgbClr val="F26B43"/>
          </p15:clr>
        </p15:guide>
        <p15:guide id="3" pos="7104" userDrawn="1">
          <p15:clr>
            <a:srgbClr val="F26B43"/>
          </p15:clr>
        </p15:guide>
        <p15:guide id="4" orient="horz" pos="3744" userDrawn="1">
          <p15:clr>
            <a:srgbClr val="F26B43"/>
          </p15:clr>
        </p15:guide>
        <p15:guide id="5" pos="2760" userDrawn="1">
          <p15:clr>
            <a:srgbClr val="F26B43"/>
          </p15:clr>
        </p15:guide>
        <p15:guide id="6" pos="4944" userDrawn="1">
          <p15:clr>
            <a:srgbClr val="F26B43"/>
          </p15:clr>
        </p15:guide>
        <p15:guide id="7" orient="horz" pos="40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resource.history.org.ua/cgi-bin/eiu/history.exe?Z21ID=&amp;I21DBN=EIU&amp;P21DBN=EIU&amp;S21STN=1&amp;S21REF=10&amp;S21FMT=eiu_all&amp;C21COM=S&amp;S21CNR=20&amp;S21P01=0&amp;S21P02=0&amp;S21P03=TRN=&amp;S21COLORTERMS=0&amp;S21STR=Okruha2" TargetMode="External"/><Relationship Id="rId2" Type="http://schemas.openxmlformats.org/officeDocument/2006/relationships/hyperlink" Target="http://resource.history.org.ua/cgi-bin/eiu/history.exe?Z21ID=&amp;I21DBN=EIU&amp;P21DBN=EIU&amp;S21STN=1&amp;S21REF=10&amp;S21FMT=eiu_all&amp;C21COM=S&amp;S21CNR=20&amp;S21P01=0&amp;S21P02=0&amp;S21P03=TRN=&amp;S21COLORTERMS=0&amp;S21STR=Likvidatsiya_kurkulstva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704856" cy="64008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 Україна у складі тоталітарної імперії – Союзу Радянських Соціалістичних Республік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2061270" y="1655064"/>
            <a:ext cx="5256216" cy="1143000"/>
          </a:xfrm>
        </p:spPr>
        <p:txBody>
          <a:bodyPr>
            <a:normAutofit fontScale="85000" lnSpcReduction="10000"/>
          </a:bodyPr>
          <a:lstStyle/>
          <a:p>
            <a:r>
              <a:rPr lang="uk-UA" sz="3600" dirty="0" smtClean="0">
                <a:solidFill>
                  <a:schemeClr val="tx1"/>
                </a:solidFill>
              </a:rPr>
              <a:t>Насильницька колективізація та опір їй населення.</a:t>
            </a:r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1026" name="Picture 2" descr="D:\2024-2025 н.р\Картинки\images 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860972"/>
            <a:ext cx="3003998" cy="1872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2024-2025 н.р\Картинки\images (1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1809750" cy="252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2024-2025 н.р\Картинки\images (14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869936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2024-2025 н.р\Картинки\Без названия (32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196752"/>
            <a:ext cx="1762125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2024-2025 н.р\Картинки\Без названия (31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196" y="4069836"/>
            <a:ext cx="18002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52430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Поняття і терміни: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uk-UA" b="1" i="1" dirty="0" smtClean="0"/>
              <a:t>Колективізація</a:t>
            </a:r>
            <a:r>
              <a:rPr lang="uk-UA" dirty="0" smtClean="0"/>
              <a:t> - </a:t>
            </a:r>
            <a:r>
              <a:rPr lang="ru-RU" dirty="0" err="1"/>
              <a:t>процес</a:t>
            </a:r>
            <a:r>
              <a:rPr lang="ru-RU" dirty="0"/>
              <a:t> </a:t>
            </a:r>
            <a:r>
              <a:rPr lang="ru-RU" dirty="0" err="1"/>
              <a:t>об'єднання</a:t>
            </a:r>
            <a:r>
              <a:rPr lang="ru-RU" dirty="0"/>
              <a:t> </a:t>
            </a:r>
            <a:r>
              <a:rPr lang="ru-RU" dirty="0" err="1"/>
              <a:t>одноосібних</a:t>
            </a:r>
            <a:r>
              <a:rPr lang="ru-RU" dirty="0"/>
              <a:t> </a:t>
            </a:r>
            <a:r>
              <a:rPr lang="ru-RU" dirty="0" err="1"/>
              <a:t>селянських</a:t>
            </a:r>
            <a:r>
              <a:rPr lang="ru-RU" dirty="0"/>
              <a:t> </a:t>
            </a:r>
            <a:r>
              <a:rPr lang="ru-RU" dirty="0" err="1"/>
              <a:t>господарств</a:t>
            </a:r>
            <a:r>
              <a:rPr lang="ru-RU" dirty="0"/>
              <a:t> у </a:t>
            </a:r>
            <a:r>
              <a:rPr lang="ru-RU" dirty="0" err="1" smtClean="0"/>
              <a:t>колективні</a:t>
            </a:r>
            <a:r>
              <a:rPr lang="ru-RU" dirty="0" smtClean="0"/>
              <a:t> (</a:t>
            </a:r>
            <a:r>
              <a:rPr lang="ru-RU" dirty="0" err="1" smtClean="0"/>
              <a:t>колгоспи</a:t>
            </a:r>
            <a:r>
              <a:rPr lang="ru-RU" dirty="0" smtClean="0"/>
              <a:t>) з </a:t>
            </a:r>
            <a:r>
              <a:rPr lang="ru-RU" dirty="0" err="1" smtClean="0"/>
              <a:t>усуспільненням</a:t>
            </a:r>
            <a:r>
              <a:rPr lang="ru-RU" dirty="0" smtClean="0"/>
              <a:t> </a:t>
            </a:r>
            <a:r>
              <a:rPr lang="ru-RU" dirty="0" err="1" smtClean="0"/>
              <a:t>значної</a:t>
            </a:r>
            <a:r>
              <a:rPr lang="ru-RU" dirty="0" smtClean="0"/>
              <a:t> </a:t>
            </a:r>
            <a:r>
              <a:rPr lang="ru-RU" dirty="0" err="1" smtClean="0"/>
              <a:t>частини</a:t>
            </a:r>
            <a:r>
              <a:rPr lang="ru-RU" dirty="0" smtClean="0"/>
              <a:t> </a:t>
            </a:r>
            <a:r>
              <a:rPr lang="ru-RU" dirty="0" err="1" smtClean="0"/>
              <a:t>селянської</a:t>
            </a:r>
            <a:r>
              <a:rPr lang="ru-RU" dirty="0" smtClean="0"/>
              <a:t> </a:t>
            </a:r>
            <a:r>
              <a:rPr lang="ru-RU" dirty="0" err="1" smtClean="0"/>
              <a:t>власності</a:t>
            </a:r>
            <a:r>
              <a:rPr lang="ru-RU" dirty="0" smtClean="0"/>
              <a:t>.</a:t>
            </a:r>
          </a:p>
          <a:p>
            <a:r>
              <a:rPr lang="uk-UA" b="1" i="1" dirty="0" smtClean="0"/>
              <a:t>Колгосп</a:t>
            </a:r>
            <a:r>
              <a:rPr lang="uk-UA" dirty="0" smtClean="0"/>
              <a:t> – форма колективного ведення господарства в СРСР, що базувалася на усуспільненні землі, інвентарю, худоби.</a:t>
            </a:r>
            <a:endParaRPr lang="ru-RU" dirty="0" smtClean="0"/>
          </a:p>
          <a:p>
            <a:r>
              <a:rPr lang="uk-UA" b="1" i="1" dirty="0" smtClean="0"/>
              <a:t>Куркуль</a:t>
            </a:r>
            <a:r>
              <a:rPr lang="uk-UA" dirty="0" smtClean="0"/>
              <a:t> – заможній селянин.</a:t>
            </a:r>
          </a:p>
          <a:p>
            <a:r>
              <a:rPr lang="uk-UA" b="1" i="1" dirty="0" smtClean="0"/>
              <a:t>Розкуркулення</a:t>
            </a:r>
            <a:r>
              <a:rPr lang="uk-UA" dirty="0" smtClean="0"/>
              <a:t> – різновид репресій, спрямований проти заможного селянства, що супроводжувався експропріацією приватної власності та депортацією селян.</a:t>
            </a:r>
          </a:p>
          <a:p>
            <a:r>
              <a:rPr lang="vi-VN" b="1" i="1" dirty="0" smtClean="0"/>
              <a:t>Експропріа́ція</a:t>
            </a:r>
            <a:r>
              <a:rPr lang="vi-VN" dirty="0"/>
              <a:t> — примусове (без відшкодування чи оплачуване) позбавлення </a:t>
            </a:r>
            <a:r>
              <a:rPr lang="vi-VN" dirty="0" smtClean="0"/>
              <a:t>власності</a:t>
            </a:r>
            <a:r>
              <a:rPr lang="uk-UA" dirty="0"/>
              <a:t>.</a:t>
            </a:r>
            <a:endParaRPr lang="uk-UA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8133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0240" y="544872"/>
            <a:ext cx="5143499" cy="653547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Причини колективізації</a:t>
            </a:r>
            <a:endParaRPr lang="ru-RU" dirty="0"/>
          </a:p>
        </p:txBody>
      </p:sp>
      <p:sp>
        <p:nvSpPr>
          <p:cNvPr id="4" name="Стрелка вниз 3"/>
          <p:cNvSpPr/>
          <p:nvPr/>
        </p:nvSpPr>
        <p:spPr>
          <a:xfrm rot="2064676">
            <a:off x="2915816" y="1436008"/>
            <a:ext cx="484632" cy="978408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верх 4"/>
          <p:cNvSpPr/>
          <p:nvPr/>
        </p:nvSpPr>
        <p:spPr>
          <a:xfrm rot="8685735">
            <a:off x="6322024" y="1441317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691680" y="2355985"/>
            <a:ext cx="2210544" cy="9144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Економічні 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6084168" y="2356697"/>
            <a:ext cx="2299855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Політичні </a:t>
            </a:r>
            <a:endParaRPr lang="ru-RU" dirty="0"/>
          </a:p>
        </p:txBody>
      </p:sp>
      <p:sp>
        <p:nvSpPr>
          <p:cNvPr id="8" name="Блок-схема: процесс 7"/>
          <p:cNvSpPr/>
          <p:nvPr/>
        </p:nvSpPr>
        <p:spPr>
          <a:xfrm>
            <a:off x="395536" y="3717032"/>
            <a:ext cx="1926181" cy="1152128"/>
          </a:xfrm>
          <a:prstGeom prst="flowChartProcess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dirty="0" smtClean="0"/>
              <a:t>Через нестачу зерна в державі могли зірватись прискорені темпи індустріалізації </a:t>
            </a:r>
            <a:endParaRPr lang="ru-RU" sz="1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987824" y="3717032"/>
            <a:ext cx="1872208" cy="115212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dirty="0" smtClean="0"/>
              <a:t>Потрібен був механізм безперебійного постачання зерна державі</a:t>
            </a:r>
            <a:endParaRPr lang="ru-RU" sz="1400" dirty="0"/>
          </a:p>
        </p:txBody>
      </p:sp>
      <p:sp>
        <p:nvSpPr>
          <p:cNvPr id="12" name="Стрелка вниз 11"/>
          <p:cNvSpPr/>
          <p:nvPr/>
        </p:nvSpPr>
        <p:spPr>
          <a:xfrm rot="19191155">
            <a:off x="3607596" y="3124227"/>
            <a:ext cx="236228" cy="594947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 rot="2724876">
            <a:off x="1546710" y="3059058"/>
            <a:ext cx="289940" cy="725284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4860032" y="3267607"/>
            <a:ext cx="1455173" cy="7523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dirty="0" smtClean="0"/>
              <a:t>Колгоспами легше було керувати</a:t>
            </a:r>
            <a:endParaRPr lang="ru-RU" sz="14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5538410" y="4182441"/>
            <a:ext cx="17899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dirty="0" smtClean="0"/>
              <a:t>Керівництво хотіло швидше перевести селян на «соціалістичний лад»</a:t>
            </a:r>
            <a:endParaRPr lang="ru-RU" sz="14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7596336" y="3725241"/>
            <a:ext cx="144016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dirty="0" err="1" smtClean="0"/>
              <a:t>Наявнісь</a:t>
            </a:r>
            <a:r>
              <a:rPr lang="uk-UA" sz="1400" dirty="0" smtClean="0"/>
              <a:t> передумов для колективізації </a:t>
            </a:r>
            <a:endParaRPr lang="ru-RU" sz="1400" dirty="0"/>
          </a:p>
        </p:txBody>
      </p:sp>
      <p:sp>
        <p:nvSpPr>
          <p:cNvPr id="17" name="Стрелка вниз 16"/>
          <p:cNvSpPr/>
          <p:nvPr/>
        </p:nvSpPr>
        <p:spPr>
          <a:xfrm rot="3441353">
            <a:off x="5663647" y="2656561"/>
            <a:ext cx="159964" cy="7063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 rot="926465">
            <a:off x="6779568" y="3282237"/>
            <a:ext cx="160385" cy="78206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 rot="19176403">
            <a:off x="8257652" y="3032526"/>
            <a:ext cx="189536" cy="7783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90860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2024-2025 н.р\Картинки\e5a8de5c2ae8e5336a084776a02149e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793" y="4525644"/>
            <a:ext cx="709323" cy="709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946654"/>
            <a:ext cx="7535747" cy="653547"/>
          </a:xfrm>
        </p:spPr>
        <p:txBody>
          <a:bodyPr>
            <a:normAutofit/>
          </a:bodyPr>
          <a:lstStyle/>
          <a:p>
            <a:pPr algn="ctr"/>
            <a:r>
              <a:rPr lang="uk-UA" dirty="0" smtClean="0"/>
              <a:t>Підготовка до колективізації</a:t>
            </a:r>
            <a:endParaRPr lang="ru-RU" dirty="0"/>
          </a:p>
        </p:txBody>
      </p:sp>
      <p:sp>
        <p:nvSpPr>
          <p:cNvPr id="4" name="Пятиугольник 3"/>
          <p:cNvSpPr/>
          <p:nvPr/>
        </p:nvSpPr>
        <p:spPr>
          <a:xfrm>
            <a:off x="600574" y="2492896"/>
            <a:ext cx="1883193" cy="864096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Згортання непу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13707" y="3996867"/>
            <a:ext cx="1944216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1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Згадайте:</a:t>
            </a:r>
          </a:p>
          <a:p>
            <a:pPr algn="ctr"/>
            <a:r>
              <a:rPr lang="uk-UA" sz="1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Що таке «неп»?</a:t>
            </a:r>
            <a:endParaRPr lang="ru-RU" sz="1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</a:endParaRPr>
          </a:p>
        </p:txBody>
      </p:sp>
      <p:sp>
        <p:nvSpPr>
          <p:cNvPr id="6" name="Пятиугольник 5"/>
          <p:cNvSpPr/>
          <p:nvPr/>
        </p:nvSpPr>
        <p:spPr>
          <a:xfrm>
            <a:off x="2644374" y="2450976"/>
            <a:ext cx="2232248" cy="864096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dirty="0" smtClean="0"/>
              <a:t>Заміна продподатку силовим вилученням хліба у селян</a:t>
            </a:r>
            <a:endParaRPr lang="ru-RU" sz="1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644374" y="3969158"/>
            <a:ext cx="241213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Згадайте:</a:t>
            </a:r>
          </a:p>
          <a:p>
            <a:pPr algn="ctr"/>
            <a:r>
              <a:rPr lang="uk-UA" sz="1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Що таке «продподаток»?</a:t>
            </a:r>
            <a:endParaRPr lang="ru-RU" sz="1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9" name="Picture 2" descr="D:\2024-2025 н.р\Картинки\e5a8de5c2ae8e5336a084776a02149e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779" y="4525644"/>
            <a:ext cx="709323" cy="709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ятиугольник 7"/>
          <p:cNvSpPr/>
          <p:nvPr/>
        </p:nvSpPr>
        <p:spPr>
          <a:xfrm>
            <a:off x="5056508" y="2450976"/>
            <a:ext cx="1934060" cy="864096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/>
              <a:t>Заборона приватної торгівлі </a:t>
            </a:r>
            <a:endParaRPr lang="ru-RU" sz="16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7092280" y="2450976"/>
            <a:ext cx="1872208" cy="91668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/>
              <a:t>Тиск на «куркульство»</a:t>
            </a:r>
            <a:endParaRPr lang="ru-RU" sz="16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4116" y="3789040"/>
            <a:ext cx="1807452" cy="246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0017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Принципи колективізації: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895601" y="2498751"/>
            <a:ext cx="5829300" cy="3456432"/>
          </a:xfrm>
        </p:spPr>
        <p:txBody>
          <a:bodyPr/>
          <a:lstStyle/>
          <a:p>
            <a:pPr marL="285750" indent="-285750">
              <a:buFontTx/>
              <a:buChar char="-"/>
            </a:pPr>
            <a:r>
              <a:rPr lang="uk-UA" dirty="0" smtClean="0"/>
              <a:t>Примусовість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Прискореність темпів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Застосування однієї форми кооперації – колгоспів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Відкидання перехідних форм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Ігнорування місцевих умов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Організація машинно-тракторних станцій (МТС)</a:t>
            </a:r>
            <a:endParaRPr lang="ru-RU" dirty="0"/>
          </a:p>
        </p:txBody>
      </p:sp>
      <p:pic>
        <p:nvPicPr>
          <p:cNvPr id="4098" name="Picture 2" descr="D:\2024-2025 н.р\Картинки\Без названия (3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648" y="5157192"/>
            <a:ext cx="2943225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2024-2025 н.р\Картинки\images (1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141913"/>
            <a:ext cx="2664544" cy="1567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84239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2096230" y="145862"/>
            <a:ext cx="4852034" cy="1143000"/>
          </a:xfrm>
        </p:spPr>
        <p:txBody>
          <a:bodyPr>
            <a:normAutofit/>
          </a:bodyPr>
          <a:lstStyle/>
          <a:p>
            <a:r>
              <a:rPr lang="uk-UA" sz="5400" dirty="0" smtClean="0"/>
              <a:t>Розкуркулення</a:t>
            </a:r>
            <a:endParaRPr lang="ru-RU" sz="5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-5355" y="2741049"/>
            <a:ext cx="1553019" cy="640080"/>
          </a:xfrm>
        </p:spPr>
        <p:txBody>
          <a:bodyPr/>
          <a:lstStyle/>
          <a:p>
            <a:r>
              <a:rPr lang="uk-UA" dirty="0" smtClean="0"/>
              <a:t>«Вождь»: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547664" y="2708920"/>
            <a:ext cx="705678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«Не </a:t>
            </a:r>
            <a:r>
              <a:rPr lang="ru-RU" i="1" dirty="0" err="1"/>
              <a:t>можна</a:t>
            </a:r>
            <a:r>
              <a:rPr lang="ru-RU" i="1" dirty="0"/>
              <a:t> </a:t>
            </a:r>
            <a:r>
              <a:rPr lang="ru-RU" i="1" dirty="0" err="1"/>
              <a:t>витіснити</a:t>
            </a:r>
            <a:r>
              <a:rPr lang="ru-RU" i="1" dirty="0"/>
              <a:t> </a:t>
            </a:r>
            <a:r>
              <a:rPr lang="ru-RU" i="1" dirty="0" err="1"/>
              <a:t>куркульство</a:t>
            </a:r>
            <a:r>
              <a:rPr lang="ru-RU" i="1" dirty="0"/>
              <a:t> як </a:t>
            </a:r>
            <a:r>
              <a:rPr lang="ru-RU" i="1" dirty="0" err="1"/>
              <a:t>клас</a:t>
            </a:r>
            <a:r>
              <a:rPr lang="ru-RU" i="1" dirty="0"/>
              <a:t> заходами </a:t>
            </a:r>
            <a:r>
              <a:rPr lang="ru-RU" i="1" dirty="0" err="1"/>
              <a:t>податкового</a:t>
            </a:r>
            <a:r>
              <a:rPr lang="ru-RU" i="1" dirty="0"/>
              <a:t> і всякого </a:t>
            </a:r>
            <a:r>
              <a:rPr lang="ru-RU" i="1" dirty="0" err="1"/>
              <a:t>іншого</a:t>
            </a:r>
            <a:r>
              <a:rPr lang="ru-RU" i="1" dirty="0"/>
              <a:t> </a:t>
            </a:r>
            <a:r>
              <a:rPr lang="ru-RU" i="1" dirty="0" err="1"/>
              <a:t>обмеження</a:t>
            </a:r>
            <a:r>
              <a:rPr lang="ru-RU" i="1" dirty="0"/>
              <a:t>, </a:t>
            </a:r>
            <a:r>
              <a:rPr lang="ru-RU" i="1" dirty="0" err="1"/>
              <a:t>залишаючи</a:t>
            </a:r>
            <a:r>
              <a:rPr lang="ru-RU" i="1" dirty="0"/>
              <a:t> в руках </a:t>
            </a:r>
            <a:r>
              <a:rPr lang="ru-RU" i="1" dirty="0" err="1"/>
              <a:t>цього</a:t>
            </a:r>
            <a:r>
              <a:rPr lang="ru-RU" i="1" dirty="0"/>
              <a:t> </a:t>
            </a:r>
            <a:r>
              <a:rPr lang="ru-RU" i="1" dirty="0" err="1"/>
              <a:t>класу</a:t>
            </a:r>
            <a:r>
              <a:rPr lang="ru-RU" i="1" dirty="0"/>
              <a:t> </a:t>
            </a:r>
            <a:r>
              <a:rPr lang="ru-RU" i="1" dirty="0" err="1"/>
              <a:t>знаряддя</a:t>
            </a:r>
            <a:r>
              <a:rPr lang="ru-RU" i="1" dirty="0"/>
              <a:t> </a:t>
            </a:r>
            <a:r>
              <a:rPr lang="ru-RU" i="1" dirty="0" err="1"/>
              <a:t>виробництва</a:t>
            </a:r>
            <a:r>
              <a:rPr lang="ru-RU" i="1" dirty="0"/>
              <a:t> з правом </a:t>
            </a:r>
            <a:r>
              <a:rPr lang="ru-RU" i="1" dirty="0" err="1"/>
              <a:t>вільного</a:t>
            </a:r>
            <a:r>
              <a:rPr lang="ru-RU" i="1" dirty="0"/>
              <a:t> </a:t>
            </a:r>
            <a:r>
              <a:rPr lang="ru-RU" i="1" dirty="0" err="1"/>
              <a:t>користування</a:t>
            </a:r>
            <a:r>
              <a:rPr lang="ru-RU" i="1" dirty="0"/>
              <a:t> землею. </a:t>
            </a:r>
            <a:r>
              <a:rPr lang="ru-RU" i="1" dirty="0" err="1"/>
              <a:t>Щоб</a:t>
            </a:r>
            <a:r>
              <a:rPr lang="ru-RU" i="1" dirty="0"/>
              <a:t> </a:t>
            </a:r>
            <a:r>
              <a:rPr lang="ru-RU" i="1" dirty="0" err="1"/>
              <a:t>витіснити</a:t>
            </a:r>
            <a:r>
              <a:rPr lang="ru-RU" i="1" dirty="0"/>
              <a:t> </a:t>
            </a:r>
            <a:r>
              <a:rPr lang="ru-RU" i="1" dirty="0" err="1"/>
              <a:t>куркульство</a:t>
            </a:r>
            <a:r>
              <a:rPr lang="ru-RU" i="1" dirty="0"/>
              <a:t> як </a:t>
            </a:r>
            <a:r>
              <a:rPr lang="ru-RU" i="1" dirty="0" err="1"/>
              <a:t>клас</a:t>
            </a:r>
            <a:r>
              <a:rPr lang="ru-RU" i="1" dirty="0"/>
              <a:t>, треба </a:t>
            </a:r>
            <a:r>
              <a:rPr lang="ru-RU" i="1" dirty="0" err="1"/>
              <a:t>зломити</a:t>
            </a:r>
            <a:r>
              <a:rPr lang="ru-RU" i="1" dirty="0"/>
              <a:t> у </a:t>
            </a:r>
            <a:r>
              <a:rPr lang="ru-RU" i="1" dirty="0" err="1"/>
              <a:t>відкритому</a:t>
            </a:r>
            <a:r>
              <a:rPr lang="ru-RU" i="1" dirty="0"/>
              <a:t> бою </a:t>
            </a:r>
            <a:r>
              <a:rPr lang="ru-RU" i="1" dirty="0" err="1"/>
              <a:t>опір</a:t>
            </a:r>
            <a:r>
              <a:rPr lang="ru-RU" i="1" dirty="0"/>
              <a:t> </a:t>
            </a:r>
            <a:r>
              <a:rPr lang="ru-RU" i="1" dirty="0" err="1"/>
              <a:t>цього</a:t>
            </a:r>
            <a:r>
              <a:rPr lang="ru-RU" i="1" dirty="0"/>
              <a:t> </a:t>
            </a:r>
            <a:r>
              <a:rPr lang="ru-RU" i="1" dirty="0" err="1"/>
              <a:t>класу</a:t>
            </a:r>
            <a:r>
              <a:rPr lang="ru-RU" i="1" dirty="0"/>
              <a:t> і </a:t>
            </a:r>
            <a:r>
              <a:rPr lang="ru-RU" i="1" dirty="0" err="1"/>
              <a:t>позбавити</a:t>
            </a:r>
            <a:r>
              <a:rPr lang="ru-RU" i="1" dirty="0"/>
              <a:t> </a:t>
            </a:r>
            <a:r>
              <a:rPr lang="ru-RU" i="1" dirty="0" err="1"/>
              <a:t>його</a:t>
            </a:r>
            <a:r>
              <a:rPr lang="ru-RU" i="1" dirty="0"/>
              <a:t> </a:t>
            </a:r>
            <a:r>
              <a:rPr lang="ru-RU" i="1" dirty="0" err="1"/>
              <a:t>виробничих</a:t>
            </a:r>
            <a:r>
              <a:rPr lang="ru-RU" i="1" dirty="0"/>
              <a:t> </a:t>
            </a:r>
            <a:r>
              <a:rPr lang="ru-RU" i="1" dirty="0" err="1"/>
              <a:t>джерел</a:t>
            </a:r>
            <a:r>
              <a:rPr lang="ru-RU" i="1" dirty="0"/>
              <a:t> </a:t>
            </a:r>
            <a:r>
              <a:rPr lang="ru-RU" i="1" dirty="0" err="1"/>
              <a:t>існування</a:t>
            </a:r>
            <a:r>
              <a:rPr lang="ru-RU" i="1" dirty="0"/>
              <a:t> і </a:t>
            </a:r>
            <a:r>
              <a:rPr lang="ru-RU" i="1" dirty="0" err="1"/>
              <a:t>розвитку</a:t>
            </a:r>
            <a:r>
              <a:rPr lang="ru-RU" i="1" dirty="0"/>
              <a:t>. Без </a:t>
            </a:r>
            <a:r>
              <a:rPr lang="ru-RU" i="1" dirty="0" err="1"/>
              <a:t>цього</a:t>
            </a:r>
            <a:r>
              <a:rPr lang="ru-RU" i="1" dirty="0"/>
              <a:t> </a:t>
            </a:r>
            <a:r>
              <a:rPr lang="ru-RU" i="1" dirty="0" err="1"/>
              <a:t>немислима</a:t>
            </a:r>
            <a:r>
              <a:rPr lang="ru-RU" i="1" dirty="0"/>
              <a:t> </a:t>
            </a:r>
            <a:r>
              <a:rPr lang="ru-RU" i="1" dirty="0" err="1"/>
              <a:t>ніяка</a:t>
            </a:r>
            <a:r>
              <a:rPr lang="ru-RU" i="1" dirty="0"/>
              <a:t> </a:t>
            </a:r>
            <a:r>
              <a:rPr lang="ru-RU" i="1" dirty="0" err="1"/>
              <a:t>серйозна</a:t>
            </a:r>
            <a:r>
              <a:rPr lang="ru-RU" i="1" dirty="0"/>
              <a:t>, а </a:t>
            </a:r>
            <a:r>
              <a:rPr lang="ru-RU" i="1" dirty="0" err="1"/>
              <a:t>тим</a:t>
            </a:r>
            <a:r>
              <a:rPr lang="ru-RU" i="1" dirty="0"/>
              <a:t> </a:t>
            </a:r>
            <a:r>
              <a:rPr lang="ru-RU" i="1" dirty="0" err="1"/>
              <a:t>більше</a:t>
            </a:r>
            <a:r>
              <a:rPr lang="ru-RU" i="1" dirty="0"/>
              <a:t> </a:t>
            </a:r>
            <a:r>
              <a:rPr lang="ru-RU" i="1" dirty="0" err="1"/>
              <a:t>суцільна</a:t>
            </a:r>
            <a:r>
              <a:rPr lang="ru-RU" i="1" dirty="0"/>
              <a:t> </a:t>
            </a:r>
            <a:r>
              <a:rPr lang="ru-RU" i="1" dirty="0" err="1"/>
              <a:t>колективізація</a:t>
            </a:r>
            <a:r>
              <a:rPr lang="ru-RU" i="1" dirty="0"/>
              <a:t> села. </a:t>
            </a:r>
            <a:r>
              <a:rPr lang="ru-RU" i="1" dirty="0" err="1"/>
              <a:t>Це</a:t>
            </a:r>
            <a:r>
              <a:rPr lang="ru-RU" i="1" dirty="0"/>
              <a:t> добре </a:t>
            </a:r>
            <a:r>
              <a:rPr lang="ru-RU" i="1" dirty="0" err="1"/>
              <a:t>зрозуміли</a:t>
            </a:r>
            <a:r>
              <a:rPr lang="ru-RU" i="1" dirty="0"/>
              <a:t> </a:t>
            </a:r>
            <a:r>
              <a:rPr lang="ru-RU" i="1" dirty="0" err="1"/>
              <a:t>бідняки</a:t>
            </a:r>
            <a:r>
              <a:rPr lang="ru-RU" i="1" dirty="0"/>
              <a:t> і середняки </a:t>
            </a:r>
            <a:r>
              <a:rPr lang="ru-RU" i="1" dirty="0" err="1"/>
              <a:t>нашого</a:t>
            </a:r>
            <a:r>
              <a:rPr lang="ru-RU" i="1" dirty="0"/>
              <a:t> села, </a:t>
            </a:r>
            <a:r>
              <a:rPr lang="ru-RU" i="1" dirty="0" err="1"/>
              <a:t>які</a:t>
            </a:r>
            <a:r>
              <a:rPr lang="ru-RU" i="1" dirty="0"/>
              <a:t> </a:t>
            </a:r>
            <a:r>
              <a:rPr lang="ru-RU" i="1" dirty="0" err="1"/>
              <a:t>громлять</a:t>
            </a:r>
            <a:r>
              <a:rPr lang="ru-RU" i="1" dirty="0"/>
              <a:t> </a:t>
            </a:r>
            <a:r>
              <a:rPr lang="ru-RU" i="1" dirty="0" err="1"/>
              <a:t>куркульство</a:t>
            </a:r>
            <a:r>
              <a:rPr lang="ru-RU" i="1" dirty="0"/>
              <a:t> і </a:t>
            </a:r>
            <a:r>
              <a:rPr lang="ru-RU" i="1" dirty="0" err="1"/>
              <a:t>здійснюють</a:t>
            </a:r>
            <a:r>
              <a:rPr lang="ru-RU" i="1" dirty="0"/>
              <a:t> </a:t>
            </a:r>
            <a:r>
              <a:rPr lang="ru-RU" i="1" dirty="0" err="1"/>
              <a:t>суцільну</a:t>
            </a:r>
            <a:r>
              <a:rPr lang="ru-RU" i="1" dirty="0"/>
              <a:t> </a:t>
            </a:r>
            <a:r>
              <a:rPr lang="ru-RU" i="1" dirty="0" err="1"/>
              <a:t>колективізацію</a:t>
            </a:r>
            <a:r>
              <a:rPr lang="ru-RU" i="1" dirty="0"/>
              <a:t>. </a:t>
            </a:r>
            <a:r>
              <a:rPr lang="ru-RU" i="1" dirty="0" err="1"/>
              <a:t>Отже</a:t>
            </a:r>
            <a:r>
              <a:rPr lang="ru-RU" i="1" dirty="0"/>
              <a:t>, </a:t>
            </a:r>
            <a:r>
              <a:rPr lang="ru-RU" i="1" dirty="0" err="1"/>
              <a:t>нинішня</a:t>
            </a:r>
            <a:r>
              <a:rPr lang="ru-RU" i="1" dirty="0"/>
              <a:t> </a:t>
            </a:r>
            <a:r>
              <a:rPr lang="ru-RU" i="1" dirty="0" err="1"/>
              <a:t>політика</a:t>
            </a:r>
            <a:r>
              <a:rPr lang="ru-RU" i="1" dirty="0"/>
              <a:t> </a:t>
            </a:r>
            <a:r>
              <a:rPr lang="ru-RU" i="1" dirty="0" err="1"/>
              <a:t>партії</a:t>
            </a:r>
            <a:r>
              <a:rPr lang="ru-RU" i="1" dirty="0"/>
              <a:t> на </a:t>
            </a:r>
            <a:r>
              <a:rPr lang="ru-RU" i="1" dirty="0" err="1"/>
              <a:t>селі</a:t>
            </a:r>
            <a:r>
              <a:rPr lang="ru-RU" i="1" dirty="0"/>
              <a:t> є поворот </a:t>
            </a:r>
            <a:r>
              <a:rPr lang="ru-RU" i="1" dirty="0" err="1"/>
              <a:t>від</a:t>
            </a:r>
            <a:r>
              <a:rPr lang="ru-RU" i="1" dirty="0"/>
              <a:t> </a:t>
            </a:r>
            <a:r>
              <a:rPr lang="ru-RU" i="1" dirty="0" err="1"/>
              <a:t>старої</a:t>
            </a:r>
            <a:r>
              <a:rPr lang="ru-RU" i="1" dirty="0"/>
              <a:t> </a:t>
            </a:r>
            <a:r>
              <a:rPr lang="ru-RU" i="1" dirty="0" err="1"/>
              <a:t>політики</a:t>
            </a:r>
            <a:r>
              <a:rPr lang="ru-RU" i="1" dirty="0"/>
              <a:t> </a:t>
            </a:r>
            <a:r>
              <a:rPr lang="ru-RU" i="1" dirty="0" err="1"/>
              <a:t>обмеження</a:t>
            </a:r>
            <a:r>
              <a:rPr lang="ru-RU" i="1" dirty="0"/>
              <a:t> (і </a:t>
            </a:r>
            <a:r>
              <a:rPr lang="ru-RU" i="1" dirty="0" err="1"/>
              <a:t>витіснення</a:t>
            </a:r>
            <a:r>
              <a:rPr lang="ru-RU" i="1" dirty="0"/>
              <a:t>) </a:t>
            </a:r>
            <a:r>
              <a:rPr lang="ru-RU" i="1" dirty="0" err="1"/>
              <a:t>капіталістичних</a:t>
            </a:r>
            <a:r>
              <a:rPr lang="ru-RU" i="1" dirty="0"/>
              <a:t> </a:t>
            </a:r>
            <a:r>
              <a:rPr lang="ru-RU" i="1" dirty="0" err="1"/>
              <a:t>елементів</a:t>
            </a:r>
            <a:r>
              <a:rPr lang="ru-RU" i="1" dirty="0"/>
              <a:t> села до </a:t>
            </a:r>
            <a:r>
              <a:rPr lang="ru-RU" i="1" dirty="0" err="1"/>
              <a:t>нової</a:t>
            </a:r>
            <a:r>
              <a:rPr lang="ru-RU" i="1" dirty="0"/>
              <a:t> </a:t>
            </a:r>
            <a:r>
              <a:rPr lang="ru-RU" i="1" dirty="0" err="1"/>
              <a:t>політики</a:t>
            </a:r>
            <a:r>
              <a:rPr lang="ru-RU" i="1" dirty="0"/>
              <a:t> </a:t>
            </a:r>
            <a:r>
              <a:rPr lang="ru-RU" i="1" dirty="0" err="1"/>
              <a:t>ліквідації</a:t>
            </a:r>
            <a:r>
              <a:rPr lang="ru-RU" i="1" dirty="0"/>
              <a:t> </a:t>
            </a:r>
            <a:r>
              <a:rPr lang="ru-RU" i="1" dirty="0" err="1"/>
              <a:t>куркульства</a:t>
            </a:r>
            <a:r>
              <a:rPr lang="ru-RU" i="1" dirty="0"/>
              <a:t> як </a:t>
            </a:r>
            <a:r>
              <a:rPr lang="ru-RU" i="1" dirty="0" err="1"/>
              <a:t>класу</a:t>
            </a:r>
            <a:r>
              <a:rPr lang="ru-RU" i="1" dirty="0"/>
              <a:t>», – </a:t>
            </a:r>
            <a:r>
              <a:rPr lang="ru-RU" i="1" dirty="0" err="1" smtClean="0"/>
              <a:t>Й.Сталін</a:t>
            </a:r>
            <a:r>
              <a:rPr lang="ru-RU" i="1" dirty="0"/>
              <a:t>.</a:t>
            </a:r>
            <a:endParaRPr lang="ru-RU" i="1" dirty="0"/>
          </a:p>
        </p:txBody>
      </p:sp>
      <p:pic>
        <p:nvPicPr>
          <p:cNvPr id="5122" name="Picture 2" descr="D:\2024-2025 н.р\Картинки\images (2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70887"/>
            <a:ext cx="2143125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2024-2025 н.р\Картинки\image1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04664"/>
            <a:ext cx="2294066" cy="201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2024-2025 н.р\Картинки\images (17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928688"/>
            <a:ext cx="27432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05535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179512" y="142186"/>
            <a:ext cx="4968552" cy="1143000"/>
          </a:xfrm>
        </p:spPr>
        <p:txBody>
          <a:bodyPr>
            <a:normAutofit fontScale="70000" lnSpcReduction="20000"/>
          </a:bodyPr>
          <a:lstStyle/>
          <a:p>
            <a:r>
              <a:rPr lang="uk-UA" dirty="0" smtClean="0"/>
              <a:t>Розкуркулення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412776"/>
            <a:ext cx="79208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28 </a:t>
            </a:r>
            <a:r>
              <a:rPr lang="ru-RU" sz="1400" dirty="0" err="1"/>
              <a:t>червня</a:t>
            </a:r>
            <a:r>
              <a:rPr lang="ru-RU" sz="1400" dirty="0"/>
              <a:t> 1929 </a:t>
            </a:r>
            <a:r>
              <a:rPr lang="ru-RU" sz="1400" dirty="0" err="1"/>
              <a:t>Всерос</a:t>
            </a:r>
            <a:r>
              <a:rPr lang="ru-RU" sz="1400" dirty="0"/>
              <a:t>. ЦВК і РНК РСФРР </a:t>
            </a:r>
            <a:r>
              <a:rPr lang="ru-RU" sz="1400" dirty="0" err="1"/>
              <a:t>прийняли</a:t>
            </a:r>
            <a:r>
              <a:rPr lang="ru-RU" sz="1400" dirty="0"/>
              <a:t> постанову "Про </a:t>
            </a:r>
            <a:r>
              <a:rPr lang="ru-RU" sz="1400" dirty="0" err="1"/>
              <a:t>поширення</a:t>
            </a:r>
            <a:r>
              <a:rPr lang="ru-RU" sz="1400" dirty="0"/>
              <a:t> прав </a:t>
            </a:r>
            <a:r>
              <a:rPr lang="ru-RU" sz="1400" dirty="0" err="1"/>
              <a:t>місцевих</a:t>
            </a:r>
            <a:r>
              <a:rPr lang="ru-RU" sz="1400" dirty="0"/>
              <a:t> рад </a:t>
            </a:r>
            <a:r>
              <a:rPr lang="ru-RU" sz="1400" dirty="0" err="1"/>
              <a:t>щодо</a:t>
            </a:r>
            <a:r>
              <a:rPr lang="ru-RU" sz="1400" dirty="0"/>
              <a:t> </a:t>
            </a:r>
            <a:r>
              <a:rPr lang="ru-RU" sz="1400" dirty="0" err="1"/>
              <a:t>сприяння</a:t>
            </a:r>
            <a:r>
              <a:rPr lang="ru-RU" sz="1400" dirty="0"/>
              <a:t> </a:t>
            </a:r>
            <a:r>
              <a:rPr lang="ru-RU" sz="1400" dirty="0" err="1"/>
              <a:t>виконанню</a:t>
            </a:r>
            <a:r>
              <a:rPr lang="ru-RU" sz="1400" dirty="0"/>
              <a:t> </a:t>
            </a:r>
            <a:r>
              <a:rPr lang="ru-RU" sz="1400" dirty="0" err="1"/>
              <a:t>загальнодержавних</a:t>
            </a:r>
            <a:r>
              <a:rPr lang="ru-RU" sz="1400" dirty="0"/>
              <a:t> </a:t>
            </a:r>
            <a:r>
              <a:rPr lang="ru-RU" sz="1400" dirty="0" err="1"/>
              <a:t>завдань</a:t>
            </a:r>
            <a:r>
              <a:rPr lang="ru-RU" sz="1400" dirty="0"/>
              <a:t> і </a:t>
            </a:r>
            <a:r>
              <a:rPr lang="ru-RU" sz="1400" dirty="0" err="1"/>
              <a:t>планів</a:t>
            </a:r>
            <a:r>
              <a:rPr lang="ru-RU" sz="1400" dirty="0"/>
              <a:t>". 3 </a:t>
            </a:r>
            <a:r>
              <a:rPr lang="ru-RU" sz="1400" dirty="0" err="1"/>
              <a:t>липня</a:t>
            </a:r>
            <a:r>
              <a:rPr lang="ru-RU" sz="1400" dirty="0"/>
              <a:t> </a:t>
            </a:r>
            <a:r>
              <a:rPr lang="ru-RU" sz="1400" dirty="0" err="1"/>
              <a:t>її</a:t>
            </a:r>
            <a:r>
              <a:rPr lang="ru-RU" sz="1400" dirty="0"/>
              <a:t> </a:t>
            </a:r>
            <a:r>
              <a:rPr lang="ru-RU" sz="1400" dirty="0" err="1"/>
              <a:t>продублювали</a:t>
            </a:r>
            <a:r>
              <a:rPr lang="ru-RU" sz="1400" dirty="0"/>
              <a:t> ВУЦВК і РНК УСРР. </a:t>
            </a:r>
            <a:r>
              <a:rPr lang="ru-RU" sz="1400" dirty="0" err="1"/>
              <a:t>Груповий</a:t>
            </a:r>
            <a:r>
              <a:rPr lang="ru-RU" sz="1400" dirty="0"/>
              <a:t> </a:t>
            </a:r>
            <a:r>
              <a:rPr lang="ru-RU" sz="1400" dirty="0" err="1"/>
              <a:t>опір</a:t>
            </a:r>
            <a:r>
              <a:rPr lang="ru-RU" sz="1400" dirty="0"/>
              <a:t> </a:t>
            </a:r>
            <a:r>
              <a:rPr lang="ru-RU" sz="1400" dirty="0" err="1"/>
              <a:t>розкладці</a:t>
            </a:r>
            <a:r>
              <a:rPr lang="ru-RU" sz="1400" dirty="0"/>
              <a:t> </a:t>
            </a:r>
            <a:r>
              <a:rPr lang="ru-RU" sz="1400" dirty="0" err="1"/>
              <a:t>передбачав</a:t>
            </a:r>
            <a:r>
              <a:rPr lang="ru-RU" sz="1400" dirty="0"/>
              <a:t> </a:t>
            </a:r>
            <a:r>
              <a:rPr lang="ru-RU" sz="1400" dirty="0" err="1"/>
              <a:t>конфіскацію</a:t>
            </a:r>
            <a:r>
              <a:rPr lang="ru-RU" sz="1400" dirty="0"/>
              <a:t> майна і </a:t>
            </a:r>
            <a:r>
              <a:rPr lang="ru-RU" sz="1400" dirty="0" err="1"/>
              <a:t>депортацію</a:t>
            </a:r>
            <a:r>
              <a:rPr lang="ru-RU" sz="1400" dirty="0"/>
              <a:t> </a:t>
            </a:r>
            <a:r>
              <a:rPr lang="ru-RU" sz="1400" dirty="0" err="1"/>
              <a:t>засуджених</a:t>
            </a:r>
            <a:r>
              <a:rPr lang="ru-RU" sz="1400" dirty="0"/>
              <a:t> у </a:t>
            </a:r>
            <a:r>
              <a:rPr lang="ru-RU" sz="1400" dirty="0" err="1"/>
              <a:t>віддалені</a:t>
            </a:r>
            <a:r>
              <a:rPr lang="ru-RU" sz="1400" dirty="0"/>
              <a:t> </a:t>
            </a:r>
            <a:r>
              <a:rPr lang="ru-RU" sz="1400" dirty="0" err="1"/>
              <a:t>регіони</a:t>
            </a:r>
            <a:r>
              <a:rPr lang="ru-RU" sz="1400" dirty="0"/>
              <a:t> СРСР. </a:t>
            </a:r>
            <a:r>
              <a:rPr lang="ru-RU" sz="1400" dirty="0" err="1"/>
              <a:t>Восени</a:t>
            </a:r>
            <a:r>
              <a:rPr lang="ru-RU" sz="1400" dirty="0"/>
              <a:t> 1929 в УСРР </a:t>
            </a:r>
            <a:r>
              <a:rPr lang="ru-RU" sz="1400" dirty="0" err="1"/>
              <a:t>було</a:t>
            </a:r>
            <a:r>
              <a:rPr lang="ru-RU" sz="1400" dirty="0"/>
              <a:t> </a:t>
            </a:r>
            <a:r>
              <a:rPr lang="ru-RU" sz="1400" dirty="0" err="1"/>
              <a:t>розкуркулено</a:t>
            </a:r>
            <a:r>
              <a:rPr lang="ru-RU" sz="1400" dirty="0"/>
              <a:t> 15 тис. сел. </a:t>
            </a:r>
            <a:r>
              <a:rPr lang="ru-RU" sz="1400" dirty="0" err="1"/>
              <a:t>дворів</a:t>
            </a:r>
            <a:r>
              <a:rPr lang="ru-RU" sz="1400" dirty="0"/>
              <a:t>.</a:t>
            </a:r>
          </a:p>
          <a:p>
            <a:r>
              <a:rPr lang="ru-RU" sz="1400" dirty="0"/>
              <a:t>21 </a:t>
            </a:r>
            <a:r>
              <a:rPr lang="ru-RU" sz="1400" dirty="0" err="1"/>
              <a:t>січня</a:t>
            </a:r>
            <a:r>
              <a:rPr lang="ru-RU" sz="1400" dirty="0"/>
              <a:t> 1930 </a:t>
            </a:r>
            <a:r>
              <a:rPr lang="ru-RU" sz="1400" dirty="0" err="1"/>
              <a:t>Й.Сталін</a:t>
            </a:r>
            <a:r>
              <a:rPr lang="ru-RU" sz="1400" dirty="0"/>
              <a:t> </a:t>
            </a:r>
            <a:r>
              <a:rPr lang="ru-RU" sz="1400" dirty="0" err="1"/>
              <a:t>виступив</a:t>
            </a:r>
            <a:r>
              <a:rPr lang="ru-RU" sz="1400" dirty="0"/>
              <a:t> у газ. "Красная звезда" </a:t>
            </a:r>
            <a:r>
              <a:rPr lang="ru-RU" sz="1400" dirty="0" err="1"/>
              <a:t>із</a:t>
            </a:r>
            <a:r>
              <a:rPr lang="ru-RU" sz="1400" dirty="0"/>
              <a:t> </a:t>
            </a:r>
            <a:r>
              <a:rPr lang="ru-RU" sz="1400" dirty="0" err="1"/>
              <a:t>заявою</a:t>
            </a:r>
            <a:r>
              <a:rPr lang="ru-RU" sz="1400" dirty="0"/>
              <a:t> про </a:t>
            </a:r>
            <a:r>
              <a:rPr lang="ru-RU" sz="1400" dirty="0" err="1"/>
              <a:t>застарілість</a:t>
            </a:r>
            <a:r>
              <a:rPr lang="ru-RU" sz="1400" dirty="0"/>
              <a:t> </a:t>
            </a:r>
            <a:r>
              <a:rPr lang="ru-RU" sz="1400" dirty="0" err="1"/>
              <a:t>схваленої</a:t>
            </a:r>
            <a:r>
              <a:rPr lang="ru-RU" sz="1400" dirty="0"/>
              <a:t> Х</a:t>
            </a:r>
            <a:r>
              <a:rPr lang="en-US" sz="1400" dirty="0"/>
              <a:t>V </a:t>
            </a:r>
            <a:r>
              <a:rPr lang="ru-RU" sz="1400" dirty="0" err="1"/>
              <a:t>з'їздом</a:t>
            </a:r>
            <a:r>
              <a:rPr lang="ru-RU" sz="1400" dirty="0"/>
              <a:t> ВКП(б) </a:t>
            </a:r>
            <a:r>
              <a:rPr lang="ru-RU" sz="1400" dirty="0" err="1"/>
              <a:t>політики</a:t>
            </a:r>
            <a:r>
              <a:rPr lang="ru-RU" sz="1400" dirty="0"/>
              <a:t> </a:t>
            </a:r>
            <a:r>
              <a:rPr lang="ru-RU" sz="1400" dirty="0" err="1"/>
              <a:t>обмеження</a:t>
            </a:r>
            <a:r>
              <a:rPr lang="ru-RU" sz="1400" dirty="0"/>
              <a:t> й </a:t>
            </a:r>
            <a:r>
              <a:rPr lang="ru-RU" sz="1400" dirty="0" err="1"/>
              <a:t>витіснення</a:t>
            </a:r>
            <a:r>
              <a:rPr lang="ru-RU" sz="1400" dirty="0"/>
              <a:t> </a:t>
            </a:r>
            <a:r>
              <a:rPr lang="ru-RU" sz="1400" dirty="0" err="1"/>
              <a:t>капіталіст</a:t>
            </a:r>
            <a:r>
              <a:rPr lang="ru-RU" sz="1400" dirty="0"/>
              <a:t>. </a:t>
            </a:r>
            <a:r>
              <a:rPr lang="ru-RU" sz="1400" dirty="0" err="1"/>
              <a:t>елементів</a:t>
            </a:r>
            <a:r>
              <a:rPr lang="ru-RU" sz="1400" dirty="0"/>
              <a:t> села і </a:t>
            </a:r>
            <a:r>
              <a:rPr lang="ru-RU" sz="1400" dirty="0" err="1"/>
              <a:t>повідомив</a:t>
            </a:r>
            <a:r>
              <a:rPr lang="ru-RU" sz="1400" dirty="0"/>
              <a:t> про </a:t>
            </a:r>
            <a:r>
              <a:rPr lang="ru-RU" sz="1400" dirty="0" err="1"/>
              <a:t>перехід</a:t>
            </a:r>
            <a:r>
              <a:rPr lang="ru-RU" sz="1400" dirty="0"/>
              <a:t> рад. </a:t>
            </a:r>
            <a:r>
              <a:rPr lang="ru-RU" sz="1400" dirty="0" err="1"/>
              <a:t>влади</a:t>
            </a:r>
            <a:r>
              <a:rPr lang="ru-RU" sz="1400" dirty="0"/>
              <a:t> до </a:t>
            </a:r>
            <a:r>
              <a:rPr lang="ru-RU" sz="1400" dirty="0" err="1"/>
              <a:t>політики</a:t>
            </a:r>
            <a:r>
              <a:rPr lang="ru-RU" sz="1400" dirty="0"/>
              <a:t> "</a:t>
            </a:r>
            <a:r>
              <a:rPr lang="ru-RU" sz="1400" u="sng" dirty="0" err="1">
                <a:hlinkClick r:id="rId2" tooltip="Перейти"/>
              </a:rPr>
              <a:t>ліквідації</a:t>
            </a:r>
            <a:r>
              <a:rPr lang="ru-RU" sz="1400" u="sng" dirty="0">
                <a:hlinkClick r:id="rId2" tooltip="Перейти"/>
              </a:rPr>
              <a:t> </a:t>
            </a:r>
            <a:r>
              <a:rPr lang="ru-RU" sz="1400" u="sng" dirty="0" err="1">
                <a:hlinkClick r:id="rId2" tooltip="Перейти"/>
              </a:rPr>
              <a:t>куркульства</a:t>
            </a:r>
            <a:r>
              <a:rPr lang="ru-RU" sz="1400" u="sng" dirty="0">
                <a:hlinkClick r:id="rId2" tooltip="Перейти"/>
              </a:rPr>
              <a:t> як </a:t>
            </a:r>
            <a:r>
              <a:rPr lang="ru-RU" sz="1400" u="sng" dirty="0" err="1">
                <a:hlinkClick r:id="rId2" tooltip="Перейти"/>
              </a:rPr>
              <a:t>класу</a:t>
            </a:r>
            <a:r>
              <a:rPr lang="ru-RU" sz="1400" dirty="0"/>
              <a:t>". </a:t>
            </a:r>
            <a:r>
              <a:rPr lang="ru-RU" sz="1400" dirty="0" err="1"/>
              <a:t>Контури</a:t>
            </a:r>
            <a:r>
              <a:rPr lang="ru-RU" sz="1400" dirty="0"/>
              <a:t> </a:t>
            </a:r>
            <a:r>
              <a:rPr lang="ru-RU" sz="1400" dirty="0" err="1"/>
              <a:t>цієї</a:t>
            </a:r>
            <a:r>
              <a:rPr lang="ru-RU" sz="1400" dirty="0"/>
              <a:t> </a:t>
            </a:r>
            <a:r>
              <a:rPr lang="ru-RU" sz="1400" dirty="0" err="1"/>
              <a:t>політики</a:t>
            </a:r>
            <a:r>
              <a:rPr lang="ru-RU" sz="1400" dirty="0"/>
              <a:t> </a:t>
            </a:r>
            <a:r>
              <a:rPr lang="ru-RU" sz="1400" dirty="0" err="1"/>
              <a:t>визначилися</a:t>
            </a:r>
            <a:r>
              <a:rPr lang="ru-RU" sz="1400" dirty="0"/>
              <a:t> </a:t>
            </a:r>
            <a:r>
              <a:rPr lang="ru-RU" sz="1400" dirty="0" err="1"/>
              <a:t>постановою</a:t>
            </a:r>
            <a:r>
              <a:rPr lang="ru-RU" sz="1400" dirty="0"/>
              <a:t> ЦК ВКП(б) </a:t>
            </a:r>
            <a:r>
              <a:rPr lang="ru-RU" sz="1400" dirty="0" err="1"/>
              <a:t>від</a:t>
            </a:r>
            <a:r>
              <a:rPr lang="ru-RU" sz="1400" dirty="0"/>
              <a:t> 30 </a:t>
            </a:r>
            <a:r>
              <a:rPr lang="ru-RU" sz="1400" dirty="0" err="1"/>
              <a:t>січня</a:t>
            </a:r>
            <a:r>
              <a:rPr lang="ru-RU" sz="1400" dirty="0"/>
              <a:t> 1930 "Про заходи з </a:t>
            </a:r>
            <a:r>
              <a:rPr lang="ru-RU" sz="1400" dirty="0" err="1"/>
              <a:t>ліквідації</a:t>
            </a:r>
            <a:r>
              <a:rPr lang="ru-RU" sz="1400" dirty="0"/>
              <a:t> </a:t>
            </a:r>
            <a:r>
              <a:rPr lang="ru-RU" sz="1400" dirty="0" err="1"/>
              <a:t>куркульських</a:t>
            </a:r>
            <a:r>
              <a:rPr lang="ru-RU" sz="1400" dirty="0"/>
              <a:t> </a:t>
            </a:r>
            <a:r>
              <a:rPr lang="ru-RU" sz="1400" dirty="0" err="1"/>
              <a:t>господарств</a:t>
            </a:r>
            <a:r>
              <a:rPr lang="ru-RU" sz="1400" dirty="0"/>
              <a:t> у районах </a:t>
            </a:r>
            <a:r>
              <a:rPr lang="ru-RU" sz="1400" dirty="0" err="1"/>
              <a:t>суцільної</a:t>
            </a:r>
            <a:r>
              <a:rPr lang="ru-RU" sz="1400" dirty="0"/>
              <a:t> </a:t>
            </a:r>
            <a:r>
              <a:rPr lang="ru-RU" sz="1400" dirty="0" err="1"/>
              <a:t>колективізації</a:t>
            </a:r>
            <a:r>
              <a:rPr lang="ru-RU" sz="1400" dirty="0"/>
              <a:t>". Селян, </a:t>
            </a:r>
            <a:r>
              <a:rPr lang="ru-RU" sz="1400" dirty="0" err="1"/>
              <a:t>які</a:t>
            </a:r>
            <a:r>
              <a:rPr lang="ru-RU" sz="1400" dirty="0"/>
              <a:t> </a:t>
            </a:r>
            <a:r>
              <a:rPr lang="ru-RU" sz="1400" dirty="0" err="1"/>
              <a:t>мали</a:t>
            </a:r>
            <a:r>
              <a:rPr lang="ru-RU" sz="1400" dirty="0"/>
              <a:t> бути </a:t>
            </a:r>
            <a:r>
              <a:rPr lang="ru-RU" sz="1400" dirty="0" err="1"/>
              <a:t>репресовані</a:t>
            </a:r>
            <a:r>
              <a:rPr lang="ru-RU" sz="1400" dirty="0"/>
              <a:t>, </a:t>
            </a:r>
            <a:r>
              <a:rPr lang="ru-RU" sz="1400" dirty="0" err="1"/>
              <a:t>поділили</a:t>
            </a:r>
            <a:r>
              <a:rPr lang="ru-RU" sz="1400" dirty="0"/>
              <a:t> на 3 </a:t>
            </a:r>
            <a:r>
              <a:rPr lang="ru-RU" sz="1400" dirty="0" err="1"/>
              <a:t>категорії</a:t>
            </a:r>
            <a:r>
              <a:rPr lang="ru-RU" sz="1400" dirty="0"/>
              <a:t>. До </a:t>
            </a:r>
            <a:r>
              <a:rPr lang="ru-RU" sz="1400" dirty="0" err="1"/>
              <a:t>першої</a:t>
            </a:r>
            <a:r>
              <a:rPr lang="ru-RU" sz="1400" dirty="0"/>
              <a:t> </a:t>
            </a:r>
            <a:r>
              <a:rPr lang="ru-RU" sz="1400" dirty="0" err="1"/>
              <a:t>зараховували</a:t>
            </a:r>
            <a:r>
              <a:rPr lang="ru-RU" sz="1400" dirty="0"/>
              <a:t> "</a:t>
            </a:r>
            <a:r>
              <a:rPr lang="ru-RU" sz="1400" dirty="0" err="1"/>
              <a:t>контрреволюційний</a:t>
            </a:r>
            <a:r>
              <a:rPr lang="ru-RU" sz="1400" dirty="0"/>
              <a:t> актив", </a:t>
            </a:r>
            <a:r>
              <a:rPr lang="ru-RU" sz="1400" dirty="0" err="1"/>
              <a:t>який</a:t>
            </a:r>
            <a:r>
              <a:rPr lang="ru-RU" sz="1400" dirty="0"/>
              <a:t> </a:t>
            </a:r>
            <a:r>
              <a:rPr lang="ru-RU" sz="1400" dirty="0" err="1"/>
              <a:t>підлягав</a:t>
            </a:r>
            <a:r>
              <a:rPr lang="ru-RU" sz="1400" dirty="0"/>
              <a:t> </a:t>
            </a:r>
            <a:r>
              <a:rPr lang="ru-RU" sz="1400" dirty="0" err="1"/>
              <a:t>негайній</a:t>
            </a:r>
            <a:r>
              <a:rPr lang="ru-RU" sz="1400" dirty="0"/>
              <a:t> </a:t>
            </a:r>
            <a:r>
              <a:rPr lang="ru-RU" sz="1400" dirty="0" err="1"/>
              <a:t>ліквідації</a:t>
            </a:r>
            <a:r>
              <a:rPr lang="ru-RU" sz="1400" dirty="0"/>
              <a:t> шляхом </a:t>
            </a:r>
            <a:r>
              <a:rPr lang="ru-RU" sz="1400" dirty="0" err="1"/>
              <a:t>ув'язнення</a:t>
            </a:r>
            <a:r>
              <a:rPr lang="ru-RU" sz="1400" dirty="0"/>
              <a:t> в </a:t>
            </a:r>
            <a:r>
              <a:rPr lang="ru-RU" sz="1400" dirty="0" err="1"/>
              <a:t>концтаборах</a:t>
            </a:r>
            <a:r>
              <a:rPr lang="ru-RU" sz="1400" dirty="0"/>
              <a:t> </a:t>
            </a:r>
            <a:r>
              <a:rPr lang="ru-RU" sz="1400" dirty="0" err="1"/>
              <a:t>або</a:t>
            </a:r>
            <a:r>
              <a:rPr lang="ru-RU" sz="1400" dirty="0"/>
              <a:t> </a:t>
            </a:r>
            <a:r>
              <a:rPr lang="ru-RU" sz="1400" dirty="0" err="1"/>
              <a:t>розстрілу</a:t>
            </a:r>
            <a:r>
              <a:rPr lang="ru-RU" sz="1400" dirty="0"/>
              <a:t>. Друга </a:t>
            </a:r>
            <a:r>
              <a:rPr lang="ru-RU" sz="1400" dirty="0" err="1"/>
              <a:t>категорія</a:t>
            </a:r>
            <a:r>
              <a:rPr lang="ru-RU" sz="1400" dirty="0"/>
              <a:t> означала </a:t>
            </a:r>
            <a:r>
              <a:rPr lang="ru-RU" sz="1400" dirty="0" err="1"/>
              <a:t>депортацію</a:t>
            </a:r>
            <a:r>
              <a:rPr lang="ru-RU" sz="1400" dirty="0"/>
              <a:t> у </a:t>
            </a:r>
            <a:r>
              <a:rPr lang="ru-RU" sz="1400" dirty="0" err="1"/>
              <a:t>віддалені</a:t>
            </a:r>
            <a:r>
              <a:rPr lang="ru-RU" sz="1400" dirty="0"/>
              <a:t> </a:t>
            </a:r>
            <a:r>
              <a:rPr lang="ru-RU" sz="1400" dirty="0" err="1"/>
              <a:t>місцевості</a:t>
            </a:r>
            <a:r>
              <a:rPr lang="ru-RU" sz="1400" dirty="0"/>
              <a:t> СРСР. </a:t>
            </a:r>
            <a:r>
              <a:rPr lang="ru-RU" sz="1400" dirty="0" err="1"/>
              <a:t>Ті</a:t>
            </a:r>
            <a:r>
              <a:rPr lang="ru-RU" sz="1400" dirty="0"/>
              <a:t>, </a:t>
            </a:r>
            <a:r>
              <a:rPr lang="ru-RU" sz="1400" dirty="0" err="1"/>
              <a:t>хто</a:t>
            </a:r>
            <a:r>
              <a:rPr lang="ru-RU" sz="1400" dirty="0"/>
              <a:t> </a:t>
            </a:r>
            <a:r>
              <a:rPr lang="ru-RU" sz="1400" dirty="0" err="1"/>
              <a:t>потрапляв</a:t>
            </a:r>
            <a:r>
              <a:rPr lang="ru-RU" sz="1400" dirty="0"/>
              <a:t> до </a:t>
            </a:r>
            <a:r>
              <a:rPr lang="ru-RU" sz="1400" dirty="0" err="1"/>
              <a:t>третьої</a:t>
            </a:r>
            <a:r>
              <a:rPr lang="ru-RU" sz="1400" dirty="0"/>
              <a:t> </a:t>
            </a:r>
            <a:r>
              <a:rPr lang="ru-RU" sz="1400" dirty="0" err="1"/>
              <a:t>категорії</a:t>
            </a:r>
            <a:r>
              <a:rPr lang="ru-RU" sz="1400" dirty="0"/>
              <a:t>, </a:t>
            </a:r>
            <a:r>
              <a:rPr lang="ru-RU" sz="1400" dirty="0" err="1"/>
              <a:t>залишалися</a:t>
            </a:r>
            <a:r>
              <a:rPr lang="ru-RU" sz="1400" dirty="0"/>
              <a:t> на </a:t>
            </a:r>
            <a:r>
              <a:rPr lang="ru-RU" sz="1400" dirty="0" err="1"/>
              <a:t>місці</a:t>
            </a:r>
            <a:r>
              <a:rPr lang="ru-RU" sz="1400" dirty="0"/>
              <a:t>, але </a:t>
            </a:r>
            <a:r>
              <a:rPr lang="ru-RU" sz="1400" dirty="0" err="1"/>
              <a:t>повинні</a:t>
            </a:r>
            <a:r>
              <a:rPr lang="ru-RU" sz="1400" dirty="0"/>
              <a:t> </a:t>
            </a:r>
            <a:r>
              <a:rPr lang="ru-RU" sz="1400" dirty="0" err="1"/>
              <a:t>були</a:t>
            </a:r>
            <a:r>
              <a:rPr lang="ru-RU" sz="1400" dirty="0"/>
              <a:t> </a:t>
            </a:r>
            <a:r>
              <a:rPr lang="ru-RU" sz="1400" dirty="0" err="1"/>
              <a:t>розселятися</a:t>
            </a:r>
            <a:r>
              <a:rPr lang="ru-RU" sz="1400" dirty="0"/>
              <a:t> за межами </a:t>
            </a:r>
            <a:r>
              <a:rPr lang="ru-RU" sz="1400" dirty="0" err="1"/>
              <a:t>колг</a:t>
            </a:r>
            <a:r>
              <a:rPr lang="ru-RU" sz="1400" dirty="0"/>
              <a:t>. </a:t>
            </a:r>
            <a:r>
              <a:rPr lang="ru-RU" sz="1400" dirty="0" err="1"/>
              <a:t>масивів</a:t>
            </a:r>
            <a:r>
              <a:rPr lang="ru-RU" sz="1400" dirty="0"/>
              <a:t>.</a:t>
            </a:r>
          </a:p>
          <a:p>
            <a:r>
              <a:rPr lang="ru-RU" sz="1400" dirty="0"/>
              <a:t>На </a:t>
            </a:r>
            <a:r>
              <a:rPr lang="ru-RU" sz="1400" dirty="0" err="1"/>
              <a:t>тлі</a:t>
            </a:r>
            <a:r>
              <a:rPr lang="ru-RU" sz="1400" dirty="0"/>
              <a:t> </a:t>
            </a:r>
            <a:r>
              <a:rPr lang="ru-RU" sz="1400" dirty="0" err="1"/>
              <a:t>розкуркулення</a:t>
            </a:r>
            <a:r>
              <a:rPr lang="ru-RU" sz="1400" dirty="0"/>
              <a:t>, яке </a:t>
            </a:r>
            <a:r>
              <a:rPr lang="ru-RU" sz="1400" dirty="0" err="1"/>
              <a:t>було</a:t>
            </a:r>
            <a:r>
              <a:rPr lang="ru-RU" sz="1400" dirty="0"/>
              <a:t> </a:t>
            </a:r>
            <a:r>
              <a:rPr lang="ru-RU" sz="1400" dirty="0" err="1"/>
              <a:t>терористичною</a:t>
            </a:r>
            <a:r>
              <a:rPr lang="ru-RU" sz="1400" dirty="0"/>
              <a:t> </a:t>
            </a:r>
            <a:r>
              <a:rPr lang="ru-RU" sz="1400" dirty="0" err="1"/>
              <a:t>акцією</a:t>
            </a:r>
            <a:r>
              <a:rPr lang="ru-RU" sz="1400" dirty="0"/>
              <a:t>, </a:t>
            </a:r>
            <a:r>
              <a:rPr lang="ru-RU" sz="1400" dirty="0" err="1"/>
              <a:t>спрямовуваною</a:t>
            </a:r>
            <a:r>
              <a:rPr lang="ru-RU" sz="1400" dirty="0"/>
              <a:t> на </a:t>
            </a:r>
            <a:r>
              <a:rPr lang="ru-RU" sz="1400" dirty="0" err="1"/>
              <a:t>залякування</a:t>
            </a:r>
            <a:r>
              <a:rPr lang="ru-RU" sz="1400" dirty="0"/>
              <a:t> тих </a:t>
            </a:r>
            <a:r>
              <a:rPr lang="ru-RU" sz="1400" dirty="0" err="1"/>
              <a:t>середняків</a:t>
            </a:r>
            <a:r>
              <a:rPr lang="ru-RU" sz="1400" dirty="0"/>
              <a:t> та </a:t>
            </a:r>
            <a:r>
              <a:rPr lang="ru-RU" sz="1400" dirty="0" err="1"/>
              <a:t>бідняків</a:t>
            </a:r>
            <a:r>
              <a:rPr lang="ru-RU" sz="1400" dirty="0"/>
              <a:t>, </a:t>
            </a:r>
            <a:r>
              <a:rPr lang="ru-RU" sz="1400" dirty="0" err="1"/>
              <a:t>які</a:t>
            </a:r>
            <a:r>
              <a:rPr lang="ru-RU" sz="1400" dirty="0"/>
              <a:t> не </a:t>
            </a:r>
            <a:r>
              <a:rPr lang="ru-RU" sz="1400" dirty="0" err="1"/>
              <a:t>бажали</a:t>
            </a:r>
            <a:r>
              <a:rPr lang="ru-RU" sz="1400" dirty="0"/>
              <a:t> </a:t>
            </a:r>
            <a:r>
              <a:rPr lang="ru-RU" sz="1400" dirty="0" err="1"/>
              <a:t>ставати</a:t>
            </a:r>
            <a:r>
              <a:rPr lang="ru-RU" sz="1400" dirty="0"/>
              <a:t> </a:t>
            </a:r>
            <a:r>
              <a:rPr lang="ru-RU" sz="1400" dirty="0" err="1"/>
              <a:t>колгоспниками</a:t>
            </a:r>
            <a:r>
              <a:rPr lang="ru-RU" sz="1400" dirty="0"/>
              <a:t>, </a:t>
            </a:r>
            <a:r>
              <a:rPr lang="ru-RU" sz="1400" dirty="0" err="1"/>
              <a:t>розпочалася</a:t>
            </a:r>
            <a:r>
              <a:rPr lang="ru-RU" sz="1400" dirty="0"/>
              <a:t> </a:t>
            </a:r>
            <a:r>
              <a:rPr lang="ru-RU" sz="1400" dirty="0" err="1"/>
              <a:t>кампанія</a:t>
            </a:r>
            <a:r>
              <a:rPr lang="ru-RU" sz="1400" dirty="0"/>
              <a:t> </a:t>
            </a:r>
            <a:r>
              <a:rPr lang="ru-RU" sz="1400" dirty="0" err="1"/>
              <a:t>суцільної</a:t>
            </a:r>
            <a:r>
              <a:rPr lang="ru-RU" sz="1400" dirty="0"/>
              <a:t> </a:t>
            </a:r>
            <a:r>
              <a:rPr lang="ru-RU" sz="1400" dirty="0" err="1"/>
              <a:t>колективізації</a:t>
            </a:r>
            <a:r>
              <a:rPr lang="ru-RU" sz="1400" dirty="0"/>
              <a:t> села. </a:t>
            </a:r>
            <a:r>
              <a:rPr lang="ru-RU" sz="1400" dirty="0" err="1"/>
              <a:t>Ще</a:t>
            </a:r>
            <a:r>
              <a:rPr lang="ru-RU" sz="1400" dirty="0"/>
              <a:t> 5 </a:t>
            </a:r>
            <a:r>
              <a:rPr lang="ru-RU" sz="1400" dirty="0" err="1"/>
              <a:t>січня</a:t>
            </a:r>
            <a:r>
              <a:rPr lang="ru-RU" sz="1400" dirty="0"/>
              <a:t> 1930, </a:t>
            </a:r>
            <a:r>
              <a:rPr lang="ru-RU" sz="1400" dirty="0" err="1"/>
              <a:t>тобто</a:t>
            </a:r>
            <a:r>
              <a:rPr lang="ru-RU" sz="1400" dirty="0"/>
              <a:t> за 25 </a:t>
            </a:r>
            <a:r>
              <a:rPr lang="ru-RU" sz="1400" dirty="0" err="1"/>
              <a:t>днів</a:t>
            </a:r>
            <a:r>
              <a:rPr lang="ru-RU" sz="1400" dirty="0"/>
              <a:t> до постанови про </a:t>
            </a:r>
            <a:r>
              <a:rPr lang="ru-RU" sz="1400" dirty="0" err="1"/>
              <a:t>розкуркулення</a:t>
            </a:r>
            <a:r>
              <a:rPr lang="ru-RU" sz="1400" dirty="0"/>
              <a:t>, ЦК ВКП(б) </a:t>
            </a:r>
            <a:r>
              <a:rPr lang="ru-RU" sz="1400" dirty="0" err="1"/>
              <a:t>прийняв</a:t>
            </a:r>
            <a:r>
              <a:rPr lang="ru-RU" sz="1400" dirty="0"/>
              <a:t> постанову "Про темп </a:t>
            </a:r>
            <a:r>
              <a:rPr lang="ru-RU" sz="1400" dirty="0" err="1"/>
              <a:t>колективізації</a:t>
            </a:r>
            <a:r>
              <a:rPr lang="ru-RU" sz="1400" dirty="0"/>
              <a:t> і заходи </a:t>
            </a:r>
            <a:r>
              <a:rPr lang="ru-RU" sz="1400" dirty="0" err="1"/>
              <a:t>допомоги</a:t>
            </a:r>
            <a:r>
              <a:rPr lang="ru-RU" sz="1400" dirty="0"/>
              <a:t> </a:t>
            </a:r>
            <a:r>
              <a:rPr lang="ru-RU" sz="1400" dirty="0" err="1"/>
              <a:t>держави</a:t>
            </a:r>
            <a:r>
              <a:rPr lang="ru-RU" sz="1400" dirty="0"/>
              <a:t> </a:t>
            </a:r>
            <a:r>
              <a:rPr lang="ru-RU" sz="1400" dirty="0" err="1"/>
              <a:t>колгоспному</a:t>
            </a:r>
            <a:r>
              <a:rPr lang="ru-RU" sz="1400" dirty="0"/>
              <a:t> </a:t>
            </a:r>
            <a:r>
              <a:rPr lang="ru-RU" sz="1400" dirty="0" err="1"/>
              <a:t>будівництву</a:t>
            </a:r>
            <a:r>
              <a:rPr lang="ru-RU" sz="1400" dirty="0"/>
              <a:t>".</a:t>
            </a:r>
          </a:p>
          <a:p>
            <a:r>
              <a:rPr lang="ru-RU" sz="1400" dirty="0" err="1"/>
              <a:t>Операція</a:t>
            </a:r>
            <a:r>
              <a:rPr lang="ru-RU" sz="1400" dirty="0"/>
              <a:t> </a:t>
            </a:r>
            <a:r>
              <a:rPr lang="ru-RU" sz="1400" dirty="0" err="1"/>
              <a:t>розкуркулення</a:t>
            </a:r>
            <a:r>
              <a:rPr lang="ru-RU" sz="1400" dirty="0"/>
              <a:t> </a:t>
            </a:r>
            <a:r>
              <a:rPr lang="ru-RU" sz="1400" dirty="0" err="1"/>
              <a:t>проводилася</a:t>
            </a:r>
            <a:r>
              <a:rPr lang="ru-RU" sz="1400" dirty="0"/>
              <a:t> </a:t>
            </a:r>
            <a:r>
              <a:rPr lang="ru-RU" sz="1400" dirty="0" err="1"/>
              <a:t>чекістами</a:t>
            </a:r>
            <a:r>
              <a:rPr lang="ru-RU" sz="1400" dirty="0"/>
              <a:t> з 18 лютого до 10 </a:t>
            </a:r>
            <a:r>
              <a:rPr lang="ru-RU" sz="1400" dirty="0" err="1"/>
              <a:t>березня</a:t>
            </a:r>
            <a:r>
              <a:rPr lang="ru-RU" sz="1400" dirty="0"/>
              <a:t> 1930 і </a:t>
            </a:r>
            <a:r>
              <a:rPr lang="ru-RU" sz="1400" dirty="0" err="1"/>
              <a:t>охопила</a:t>
            </a:r>
            <a:r>
              <a:rPr lang="ru-RU" sz="1400" dirty="0"/>
              <a:t> 29 </a:t>
            </a:r>
            <a:r>
              <a:rPr lang="ru-RU" sz="1400" u="sng" dirty="0">
                <a:hlinkClick r:id="rId3" tooltip="Перейти"/>
              </a:rPr>
              <a:t>округ</a:t>
            </a:r>
            <a:r>
              <a:rPr lang="ru-RU" sz="1400" dirty="0"/>
              <a:t> УСРР, </a:t>
            </a:r>
            <a:r>
              <a:rPr lang="ru-RU" sz="1400" dirty="0" err="1"/>
              <a:t>тобто</a:t>
            </a:r>
            <a:r>
              <a:rPr lang="ru-RU" sz="1400" dirty="0"/>
              <a:t> </a:t>
            </a:r>
            <a:r>
              <a:rPr lang="ru-RU" sz="1400" dirty="0" err="1"/>
              <a:t>їх</a:t>
            </a:r>
            <a:r>
              <a:rPr lang="ru-RU" sz="1400" dirty="0"/>
              <a:t> </a:t>
            </a:r>
            <a:r>
              <a:rPr lang="ru-RU" sz="1400" dirty="0" err="1"/>
              <a:t>переважну</a:t>
            </a:r>
            <a:r>
              <a:rPr lang="ru-RU" sz="1400" dirty="0"/>
              <a:t> </a:t>
            </a:r>
            <a:r>
              <a:rPr lang="ru-RU" sz="1400" dirty="0" err="1"/>
              <a:t>більшість</a:t>
            </a:r>
            <a:r>
              <a:rPr lang="ru-RU" sz="1400" dirty="0"/>
              <a:t>. </a:t>
            </a:r>
            <a:r>
              <a:rPr lang="ru-RU" sz="1400" dirty="0" err="1"/>
              <a:t>Було</a:t>
            </a:r>
            <a:r>
              <a:rPr lang="ru-RU" sz="1400" dirty="0"/>
              <a:t> </a:t>
            </a:r>
            <a:r>
              <a:rPr lang="ru-RU" sz="1400" dirty="0" err="1"/>
              <a:t>виселено</a:t>
            </a:r>
            <a:r>
              <a:rPr lang="ru-RU" sz="1400" dirty="0"/>
              <a:t> 19531 </a:t>
            </a:r>
            <a:r>
              <a:rPr lang="ru-RU" sz="1400" dirty="0" err="1"/>
              <a:t>госп</a:t>
            </a:r>
            <a:r>
              <a:rPr lang="ru-RU" sz="1400" dirty="0"/>
              <a:t>-во </a:t>
            </a:r>
            <a:r>
              <a:rPr lang="ru-RU" sz="1400" dirty="0" err="1"/>
              <a:t>заг</a:t>
            </a:r>
            <a:r>
              <a:rPr lang="ru-RU" sz="1400" dirty="0"/>
              <a:t>. </a:t>
            </a:r>
            <a:r>
              <a:rPr lang="ru-RU" sz="1400" dirty="0" err="1"/>
              <a:t>чисельністю</a:t>
            </a:r>
            <a:r>
              <a:rPr lang="ru-RU" sz="1400" dirty="0"/>
              <a:t> 92970 </a:t>
            </a:r>
            <a:r>
              <a:rPr lang="ru-RU" sz="1400" dirty="0" err="1"/>
              <a:t>осіб</a:t>
            </a:r>
            <a:r>
              <a:rPr lang="ru-RU" sz="1400" dirty="0"/>
              <a:t>. </a:t>
            </a:r>
            <a:r>
              <a:rPr lang="ru-RU" sz="1400" dirty="0" err="1"/>
              <a:t>Принагідно</a:t>
            </a:r>
            <a:r>
              <a:rPr lang="ru-RU" sz="1400" dirty="0"/>
              <a:t> </a:t>
            </a:r>
            <a:r>
              <a:rPr lang="ru-RU" sz="1400" dirty="0" err="1"/>
              <a:t>повідомлялося</a:t>
            </a:r>
            <a:r>
              <a:rPr lang="ru-RU" sz="1400" dirty="0"/>
              <a:t>, </a:t>
            </a:r>
            <a:r>
              <a:rPr lang="ru-RU" sz="1400" dirty="0" err="1"/>
              <a:t>що</a:t>
            </a:r>
            <a:r>
              <a:rPr lang="ru-RU" sz="1400" dirty="0"/>
              <a:t> </a:t>
            </a:r>
            <a:r>
              <a:rPr lang="ru-RU" sz="1400" dirty="0" err="1"/>
              <a:t>чекісти</a:t>
            </a:r>
            <a:r>
              <a:rPr lang="ru-RU" sz="1400" dirty="0"/>
              <a:t> завершили </a:t>
            </a:r>
            <a:r>
              <a:rPr lang="ru-RU" sz="1400" dirty="0" err="1"/>
              <a:t>підготовку</a:t>
            </a:r>
            <a:r>
              <a:rPr lang="ru-RU" sz="1400" dirty="0"/>
              <a:t> до </a:t>
            </a:r>
            <a:r>
              <a:rPr lang="ru-RU" sz="1400" dirty="0" err="1"/>
              <a:t>виселення</a:t>
            </a:r>
            <a:r>
              <a:rPr lang="ru-RU" sz="1400" dirty="0"/>
              <a:t> 15 тис. </a:t>
            </a:r>
            <a:r>
              <a:rPr lang="ru-RU" sz="1400" dirty="0" err="1"/>
              <a:t>осіб</a:t>
            </a:r>
            <a:r>
              <a:rPr lang="ru-RU" sz="1400" dirty="0"/>
              <a:t> з 11 </a:t>
            </a:r>
            <a:r>
              <a:rPr lang="ru-RU" sz="1400" dirty="0" err="1"/>
              <a:t>прикордонних</a:t>
            </a:r>
            <a:r>
              <a:rPr lang="ru-RU" sz="1400" dirty="0"/>
              <a:t> округ УСРР ("</a:t>
            </a:r>
            <a:r>
              <a:rPr lang="ru-RU" sz="1400" dirty="0" err="1"/>
              <a:t>контрреволюційний</a:t>
            </a:r>
            <a:r>
              <a:rPr lang="ru-RU" sz="1400" dirty="0"/>
              <a:t> та </a:t>
            </a:r>
            <a:r>
              <a:rPr lang="ru-RU" sz="1400" dirty="0" err="1"/>
              <a:t>антирадянський</a:t>
            </a:r>
            <a:r>
              <a:rPr lang="ru-RU" sz="1400" dirty="0"/>
              <a:t> </a:t>
            </a:r>
            <a:r>
              <a:rPr lang="ru-RU" sz="1400" dirty="0" err="1"/>
              <a:t>елемент</a:t>
            </a:r>
            <a:r>
              <a:rPr lang="ru-RU" sz="1400" dirty="0"/>
              <a:t> і </a:t>
            </a:r>
            <a:r>
              <a:rPr lang="ru-RU" sz="1400" dirty="0" err="1"/>
              <a:t>куркульство</a:t>
            </a:r>
            <a:r>
              <a:rPr lang="ru-RU" sz="1400" dirty="0"/>
              <a:t>").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1560" y="823521"/>
            <a:ext cx="19168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Факти :</a:t>
            </a:r>
            <a:endParaRPr lang="ru-RU" sz="24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9" name="Picture 3" descr="D:\2024-2025 н.р\Картинки\images (19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3" y="79523"/>
            <a:ext cx="2037789" cy="138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52077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419115" y="156203"/>
            <a:ext cx="5486400" cy="1143000"/>
          </a:xfrm>
        </p:spPr>
        <p:txBody>
          <a:bodyPr>
            <a:normAutofit fontScale="77500" lnSpcReduction="20000"/>
          </a:bodyPr>
          <a:lstStyle/>
          <a:p>
            <a:r>
              <a:rPr lang="uk-UA" dirty="0" smtClean="0"/>
              <a:t>Розкуркулення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-180528" y="908720"/>
            <a:ext cx="4320480" cy="640080"/>
          </a:xfrm>
        </p:spPr>
        <p:txBody>
          <a:bodyPr/>
          <a:lstStyle/>
          <a:p>
            <a:r>
              <a:rPr lang="uk-UA" dirty="0" smtClean="0"/>
              <a:t>Спогади очевидців: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74796" y="1340768"/>
            <a:ext cx="582539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/>
              <a:t>Спогади</a:t>
            </a:r>
            <a:r>
              <a:rPr lang="ru-RU" sz="1600" b="1" dirty="0"/>
              <a:t> </a:t>
            </a:r>
            <a:r>
              <a:rPr lang="ru-RU" sz="1600" b="1" dirty="0" err="1"/>
              <a:t>Ніни</a:t>
            </a:r>
            <a:r>
              <a:rPr lang="ru-RU" sz="1600" b="1" dirty="0"/>
              <a:t> </a:t>
            </a:r>
            <a:r>
              <a:rPr lang="ru-RU" sz="1600" b="1" dirty="0" err="1"/>
              <a:t>Ведмідь</a:t>
            </a:r>
            <a:r>
              <a:rPr lang="ru-RU" sz="1600" b="1" dirty="0"/>
              <a:t> (</a:t>
            </a:r>
            <a:r>
              <a:rPr lang="ru-RU" sz="1600" b="1" dirty="0" err="1"/>
              <a:t>Волошиної</a:t>
            </a:r>
            <a:r>
              <a:rPr lang="ru-RU" sz="1600" b="1" dirty="0"/>
              <a:t>) 1925 року </a:t>
            </a:r>
            <a:r>
              <a:rPr lang="ru-RU" sz="1600" b="1" dirty="0" err="1"/>
              <a:t>народження</a:t>
            </a:r>
            <a:r>
              <a:rPr lang="ru-RU" sz="1600" b="1" dirty="0"/>
              <a:t> </a:t>
            </a:r>
            <a:r>
              <a:rPr lang="ru-RU" sz="1600" b="1" dirty="0" err="1"/>
              <a:t>із</a:t>
            </a:r>
            <a:r>
              <a:rPr lang="ru-RU" sz="1600" b="1" dirty="0"/>
              <a:t> села </a:t>
            </a:r>
            <a:r>
              <a:rPr lang="ru-RU" sz="1600" b="1" dirty="0" err="1"/>
              <a:t>Гребінки</a:t>
            </a:r>
            <a:r>
              <a:rPr lang="ru-RU" sz="1600" b="1" dirty="0"/>
              <a:t> </a:t>
            </a:r>
            <a:r>
              <a:rPr lang="ru-RU" sz="1600" b="1" dirty="0" err="1"/>
              <a:t>Васильківського</a:t>
            </a:r>
            <a:r>
              <a:rPr lang="ru-RU" sz="1600" b="1" dirty="0"/>
              <a:t> району </a:t>
            </a:r>
            <a:r>
              <a:rPr lang="ru-RU" sz="1600" b="1" dirty="0" err="1"/>
              <a:t>Київської</a:t>
            </a:r>
            <a:r>
              <a:rPr lang="ru-RU" sz="1600" b="1" dirty="0"/>
              <a:t> </a:t>
            </a:r>
            <a:r>
              <a:rPr lang="ru-RU" sz="1600" b="1" dirty="0" err="1"/>
              <a:t>області</a:t>
            </a:r>
            <a:r>
              <a:rPr lang="ru-RU" sz="1600" b="1" dirty="0"/>
              <a:t>:</a:t>
            </a:r>
            <a:endParaRPr lang="ru-RU" sz="1600" dirty="0"/>
          </a:p>
          <a:p>
            <a:r>
              <a:rPr lang="ru-RU" sz="1600" i="1" dirty="0"/>
              <a:t>«Нас </a:t>
            </a:r>
            <a:r>
              <a:rPr lang="ru-RU" sz="1600" i="1" dirty="0" err="1"/>
              <a:t>розкуркулили</a:t>
            </a:r>
            <a:r>
              <a:rPr lang="ru-RU" sz="1600" i="1" dirty="0"/>
              <a:t>. </a:t>
            </a:r>
            <a:r>
              <a:rPr lang="ru-RU" sz="1600" i="1" dirty="0" err="1"/>
              <a:t>Вночі</a:t>
            </a:r>
            <a:r>
              <a:rPr lang="ru-RU" sz="1600" i="1" dirty="0"/>
              <a:t> </a:t>
            </a:r>
            <a:r>
              <a:rPr lang="ru-RU" sz="1600" i="1" dirty="0" err="1"/>
              <a:t>прийшли</a:t>
            </a:r>
            <a:r>
              <a:rPr lang="ru-RU" sz="1600" i="1" dirty="0"/>
              <a:t> до нас. </a:t>
            </a:r>
            <a:r>
              <a:rPr lang="ru-RU" sz="1600" i="1" dirty="0" err="1"/>
              <a:t>Ще</a:t>
            </a:r>
            <a:r>
              <a:rPr lang="ru-RU" sz="1600" i="1" dirty="0"/>
              <a:t> </a:t>
            </a:r>
            <a:r>
              <a:rPr lang="ru-RU" sz="1600" i="1" dirty="0" err="1"/>
              <a:t>малий</a:t>
            </a:r>
            <a:r>
              <a:rPr lang="ru-RU" sz="1600" i="1" dirty="0"/>
              <a:t> брат </a:t>
            </a:r>
            <a:r>
              <a:rPr lang="ru-RU" sz="1600" i="1" dirty="0" err="1"/>
              <a:t>був</a:t>
            </a:r>
            <a:r>
              <a:rPr lang="ru-RU" sz="1600" i="1" dirty="0"/>
              <a:t> </a:t>
            </a:r>
            <a:r>
              <a:rPr lang="ru-RU" sz="1600" i="1" dirty="0" err="1"/>
              <a:t>Володимир</a:t>
            </a:r>
            <a:r>
              <a:rPr lang="ru-RU" sz="1600" i="1" dirty="0"/>
              <a:t> у </a:t>
            </a:r>
            <a:r>
              <a:rPr lang="ru-RU" sz="1600" i="1" dirty="0" err="1"/>
              <a:t>колисці</a:t>
            </a:r>
            <a:r>
              <a:rPr lang="ru-RU" sz="1600" i="1" dirty="0"/>
              <a:t>, </a:t>
            </a:r>
            <a:r>
              <a:rPr lang="ru-RU" sz="1600" i="1" dirty="0" err="1"/>
              <a:t>його</a:t>
            </a:r>
            <a:r>
              <a:rPr lang="ru-RU" sz="1600" i="1" dirty="0"/>
              <a:t> замотали в </a:t>
            </a:r>
            <a:r>
              <a:rPr lang="ru-RU" sz="1600" i="1" dirty="0" err="1"/>
              <a:t>одіяло</a:t>
            </a:r>
            <a:r>
              <a:rPr lang="ru-RU" sz="1600" i="1" dirty="0"/>
              <a:t> і </a:t>
            </a:r>
            <a:r>
              <a:rPr lang="ru-RU" sz="1600" i="1" dirty="0" err="1"/>
              <a:t>винесли</a:t>
            </a:r>
            <a:r>
              <a:rPr lang="ru-RU" sz="1600" i="1" dirty="0"/>
              <a:t> з </a:t>
            </a:r>
            <a:r>
              <a:rPr lang="ru-RU" sz="1600" i="1" dirty="0" err="1"/>
              <a:t>хати</a:t>
            </a:r>
            <a:r>
              <a:rPr lang="ru-RU" sz="1600" i="1" dirty="0"/>
              <a:t>. А там </a:t>
            </a:r>
            <a:r>
              <a:rPr lang="ru-RU" sz="1600" i="1" dirty="0" err="1"/>
              <a:t>підвода</a:t>
            </a:r>
            <a:r>
              <a:rPr lang="ru-RU" sz="1600" i="1" dirty="0"/>
              <a:t> стояла </a:t>
            </a:r>
            <a:r>
              <a:rPr lang="ru-RU" sz="1600" i="1" dirty="0" err="1"/>
              <a:t>вже.Обрізали</a:t>
            </a:r>
            <a:r>
              <a:rPr lang="ru-RU" sz="1600" i="1" dirty="0"/>
              <a:t> </a:t>
            </a:r>
            <a:r>
              <a:rPr lang="ru-RU" sz="1600" i="1" dirty="0" err="1"/>
              <a:t>вервечки</a:t>
            </a:r>
            <a:r>
              <a:rPr lang="ru-RU" sz="1600" i="1" dirty="0"/>
              <a:t> і </a:t>
            </a:r>
            <a:r>
              <a:rPr lang="ru-RU" sz="1600" i="1" dirty="0" err="1"/>
              <a:t>матір</a:t>
            </a:r>
            <a:r>
              <a:rPr lang="ru-RU" sz="1600" i="1" dirty="0"/>
              <a:t> </a:t>
            </a:r>
            <a:r>
              <a:rPr lang="ru-RU" sz="1600" i="1" dirty="0" err="1"/>
              <a:t>зв’язали</a:t>
            </a:r>
            <a:r>
              <a:rPr lang="ru-RU" sz="1600" i="1" dirty="0"/>
              <a:t>. Мене </a:t>
            </a:r>
            <a:r>
              <a:rPr lang="ru-RU" sz="1600" i="1" dirty="0" err="1"/>
              <a:t>босеньку</a:t>
            </a:r>
            <a:r>
              <a:rPr lang="ru-RU" sz="1600" i="1" dirty="0"/>
              <a:t> в </a:t>
            </a:r>
            <a:r>
              <a:rPr lang="ru-RU" sz="1600" i="1" dirty="0" err="1"/>
              <a:t>батьків</a:t>
            </a:r>
            <a:r>
              <a:rPr lang="ru-RU" sz="1600" i="1" dirty="0"/>
              <a:t> </a:t>
            </a:r>
            <a:r>
              <a:rPr lang="ru-RU" sz="1600" i="1" dirty="0" err="1"/>
              <a:t>піджак</a:t>
            </a:r>
            <a:r>
              <a:rPr lang="ru-RU" sz="1600" i="1" dirty="0"/>
              <a:t> замотали. Вкинули нас у </a:t>
            </a:r>
            <a:r>
              <a:rPr lang="ru-RU" sz="1600" i="1" dirty="0" err="1"/>
              <a:t>віз</a:t>
            </a:r>
            <a:r>
              <a:rPr lang="ru-RU" sz="1600" i="1" dirty="0"/>
              <a:t> і повезли. А </a:t>
            </a:r>
            <a:r>
              <a:rPr lang="ru-RU" sz="1600" i="1" dirty="0" err="1"/>
              <a:t>це</a:t>
            </a:r>
            <a:r>
              <a:rPr lang="ru-RU" sz="1600" i="1" dirty="0"/>
              <a:t> </a:t>
            </a:r>
            <a:r>
              <a:rPr lang="ru-RU" sz="1600" i="1" dirty="0" err="1"/>
              <a:t>було</a:t>
            </a:r>
            <a:r>
              <a:rPr lang="ru-RU" sz="1600" i="1" dirty="0"/>
              <a:t> </a:t>
            </a:r>
            <a:r>
              <a:rPr lang="ru-RU" sz="1600" i="1" dirty="0" err="1"/>
              <a:t>вночі</a:t>
            </a:r>
            <a:r>
              <a:rPr lang="ru-RU" sz="1600" i="1" dirty="0"/>
              <a:t>, а дорога </a:t>
            </a:r>
            <a:r>
              <a:rPr lang="ru-RU" sz="1600" i="1" dirty="0" err="1"/>
              <a:t>була</a:t>
            </a:r>
            <a:r>
              <a:rPr lang="ru-RU" sz="1600" i="1" dirty="0"/>
              <a:t> </a:t>
            </a:r>
            <a:r>
              <a:rPr lang="ru-RU" sz="1600" i="1" dirty="0" err="1"/>
              <a:t>вже</a:t>
            </a:r>
            <a:r>
              <a:rPr lang="ru-RU" sz="1600" i="1" dirty="0"/>
              <a:t> </a:t>
            </a:r>
            <a:r>
              <a:rPr lang="ru-RU" sz="1600" i="1" dirty="0" err="1"/>
              <a:t>грузька</a:t>
            </a:r>
            <a:r>
              <a:rPr lang="ru-RU" sz="1600" i="1" dirty="0"/>
              <a:t>, </a:t>
            </a:r>
            <a:r>
              <a:rPr lang="ru-RU" sz="1600" i="1" dirty="0" err="1"/>
              <a:t>віз</a:t>
            </a:r>
            <a:r>
              <a:rPr lang="ru-RU" sz="1600" i="1" dirty="0"/>
              <a:t> </a:t>
            </a:r>
            <a:r>
              <a:rPr lang="ru-RU" sz="1600" i="1" dirty="0" err="1"/>
              <a:t>був</a:t>
            </a:r>
            <a:r>
              <a:rPr lang="ru-RU" sz="1600" i="1" dirty="0"/>
              <a:t> </a:t>
            </a:r>
            <a:r>
              <a:rPr lang="ru-RU" sz="1600" i="1" dirty="0" err="1"/>
              <a:t>драний</a:t>
            </a:r>
            <a:r>
              <a:rPr lang="ru-RU" sz="1600" i="1" dirty="0"/>
              <a:t> і мене загубили, я </a:t>
            </a:r>
            <a:r>
              <a:rPr lang="ru-RU" sz="1600" i="1" dirty="0" err="1"/>
              <a:t>випала</a:t>
            </a:r>
            <a:r>
              <a:rPr lang="ru-RU" sz="1600" i="1" dirty="0"/>
              <a:t> з воза. Як </a:t>
            </a:r>
            <a:r>
              <a:rPr lang="ru-RU" sz="1600" i="1" dirty="0" err="1"/>
              <a:t>мати</a:t>
            </a:r>
            <a:r>
              <a:rPr lang="ru-RU" sz="1600" i="1" dirty="0"/>
              <a:t> стала </a:t>
            </a:r>
            <a:r>
              <a:rPr lang="ru-RU" sz="1600" i="1" dirty="0" err="1"/>
              <a:t>кричати</a:t>
            </a:r>
            <a:r>
              <a:rPr lang="ru-RU" sz="1600" i="1" dirty="0"/>
              <a:t>, </a:t>
            </a:r>
            <a:r>
              <a:rPr lang="ru-RU" sz="1600" i="1" dirty="0" err="1"/>
              <a:t>що</a:t>
            </a:r>
            <a:r>
              <a:rPr lang="ru-RU" sz="1600" i="1" dirty="0"/>
              <a:t> нема </a:t>
            </a:r>
            <a:r>
              <a:rPr lang="ru-RU" sz="1600" i="1" dirty="0" err="1"/>
              <a:t>дитини</a:t>
            </a:r>
            <a:r>
              <a:rPr lang="ru-RU" sz="1600" i="1" dirty="0"/>
              <a:t>, ну то вони </a:t>
            </a:r>
            <a:r>
              <a:rPr lang="ru-RU" sz="1600" i="1" dirty="0" err="1"/>
              <a:t>вернулися</a:t>
            </a:r>
            <a:r>
              <a:rPr lang="ru-RU" sz="1600" i="1" dirty="0"/>
              <a:t>, </a:t>
            </a:r>
            <a:r>
              <a:rPr lang="ru-RU" sz="1600" i="1" dirty="0" err="1"/>
              <a:t>витягнули</a:t>
            </a:r>
            <a:r>
              <a:rPr lang="ru-RU" sz="1600" i="1" dirty="0"/>
              <a:t> мене з </a:t>
            </a:r>
            <a:r>
              <a:rPr lang="ru-RU" sz="1600" i="1" dirty="0" err="1"/>
              <a:t>цеї</a:t>
            </a:r>
            <a:r>
              <a:rPr lang="ru-RU" sz="1600" i="1" dirty="0"/>
              <a:t> </a:t>
            </a:r>
            <a:r>
              <a:rPr lang="ru-RU" sz="1600" i="1" dirty="0" err="1"/>
              <a:t>грязі</a:t>
            </a:r>
            <a:r>
              <a:rPr lang="ru-RU" sz="1600" i="1" dirty="0"/>
              <a:t>. Везли нас і привезли на </a:t>
            </a:r>
            <a:r>
              <a:rPr lang="ru-RU" sz="1600" i="1" dirty="0" err="1"/>
              <a:t>Рокитянську</a:t>
            </a:r>
            <a:r>
              <a:rPr lang="ru-RU" sz="1600" i="1" dirty="0"/>
              <a:t> </a:t>
            </a:r>
            <a:r>
              <a:rPr lang="ru-RU" sz="1600" i="1" dirty="0" err="1"/>
              <a:t>станцію</a:t>
            </a:r>
            <a:r>
              <a:rPr lang="ru-RU" sz="1600" i="1" dirty="0"/>
              <a:t>. І там </a:t>
            </a:r>
            <a:r>
              <a:rPr lang="ru-RU" sz="1600" i="1" dirty="0" err="1"/>
              <a:t>був</a:t>
            </a:r>
            <a:r>
              <a:rPr lang="ru-RU" sz="1600" i="1" dirty="0"/>
              <a:t> пункт, де нас </a:t>
            </a:r>
            <a:r>
              <a:rPr lang="ru-RU" sz="1600" i="1" dirty="0" err="1"/>
              <a:t>розгружали</a:t>
            </a:r>
            <a:r>
              <a:rPr lang="ru-RU" sz="1600" i="1" dirty="0"/>
              <a:t>. А </a:t>
            </a:r>
            <a:r>
              <a:rPr lang="ru-RU" sz="1600" i="1" dirty="0" err="1"/>
              <a:t>потім</a:t>
            </a:r>
            <a:r>
              <a:rPr lang="ru-RU" sz="1600" i="1" dirty="0"/>
              <a:t> погрузили нас у </a:t>
            </a:r>
            <a:r>
              <a:rPr lang="ru-RU" sz="1600" i="1" dirty="0" err="1"/>
              <a:t>поїзда</a:t>
            </a:r>
            <a:r>
              <a:rPr lang="ru-RU" sz="1600" i="1" dirty="0"/>
              <a:t>. </a:t>
            </a:r>
            <a:r>
              <a:rPr lang="ru-RU" sz="1600" i="1" dirty="0" err="1"/>
              <a:t>Мені</a:t>
            </a:r>
            <a:r>
              <a:rPr lang="ru-RU" sz="1600" i="1" dirty="0"/>
              <a:t> </a:t>
            </a:r>
            <a:r>
              <a:rPr lang="ru-RU" sz="1600" i="1" dirty="0" err="1"/>
              <a:t>якась</a:t>
            </a:r>
            <a:r>
              <a:rPr lang="ru-RU" sz="1600" i="1" dirty="0"/>
              <a:t> </a:t>
            </a:r>
            <a:r>
              <a:rPr lang="ru-RU" sz="1600" i="1" dirty="0" err="1"/>
              <a:t>жінка</a:t>
            </a:r>
            <a:r>
              <a:rPr lang="ru-RU" sz="1600" i="1" dirty="0"/>
              <a:t> принесла </a:t>
            </a:r>
            <a:r>
              <a:rPr lang="ru-RU" sz="1600" i="1" dirty="0" err="1"/>
              <a:t>пальтечко</a:t>
            </a:r>
            <a:r>
              <a:rPr lang="ru-RU" sz="1600" i="1" dirty="0"/>
              <a:t> і черевички. І привезли в </a:t>
            </a:r>
            <a:r>
              <a:rPr lang="ru-RU" sz="1600" i="1" dirty="0" err="1"/>
              <a:t>Архангельське</a:t>
            </a:r>
            <a:r>
              <a:rPr lang="ru-RU" sz="1600" i="1" dirty="0"/>
              <a:t> нас – </a:t>
            </a:r>
            <a:r>
              <a:rPr lang="ru-RU" sz="1600" i="1" dirty="0" err="1"/>
              <a:t>ліс</a:t>
            </a:r>
            <a:r>
              <a:rPr lang="ru-RU" sz="1600" i="1" dirty="0"/>
              <a:t>, тайга, мороз...і </a:t>
            </a:r>
            <a:r>
              <a:rPr lang="ru-RU" sz="1600" i="1" dirty="0" err="1"/>
              <a:t>вигрузили</a:t>
            </a:r>
            <a:r>
              <a:rPr lang="ru-RU" sz="1600" i="1" dirty="0"/>
              <a:t> з </a:t>
            </a:r>
            <a:r>
              <a:rPr lang="ru-RU" sz="1600" i="1" dirty="0" err="1"/>
              <a:t>поїзда</a:t>
            </a:r>
            <a:r>
              <a:rPr lang="ru-RU" sz="1600" i="1" dirty="0"/>
              <a:t>. А нас у </a:t>
            </a:r>
            <a:r>
              <a:rPr lang="ru-RU" sz="1600" i="1" dirty="0" err="1"/>
              <a:t>матері</a:t>
            </a:r>
            <a:r>
              <a:rPr lang="ru-RU" sz="1600" i="1" dirty="0"/>
              <a:t> </a:t>
            </a:r>
            <a:r>
              <a:rPr lang="ru-RU" sz="1600" i="1" dirty="0" err="1"/>
              <a:t>було</a:t>
            </a:r>
            <a:r>
              <a:rPr lang="ru-RU" sz="1600" i="1" dirty="0"/>
              <a:t> ж </a:t>
            </a:r>
            <a:r>
              <a:rPr lang="ru-RU" sz="1600" i="1" dirty="0" err="1"/>
              <a:t>троє</a:t>
            </a:r>
            <a:r>
              <a:rPr lang="ru-RU" sz="1600" i="1" dirty="0"/>
              <a:t>. Старший брат </a:t>
            </a:r>
            <a:r>
              <a:rPr lang="ru-RU" sz="1600" i="1" dirty="0" err="1"/>
              <a:t>із</a:t>
            </a:r>
            <a:r>
              <a:rPr lang="ru-RU" sz="1600" i="1" dirty="0"/>
              <a:t> 23-го року </a:t>
            </a:r>
            <a:r>
              <a:rPr lang="ru-RU" sz="1600" i="1" dirty="0" err="1"/>
              <a:t>він</a:t>
            </a:r>
            <a:r>
              <a:rPr lang="ru-RU" sz="1600" i="1" dirty="0"/>
              <a:t>, а я </a:t>
            </a:r>
            <a:r>
              <a:rPr lang="ru-RU" sz="1600" i="1" dirty="0" err="1"/>
              <a:t>із</a:t>
            </a:r>
            <a:r>
              <a:rPr lang="ru-RU" sz="1600" i="1" dirty="0"/>
              <a:t> 25-го, а той маленький </a:t>
            </a:r>
            <a:r>
              <a:rPr lang="ru-RU" sz="1600" i="1" dirty="0" err="1"/>
              <a:t>із</a:t>
            </a:r>
            <a:r>
              <a:rPr lang="ru-RU" sz="1600" i="1" dirty="0"/>
              <a:t> 27-го. Ну </a:t>
            </a:r>
            <a:r>
              <a:rPr lang="ru-RU" sz="1600" i="1" dirty="0" err="1"/>
              <a:t>куди</a:t>
            </a:r>
            <a:r>
              <a:rPr lang="ru-RU" sz="1600" i="1" dirty="0"/>
              <a:t> ж вона </a:t>
            </a:r>
            <a:r>
              <a:rPr lang="ru-RU" sz="1600" i="1" dirty="0" err="1"/>
              <a:t>піде</a:t>
            </a:r>
            <a:r>
              <a:rPr lang="ru-RU" sz="1600" i="1" dirty="0"/>
              <a:t> в </a:t>
            </a:r>
            <a:r>
              <a:rPr lang="ru-RU" sz="1600" i="1" dirty="0" err="1"/>
              <a:t>снігу</a:t>
            </a:r>
            <a:r>
              <a:rPr lang="ru-RU" sz="1600" i="1" dirty="0"/>
              <a:t> </a:t>
            </a:r>
            <a:r>
              <a:rPr lang="ru-RU" sz="1600" i="1" dirty="0" err="1"/>
              <a:t>із</a:t>
            </a:r>
            <a:r>
              <a:rPr lang="ru-RU" sz="1600" i="1" dirty="0"/>
              <a:t> </a:t>
            </a:r>
            <a:r>
              <a:rPr lang="ru-RU" sz="1600" i="1" dirty="0" err="1"/>
              <a:t>трьома</a:t>
            </a:r>
            <a:r>
              <a:rPr lang="ru-RU" sz="1600" i="1" dirty="0"/>
              <a:t> </a:t>
            </a:r>
            <a:r>
              <a:rPr lang="ru-RU" sz="1600" i="1" dirty="0" err="1"/>
              <a:t>малими</a:t>
            </a:r>
            <a:r>
              <a:rPr lang="ru-RU" sz="1600" i="1" dirty="0"/>
              <a:t> </a:t>
            </a:r>
            <a:r>
              <a:rPr lang="ru-RU" sz="1600" i="1" dirty="0" err="1"/>
              <a:t>дітьми</a:t>
            </a:r>
            <a:r>
              <a:rPr lang="ru-RU" sz="1600" i="1" dirty="0"/>
              <a:t>. То вона почала так дико </a:t>
            </a:r>
            <a:r>
              <a:rPr lang="ru-RU" sz="1600" i="1" dirty="0" err="1"/>
              <a:t>кричати</a:t>
            </a:r>
            <a:r>
              <a:rPr lang="ru-RU" sz="1600" i="1" dirty="0"/>
              <a:t>. Аж там </a:t>
            </a:r>
            <a:r>
              <a:rPr lang="ru-RU" sz="1600" i="1" dirty="0" err="1"/>
              <a:t>був</a:t>
            </a:r>
            <a:r>
              <a:rPr lang="ru-RU" sz="1600" i="1" dirty="0"/>
              <a:t> </a:t>
            </a:r>
            <a:r>
              <a:rPr lang="ru-RU" sz="1600" i="1" dirty="0" err="1"/>
              <a:t>неподалік</a:t>
            </a:r>
            <a:r>
              <a:rPr lang="ru-RU" sz="1600" i="1" dirty="0"/>
              <a:t> барак, де </a:t>
            </a:r>
            <a:r>
              <a:rPr lang="ru-RU" sz="1600" i="1" dirty="0" err="1"/>
              <a:t>були</a:t>
            </a:r>
            <a:r>
              <a:rPr lang="ru-RU" sz="1600" i="1" dirty="0"/>
              <a:t> </a:t>
            </a:r>
            <a:r>
              <a:rPr lang="ru-RU" sz="1600" i="1" dirty="0" err="1"/>
              <a:t>ті</a:t>
            </a:r>
            <a:r>
              <a:rPr lang="ru-RU" sz="1600" i="1" dirty="0"/>
              <a:t>, кого </a:t>
            </a:r>
            <a:r>
              <a:rPr lang="ru-RU" sz="1600" i="1" dirty="0" err="1"/>
              <a:t>раніше</a:t>
            </a:r>
            <a:r>
              <a:rPr lang="ru-RU" sz="1600" i="1" dirty="0"/>
              <a:t> привезли. Вони </a:t>
            </a:r>
            <a:r>
              <a:rPr lang="ru-RU" sz="1600" i="1" dirty="0" err="1"/>
              <a:t>почули</a:t>
            </a:r>
            <a:r>
              <a:rPr lang="ru-RU" sz="1600" i="1" dirty="0"/>
              <a:t> да забрали нас».</a:t>
            </a:r>
            <a:endParaRPr lang="ru-RU" sz="1600" dirty="0"/>
          </a:p>
        </p:txBody>
      </p:sp>
      <p:pic>
        <p:nvPicPr>
          <p:cNvPr id="6146" name="Picture 2" descr="D:\2024-2025 н.р\Картинки\Без названия (3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4628" y="4941168"/>
            <a:ext cx="2247991" cy="1816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D:\2024-2025 н.р\Картинки\Без названия (3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8705" y="2457313"/>
            <a:ext cx="1639833" cy="2316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2024-2025 н.р\Картинки\Без названия (3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027" y="102568"/>
            <a:ext cx="1519524" cy="2242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33155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Наслідки колективізації: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pPr marL="285750" indent="-285750">
              <a:buFontTx/>
              <a:buChar char="-"/>
            </a:pPr>
            <a:r>
              <a:rPr lang="uk-UA" dirty="0" smtClean="0"/>
              <a:t>Сільське господарство стало колективним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Були отримані кошти для індустріалізації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Було порушено рівновагу між розвитком промисловості і сільського господарства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Почалось хронічне відставання сільського господарства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Була фізично знищена </a:t>
            </a:r>
            <a:r>
              <a:rPr lang="uk-UA" dirty="0" err="1" smtClean="0"/>
              <a:t>найкваліфікованіша</a:t>
            </a:r>
            <a:r>
              <a:rPr lang="uk-UA" dirty="0" smtClean="0"/>
              <a:t> частина селян, що закономірно позначилося на культурі виробництва і потягу селянина до землі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У селян поступово атрофувалось відчуття хазяїна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Голод 1932-1933 рр.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50969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Левая фигурная скобка 12"/>
          <p:cNvSpPr/>
          <p:nvPr/>
        </p:nvSpPr>
        <p:spPr>
          <a:xfrm rot="16200000">
            <a:off x="3801586" y="-948239"/>
            <a:ext cx="1124092" cy="4941408"/>
          </a:xfrm>
          <a:prstGeom prst="leftBrace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188640"/>
            <a:ext cx="5143499" cy="653547"/>
          </a:xfrm>
        </p:spPr>
        <p:txBody>
          <a:bodyPr/>
          <a:lstStyle/>
          <a:p>
            <a:pPr algn="ctr"/>
            <a:r>
              <a:rPr lang="uk-UA" dirty="0" smtClean="0"/>
              <a:t>Ментальна карта</a:t>
            </a:r>
            <a:endParaRPr lang="ru-RU" dirty="0"/>
          </a:p>
        </p:txBody>
      </p:sp>
      <p:sp>
        <p:nvSpPr>
          <p:cNvPr id="4" name="Куб 3"/>
          <p:cNvSpPr/>
          <p:nvPr/>
        </p:nvSpPr>
        <p:spPr>
          <a:xfrm>
            <a:off x="3491880" y="2636912"/>
            <a:ext cx="1800200" cy="1008112"/>
          </a:xfrm>
          <a:prstGeom prst="cub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dirty="0" smtClean="0">
                <a:solidFill>
                  <a:srgbClr val="C00000"/>
                </a:solidFill>
              </a:rPr>
              <a:t>Колективізація </a:t>
            </a:r>
            <a:endParaRPr lang="ru-RU" sz="1400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 rot="5400000">
            <a:off x="4786224" y="295630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1929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758993" y="2607488"/>
            <a:ext cx="1173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Й.Сталін</a:t>
            </a:r>
            <a:endParaRPr lang="ru-RU" b="1" dirty="0"/>
          </a:p>
        </p:txBody>
      </p:sp>
      <p:sp>
        <p:nvSpPr>
          <p:cNvPr id="7" name="Стрелка влево 6"/>
          <p:cNvSpPr/>
          <p:nvPr/>
        </p:nvSpPr>
        <p:spPr>
          <a:xfrm rot="5400000">
            <a:off x="3954442" y="1979677"/>
            <a:ext cx="818380" cy="484632"/>
          </a:xfrm>
          <a:prstGeom prst="lef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solidFill>
                  <a:srgbClr val="FF0000"/>
                </a:solidFill>
              </a:rPr>
              <a:t>організації</a:t>
            </a:r>
            <a:endParaRPr lang="ru-RU" sz="1200" dirty="0">
              <a:solidFill>
                <a:srgbClr val="FF0000"/>
              </a:solidFill>
            </a:endParaRPr>
          </a:p>
        </p:txBody>
      </p:sp>
      <p:sp>
        <p:nvSpPr>
          <p:cNvPr id="8" name="Блок-схема: процесс 7"/>
          <p:cNvSpPr/>
          <p:nvPr/>
        </p:nvSpPr>
        <p:spPr>
          <a:xfrm>
            <a:off x="1892926" y="947161"/>
            <a:ext cx="1598954" cy="432048"/>
          </a:xfrm>
          <a:prstGeom prst="flowChart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Колгоспи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667724" y="947161"/>
            <a:ext cx="1624356" cy="4572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Радгоспи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579901" y="947161"/>
            <a:ext cx="1254224" cy="4572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МТС</a:t>
            </a:r>
            <a:endParaRPr lang="ru-RU" dirty="0"/>
          </a:p>
        </p:txBody>
      </p:sp>
      <p:sp>
        <p:nvSpPr>
          <p:cNvPr id="11" name="Правая фигурная скобка 10"/>
          <p:cNvSpPr/>
          <p:nvPr/>
        </p:nvSpPr>
        <p:spPr>
          <a:xfrm>
            <a:off x="5580112" y="2226568"/>
            <a:ext cx="643426" cy="914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Левая фигурная скобка 11"/>
          <p:cNvSpPr/>
          <p:nvPr/>
        </p:nvSpPr>
        <p:spPr>
          <a:xfrm rot="6247219">
            <a:off x="5983811" y="2042490"/>
            <a:ext cx="446826" cy="165618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 rot="1648204">
            <a:off x="2862398" y="3594736"/>
            <a:ext cx="484632" cy="1122953"/>
          </a:xfrm>
          <a:prstGeom prst="down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/>
              <a:t>процес</a:t>
            </a:r>
            <a:endParaRPr lang="ru-RU" sz="12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499121" y="4645417"/>
            <a:ext cx="2259872" cy="288032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Розкуркулення  </a:t>
            </a:r>
            <a:endParaRPr lang="ru-RU" dirty="0"/>
          </a:p>
        </p:txBody>
      </p:sp>
      <p:sp>
        <p:nvSpPr>
          <p:cNvPr id="16" name="Стрелка вниз 15"/>
          <p:cNvSpPr/>
          <p:nvPr/>
        </p:nvSpPr>
        <p:spPr>
          <a:xfrm>
            <a:off x="1652018" y="4961816"/>
            <a:ext cx="213968" cy="641192"/>
          </a:xfrm>
          <a:prstGeom prst="down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80926" y="5588051"/>
            <a:ext cx="2259872" cy="914400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err="1" smtClean="0"/>
              <a:t>-виселити</a:t>
            </a:r>
            <a:r>
              <a:rPr lang="uk-UA" dirty="0" smtClean="0"/>
              <a:t>;</a:t>
            </a:r>
          </a:p>
          <a:p>
            <a:pPr algn="ctr"/>
            <a:r>
              <a:rPr lang="uk-UA" dirty="0" err="1" smtClean="0"/>
              <a:t>-ув</a:t>
            </a:r>
            <a:r>
              <a:rPr lang="en-US" dirty="0" smtClean="0"/>
              <a:t>`</a:t>
            </a:r>
            <a:r>
              <a:rPr lang="uk-UA" dirty="0" err="1" smtClean="0"/>
              <a:t>язнити</a:t>
            </a:r>
            <a:r>
              <a:rPr lang="uk-UA" dirty="0" smtClean="0"/>
              <a:t>;</a:t>
            </a:r>
          </a:p>
          <a:p>
            <a:pPr algn="ctr"/>
            <a:r>
              <a:rPr lang="uk-UA" dirty="0" err="1" smtClean="0"/>
              <a:t>-розстріляти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 rot="16200000">
            <a:off x="418042" y="5882925"/>
            <a:ext cx="929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куркулі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9" name="Стрелка вправо 18"/>
          <p:cNvSpPr/>
          <p:nvPr/>
        </p:nvSpPr>
        <p:spPr>
          <a:xfrm>
            <a:off x="5308135" y="2898652"/>
            <a:ext cx="978408" cy="484632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/>
              <a:t>наслідки</a:t>
            </a:r>
            <a:endParaRPr lang="ru-RU" sz="1200" dirty="0"/>
          </a:p>
        </p:txBody>
      </p:sp>
      <p:sp>
        <p:nvSpPr>
          <p:cNvPr id="21" name="Стрелка влево 20"/>
          <p:cNvSpPr/>
          <p:nvPr/>
        </p:nvSpPr>
        <p:spPr>
          <a:xfrm>
            <a:off x="2505203" y="2942991"/>
            <a:ext cx="978408" cy="484632"/>
          </a:xfrm>
          <a:prstGeom prst="lef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мета</a:t>
            </a:r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6296645" y="2451897"/>
            <a:ext cx="2595835" cy="1704315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buFontTx/>
              <a:buChar char="-"/>
            </a:pPr>
            <a:endParaRPr lang="uk-UA" sz="1200" dirty="0" smtClean="0"/>
          </a:p>
          <a:p>
            <a:pPr marL="171450" indent="-171450">
              <a:buFontTx/>
              <a:buChar char="-"/>
            </a:pPr>
            <a:endParaRPr lang="uk-UA" sz="1200" dirty="0"/>
          </a:p>
          <a:p>
            <a:pPr marL="171450" indent="-171450">
              <a:buFontTx/>
              <a:buChar char="-"/>
            </a:pPr>
            <a:endParaRPr lang="uk-UA" sz="1200" dirty="0" smtClean="0"/>
          </a:p>
          <a:p>
            <a:pPr marL="171450" indent="-171450">
              <a:buFontTx/>
              <a:buChar char="-"/>
            </a:pPr>
            <a:r>
              <a:rPr lang="uk-UA" sz="1200" dirty="0" smtClean="0"/>
              <a:t>Колгоспи (+)</a:t>
            </a:r>
          </a:p>
          <a:p>
            <a:pPr marL="171450" indent="-171450">
              <a:buFontTx/>
              <a:buChar char="-"/>
            </a:pPr>
            <a:r>
              <a:rPr lang="uk-UA" sz="1200" dirty="0" smtClean="0"/>
              <a:t>Кошти на індустріалізацію (+)</a:t>
            </a:r>
          </a:p>
          <a:p>
            <a:pPr marL="171450" indent="-171450">
              <a:buFontTx/>
              <a:buChar char="-"/>
            </a:pPr>
            <a:r>
              <a:rPr lang="uk-UA" sz="1200" dirty="0" smtClean="0"/>
              <a:t>Відставання с/г від промисловості;</a:t>
            </a:r>
          </a:p>
          <a:p>
            <a:pPr marL="171450" indent="-171450">
              <a:buFontTx/>
              <a:buChar char="-"/>
            </a:pPr>
            <a:r>
              <a:rPr lang="uk-UA" sz="1200" dirty="0" smtClean="0"/>
              <a:t>Відчуття хазяїна (-);</a:t>
            </a:r>
          </a:p>
          <a:p>
            <a:pPr marL="171450" indent="-171450">
              <a:buFontTx/>
              <a:buChar char="-"/>
            </a:pPr>
            <a:r>
              <a:rPr lang="uk-UA" sz="1200" dirty="0" smtClean="0"/>
              <a:t>Фізичне знищення селян (+)</a:t>
            </a:r>
          </a:p>
          <a:p>
            <a:pPr marL="171450" indent="-171450">
              <a:buFontTx/>
              <a:buChar char="-"/>
            </a:pPr>
            <a:endParaRPr lang="uk-UA" sz="1200" dirty="0" smtClean="0"/>
          </a:p>
          <a:p>
            <a:pPr marL="171450" indent="-171450">
              <a:buFontTx/>
              <a:buChar char="-"/>
            </a:pPr>
            <a:endParaRPr lang="uk-UA" sz="1200" dirty="0" smtClean="0"/>
          </a:p>
          <a:p>
            <a:pPr marL="171450" indent="-171450">
              <a:buFontTx/>
              <a:buChar char="-"/>
            </a:pPr>
            <a:endParaRPr lang="ru-RU" sz="12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251520" y="2683768"/>
            <a:ext cx="2160240" cy="110527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dirty="0"/>
              <a:t>Безперешкодна викачка ресурсів с/г для забезпечення коштами індустріалізації</a:t>
            </a:r>
            <a:endParaRPr lang="ru-RU" sz="1400" dirty="0"/>
          </a:p>
        </p:txBody>
      </p:sp>
      <p:sp>
        <p:nvSpPr>
          <p:cNvPr id="24" name="Стрелка вниз 23"/>
          <p:cNvSpPr/>
          <p:nvPr/>
        </p:nvSpPr>
        <p:spPr>
          <a:xfrm rot="19492890">
            <a:off x="5674092" y="3344164"/>
            <a:ext cx="484632" cy="244847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наслідки</a:t>
            </a:r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6372200" y="5709176"/>
            <a:ext cx="2520280" cy="67215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Голодомор 1932-1933 рр</a:t>
            </a:r>
            <a:r>
              <a:rPr lang="uk-UA" dirty="0" smtClean="0"/>
              <a:t>.</a:t>
            </a:r>
            <a:endParaRPr lang="ru-RU" dirty="0"/>
          </a:p>
        </p:txBody>
      </p:sp>
      <p:sp>
        <p:nvSpPr>
          <p:cNvPr id="26" name="Двойная стрелка влево/вправо 25"/>
          <p:cNvSpPr/>
          <p:nvPr/>
        </p:nvSpPr>
        <p:spPr>
          <a:xfrm>
            <a:off x="2940798" y="5946433"/>
            <a:ext cx="917468" cy="242316"/>
          </a:xfrm>
          <a:prstGeom prst="left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3816791" y="5579968"/>
            <a:ext cx="1920473" cy="914400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err="1">
                <a:solidFill>
                  <a:schemeClr val="bg1"/>
                </a:solidFill>
              </a:rPr>
              <a:t>політики</a:t>
            </a:r>
            <a:r>
              <a:rPr lang="ru-RU" sz="1200" dirty="0">
                <a:solidFill>
                  <a:schemeClr val="bg1"/>
                </a:solidFill>
              </a:rPr>
              <a:t> </a:t>
            </a:r>
            <a:r>
              <a:rPr lang="ru-RU" sz="1200" dirty="0" smtClean="0">
                <a:solidFill>
                  <a:schemeClr val="bg1"/>
                </a:solidFill>
              </a:rPr>
              <a:t>«</a:t>
            </a:r>
            <a:r>
              <a:rPr lang="ru-RU" sz="1200" u="sng" dirty="0" err="1" smtClean="0">
                <a:solidFill>
                  <a:schemeClr val="bg1"/>
                </a:solidFill>
              </a:rPr>
              <a:t>ліквідації</a:t>
            </a:r>
            <a:r>
              <a:rPr lang="ru-RU" sz="1200" u="sng" dirty="0" smtClean="0">
                <a:solidFill>
                  <a:schemeClr val="bg1"/>
                </a:solidFill>
              </a:rPr>
              <a:t> </a:t>
            </a:r>
            <a:r>
              <a:rPr lang="ru-RU" sz="1200" u="sng" dirty="0" err="1">
                <a:solidFill>
                  <a:schemeClr val="bg1"/>
                </a:solidFill>
              </a:rPr>
              <a:t>куркульства</a:t>
            </a:r>
            <a:r>
              <a:rPr lang="ru-RU" sz="1200" u="sng" dirty="0">
                <a:solidFill>
                  <a:schemeClr val="bg1"/>
                </a:solidFill>
              </a:rPr>
              <a:t> як </a:t>
            </a:r>
            <a:r>
              <a:rPr lang="ru-RU" sz="1200" u="sng" dirty="0" err="1" smtClean="0">
                <a:solidFill>
                  <a:schemeClr val="bg1"/>
                </a:solidFill>
              </a:rPr>
              <a:t>класу</a:t>
            </a:r>
            <a:r>
              <a:rPr lang="ru-RU" sz="1200" dirty="0" smtClean="0">
                <a:solidFill>
                  <a:schemeClr val="bg1"/>
                </a:solidFill>
              </a:rPr>
              <a:t>»</a:t>
            </a:r>
          </a:p>
          <a:p>
            <a:pPr algn="ctr"/>
            <a:r>
              <a:rPr lang="uk-UA" sz="1200" dirty="0" smtClean="0">
                <a:solidFill>
                  <a:schemeClr val="bg1"/>
                </a:solidFill>
              </a:rPr>
              <a:t>( постанова </a:t>
            </a:r>
            <a:r>
              <a:rPr lang="ru-RU" sz="1200" dirty="0"/>
              <a:t> ЦК ВКП(б) </a:t>
            </a:r>
            <a:r>
              <a:rPr lang="ru-RU" sz="1200" dirty="0" err="1"/>
              <a:t>від</a:t>
            </a:r>
            <a:r>
              <a:rPr lang="ru-RU" sz="1200" dirty="0"/>
              <a:t> 30 </a:t>
            </a:r>
            <a:r>
              <a:rPr lang="ru-RU" sz="1200" dirty="0" err="1"/>
              <a:t>січня</a:t>
            </a:r>
            <a:r>
              <a:rPr lang="ru-RU" sz="1200" dirty="0"/>
              <a:t> </a:t>
            </a:r>
            <a:r>
              <a:rPr lang="ru-RU" sz="1200" dirty="0" smtClean="0"/>
              <a:t>1930р.)</a:t>
            </a:r>
            <a:endParaRPr lang="ru-RU" sz="1200" dirty="0">
              <a:solidFill>
                <a:schemeClr val="bg1"/>
              </a:solidFill>
            </a:endParaRPr>
          </a:p>
        </p:txBody>
      </p:sp>
      <p:sp>
        <p:nvSpPr>
          <p:cNvPr id="28" name="Стрелка влево 27"/>
          <p:cNvSpPr/>
          <p:nvPr/>
        </p:nvSpPr>
        <p:spPr>
          <a:xfrm rot="1372417">
            <a:off x="1507197" y="2051760"/>
            <a:ext cx="2190142" cy="484632"/>
          </a:xfrm>
          <a:prstGeom prst="lef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причини</a:t>
            </a:r>
            <a:endParaRPr lang="ru-RU" dirty="0"/>
          </a:p>
        </p:txBody>
      </p:sp>
      <p:sp>
        <p:nvSpPr>
          <p:cNvPr id="29" name="Блок-схема: процесс 28"/>
          <p:cNvSpPr/>
          <p:nvPr/>
        </p:nvSpPr>
        <p:spPr>
          <a:xfrm>
            <a:off x="107504" y="960418"/>
            <a:ext cx="1504854" cy="1491479"/>
          </a:xfrm>
          <a:prstGeom prst="flowChartProcess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200" dirty="0" err="1" smtClean="0"/>
              <a:t>-політичні</a:t>
            </a:r>
            <a:r>
              <a:rPr lang="uk-UA" sz="1200" dirty="0"/>
              <a:t> </a:t>
            </a:r>
            <a:r>
              <a:rPr lang="uk-UA" sz="1200" dirty="0" smtClean="0"/>
              <a:t>(влада над селянами)</a:t>
            </a:r>
          </a:p>
          <a:p>
            <a:r>
              <a:rPr lang="uk-UA" sz="1200" dirty="0" err="1" smtClean="0"/>
              <a:t>-економічні</a:t>
            </a:r>
            <a:r>
              <a:rPr lang="uk-UA" sz="1200" dirty="0" smtClean="0"/>
              <a:t> (кошти на індустріалізацію)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5795377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5">
  <a:themeElements>
    <a:clrScheme name="back to school">
      <a:dk1>
        <a:sysClr val="windowText" lastClr="000000"/>
      </a:dk1>
      <a:lt1>
        <a:sysClr val="window" lastClr="FFFFFF"/>
      </a:lt1>
      <a:dk2>
        <a:srgbClr val="445EA2"/>
      </a:dk2>
      <a:lt2>
        <a:srgbClr val="EBEBEB"/>
      </a:lt2>
      <a:accent1>
        <a:srgbClr val="4495A2"/>
      </a:accent1>
      <a:accent2>
        <a:srgbClr val="7CA655"/>
      </a:accent2>
      <a:accent3>
        <a:srgbClr val="DFB240"/>
      </a:accent3>
      <a:accent4>
        <a:srgbClr val="DF8C40"/>
      </a:accent4>
      <a:accent5>
        <a:srgbClr val="DF5D40"/>
      </a:accent5>
      <a:accent6>
        <a:srgbClr val="8760AD"/>
      </a:accent6>
      <a:hlink>
        <a:srgbClr val="DF5D40"/>
      </a:hlink>
      <a:folHlink>
        <a:srgbClr val="8760AD"/>
      </a:folHlink>
    </a:clrScheme>
    <a:fontScheme name="Custom 30">
      <a:majorFont>
        <a:latin typeface="Kristen ITC"/>
        <a:ea typeface=""/>
        <a:cs typeface=""/>
      </a:majorFont>
      <a:minorFont>
        <a:latin typeface="Quire San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3250</TotalTime>
  <Words>925</Words>
  <Application>Microsoft Office PowerPoint</Application>
  <PresentationFormat>Экран (4:3)</PresentationFormat>
  <Paragraphs>86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Тема5</vt:lpstr>
      <vt:lpstr> Україна у складі тоталітарної імперії – Союзу Радянських Соціалістичних Республік</vt:lpstr>
      <vt:lpstr>Поняття і терміни:</vt:lpstr>
      <vt:lpstr>Причини колективізації</vt:lpstr>
      <vt:lpstr>Підготовка до колективізації</vt:lpstr>
      <vt:lpstr>Принципи колективізації:</vt:lpstr>
      <vt:lpstr>Презентация PowerPoint</vt:lpstr>
      <vt:lpstr>Презентация PowerPoint</vt:lpstr>
      <vt:lpstr>Презентация PowerPoint</vt:lpstr>
      <vt:lpstr>Наслідки колективізації:</vt:lpstr>
      <vt:lpstr>Ментальна карта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Україна у складі тоталітарної імперії – Союзу Радянських Соціалістичних Республік</dc:title>
  <dc:creator>админ</dc:creator>
  <cp:lastModifiedBy>админ</cp:lastModifiedBy>
  <cp:revision>25</cp:revision>
  <dcterms:created xsi:type="dcterms:W3CDTF">2024-11-05T13:32:27Z</dcterms:created>
  <dcterms:modified xsi:type="dcterms:W3CDTF">2024-11-07T19:42:49Z</dcterms:modified>
</cp:coreProperties>
</file>