
<file path=[Content_Types].xml><?xml version="1.0" encoding="utf-8"?>
<Types xmlns="http://schemas.openxmlformats.org/package/2006/content-types"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ef363dd90e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ef363dd90e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ef4c21eb7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ef4c21eb7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ef4c21eb79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ef4c21eb79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b07729ef1f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b07729ef1f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b06dda180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b06dda180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b06dda1807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b06dda1807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ef363dd90e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ef363dd90e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9.gif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gif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7.png"/><Relationship Id="rId10" Type="http://schemas.openxmlformats.org/officeDocument/2006/relationships/image" Target="../media/image16.png"/><Relationship Id="rId9" Type="http://schemas.openxmlformats.org/officeDocument/2006/relationships/image" Target="../media/image20.png"/><Relationship Id="rId5" Type="http://schemas.openxmlformats.org/officeDocument/2006/relationships/image" Target="../media/image6.png"/><Relationship Id="rId6" Type="http://schemas.openxmlformats.org/officeDocument/2006/relationships/image" Target="../media/image10.png"/><Relationship Id="rId7" Type="http://schemas.openxmlformats.org/officeDocument/2006/relationships/image" Target="../media/image18.png"/><Relationship Id="rId8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12.png"/><Relationship Id="rId5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hyperlink" Target="http://archives.kh.gov.ua" TargetMode="External"/><Relationship Id="rId5" Type="http://schemas.openxmlformats.org/officeDocument/2006/relationships/image" Target="../media/image15.gif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14.png"/><Relationship Id="rId6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create.kahoot.it/details/01822cb2-8dae-470f-abda-c2308c82fc6e" TargetMode="External"/><Relationship Id="rId4" Type="http://schemas.openxmlformats.org/officeDocument/2006/relationships/hyperlink" Target="https://wordwall.net/resource/66829358" TargetMode="External"/><Relationship Id="rId5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Науковий період розвитку історичних знань&#10;"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643800" y="517850"/>
            <a:ext cx="7744500" cy="44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800">
                <a:solidFill>
                  <a:schemeClr val="lt1"/>
                </a:solidFill>
              </a:rPr>
              <a:t>Науковий період розвитку історичних знань</a:t>
            </a:r>
            <a:endParaRPr b="1" sz="4800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2600">
                <a:solidFill>
                  <a:schemeClr val="lt1"/>
                </a:solidFill>
              </a:rPr>
              <a:t>Калугіна Юлія Володимирівна</a:t>
            </a:r>
            <a:endParaRPr sz="26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976500" y="398375"/>
            <a:ext cx="3268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lt1"/>
                </a:solidFill>
              </a:rPr>
              <a:t>Мотивація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525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lt1"/>
                </a:solidFill>
              </a:rPr>
              <a:t>Шановні п’ятикласники, рада нашій зустрічі.</a:t>
            </a:r>
            <a:endParaRPr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lt1"/>
                </a:solidFill>
              </a:rPr>
              <a:t>Будем дружно працювати,</a:t>
            </a:r>
            <a:endParaRPr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lt1"/>
                </a:solidFill>
              </a:rPr>
              <a:t>Щоб змогли на всі питання</a:t>
            </a:r>
            <a:endParaRPr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lt1"/>
                </a:solidFill>
              </a:rPr>
              <a:t>Повні відповіді дати. </a:t>
            </a:r>
            <a:endParaRPr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79800" y="1567550"/>
            <a:ext cx="3268825" cy="326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7328650" y="1999050"/>
            <a:ext cx="1743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1520">
                <a:solidFill>
                  <a:schemeClr val="lt1"/>
                </a:solidFill>
              </a:rPr>
              <a:t>Науковий метод</a:t>
            </a:r>
            <a:r>
              <a:rPr lang="uk" sz="1520">
                <a:solidFill>
                  <a:schemeClr val="lt1"/>
                </a:solidFill>
              </a:rPr>
              <a:t> -</a:t>
            </a:r>
            <a:r>
              <a:rPr lang="uk" sz="1820">
                <a:solidFill>
                  <a:schemeClr val="lt1"/>
                </a:solidFill>
              </a:rPr>
              <a:t> </a:t>
            </a:r>
            <a:r>
              <a:rPr lang="uk" sz="1520">
                <a:solidFill>
                  <a:schemeClr val="lt1"/>
                </a:solidFill>
              </a:rPr>
              <a:t>сукупність кроків/способів дослідження.</a:t>
            </a:r>
            <a:endParaRPr sz="1520">
              <a:solidFill>
                <a:schemeClr val="lt1"/>
              </a:solidFill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32865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875625" cy="133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75625" y="1"/>
            <a:ext cx="2566275" cy="133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11550" y="1507439"/>
            <a:ext cx="2784275" cy="141922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95825" y="1431200"/>
            <a:ext cx="2784275" cy="1432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2751925"/>
            <a:ext cx="1789072" cy="116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789075" y="2751925"/>
            <a:ext cx="1845309" cy="116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72000" y="3724300"/>
            <a:ext cx="2448325" cy="141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011268" y="3724288"/>
            <a:ext cx="2132732" cy="1419225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 txBox="1"/>
          <p:nvPr/>
        </p:nvSpPr>
        <p:spPr>
          <a:xfrm>
            <a:off x="4373150" y="279525"/>
            <a:ext cx="349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lt1"/>
                </a:solidFill>
              </a:rPr>
              <a:t>1661 р. Львівський університет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391775" y="1688050"/>
            <a:ext cx="34602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700">
                <a:solidFill>
                  <a:schemeClr val="lt1"/>
                </a:solidFill>
              </a:rPr>
              <a:t>1805 р. Харківський університет</a:t>
            </a:r>
            <a:endParaRPr sz="1500">
              <a:solidFill>
                <a:schemeClr val="lt1"/>
              </a:solidFill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3577100" y="3101400"/>
            <a:ext cx="537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lt1"/>
                </a:solidFill>
              </a:rPr>
              <a:t>1834 р. Київський університет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84" name="Google Shape;84;p16"/>
          <p:cNvSpPr txBox="1"/>
          <p:nvPr/>
        </p:nvSpPr>
        <p:spPr>
          <a:xfrm>
            <a:off x="1228588" y="4369100"/>
            <a:ext cx="349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lt1"/>
                </a:solidFill>
              </a:rPr>
              <a:t>1865 р. Одеський університет</a:t>
            </a:r>
            <a:endParaRPr sz="18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/>
          <p:nvPr>
            <p:ph type="title"/>
          </p:nvPr>
        </p:nvSpPr>
        <p:spPr>
          <a:xfrm>
            <a:off x="230050" y="3050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1620">
                <a:solidFill>
                  <a:schemeClr val="lt1"/>
                </a:solidFill>
              </a:rPr>
              <a:t>Історичні журнали = діяльність професійних  істориків +писемні історичні джерела.</a:t>
            </a:r>
            <a:endParaRPr sz="1620">
              <a:solidFill>
                <a:schemeClr val="lt1"/>
              </a:solidFill>
            </a:endParaRPr>
          </a:p>
        </p:txBody>
      </p:sp>
      <p:sp>
        <p:nvSpPr>
          <p:cNvPr id="90" name="Google Shape;90;p17"/>
          <p:cNvSpPr txBox="1"/>
          <p:nvPr>
            <p:ph idx="1" type="body"/>
          </p:nvPr>
        </p:nvSpPr>
        <p:spPr>
          <a:xfrm>
            <a:off x="311700" y="1152475"/>
            <a:ext cx="8520600" cy="130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4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450">
                <a:solidFill>
                  <a:schemeClr val="lt1"/>
                </a:solidFill>
              </a:rPr>
              <a:t>1882- 1906 рр.  - друкований історичний журнал “Київська минувшина” (“Киевская старина”).</a:t>
            </a:r>
            <a:endParaRPr sz="345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3450">
                <a:solidFill>
                  <a:schemeClr val="lt1"/>
                </a:solidFill>
              </a:rPr>
              <a:t>з 1892 р.  - часопис “Записки наукового товариства імені Шевченка”.</a:t>
            </a:r>
            <a:endParaRPr sz="345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91" name="Google Shape;9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2048" y="2150700"/>
            <a:ext cx="1415750" cy="232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30848" y="2150698"/>
            <a:ext cx="1484203" cy="232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11367" y="2507750"/>
            <a:ext cx="2439000" cy="1615826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7"/>
          <p:cNvSpPr txBox="1"/>
          <p:nvPr/>
        </p:nvSpPr>
        <p:spPr>
          <a:xfrm>
            <a:off x="6393300" y="2715375"/>
            <a:ext cx="24390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lt1"/>
                </a:solidFill>
              </a:rPr>
              <a:t>Реставрація - </a:t>
            </a:r>
            <a:r>
              <a:rPr lang="uk" sz="1600">
                <a:solidFill>
                  <a:schemeClr val="lt1"/>
                </a:solidFill>
              </a:rPr>
              <a:t>заходи, які здійснюються з метою врятування історичних джерел. </a:t>
            </a:r>
            <a:endParaRPr sz="16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803775" cy="230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 txBox="1"/>
          <p:nvPr/>
        </p:nvSpPr>
        <p:spPr>
          <a:xfrm>
            <a:off x="-115903" y="2571750"/>
            <a:ext cx="33606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lt1"/>
                </a:solidFill>
              </a:rPr>
              <a:t>Державний архів </a:t>
            </a:r>
            <a:endParaRPr sz="1800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lt1"/>
                </a:solidFill>
              </a:rPr>
              <a:t>Харківської області</a:t>
            </a:r>
            <a:endParaRPr sz="1800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4"/>
              </a:rPr>
              <a:t>http://archives.kh.gov.ua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01" name="Google Shape;101;p18"/>
          <p:cNvSpPr/>
          <p:nvPr/>
        </p:nvSpPr>
        <p:spPr>
          <a:xfrm>
            <a:off x="4911025" y="366225"/>
            <a:ext cx="3803775" cy="1644525"/>
          </a:xfrm>
          <a:prstGeom prst="flowChartPunchedTape">
            <a:avLst/>
          </a:prstGeom>
          <a:solidFill>
            <a:srgbClr val="A4C2F4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>
                <a:solidFill>
                  <a:schemeClr val="dk1"/>
                </a:solidFill>
                <a:highlight>
                  <a:srgbClr val="A4C2F4"/>
                </a:highlight>
              </a:rPr>
              <a:t>Архіваріус -  працівник архіву, що збирає, організовує, систематизує та забезпечує доступ до записів і документів, які мають довгострокове значення.</a:t>
            </a:r>
            <a:endParaRPr sz="1600">
              <a:solidFill>
                <a:schemeClr val="dk1"/>
              </a:solidFill>
              <a:highlight>
                <a:srgbClr val="A4C2F4"/>
              </a:highlight>
            </a:endParaRPr>
          </a:p>
        </p:txBody>
      </p:sp>
      <p:sp>
        <p:nvSpPr>
          <p:cNvPr id="102" name="Google Shape;102;p18"/>
          <p:cNvSpPr/>
          <p:nvPr/>
        </p:nvSpPr>
        <p:spPr>
          <a:xfrm>
            <a:off x="3500825" y="2304100"/>
            <a:ext cx="3803700" cy="2467800"/>
          </a:xfrm>
          <a:prstGeom prst="flowChartMagneticTap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Архіви виникли з появою писемності та утворенням держав. Матеріали, які вони зберігають, описують періоди різних історичних епох та використовуються із науковою та практичною метою.</a:t>
            </a:r>
            <a:endParaRPr/>
          </a:p>
        </p:txBody>
      </p:sp>
      <p:pic>
        <p:nvPicPr>
          <p:cNvPr id="103" name="Google Shape;10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4523" y="3783573"/>
            <a:ext cx="1839475" cy="1359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/>
          <p:nvPr/>
        </p:nvSpPr>
        <p:spPr>
          <a:xfrm>
            <a:off x="0" y="354225"/>
            <a:ext cx="37461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chemeClr val="lt1"/>
                </a:solidFill>
              </a:rPr>
              <a:t>Історичні товариства</a:t>
            </a:r>
            <a:endParaRPr b="1" sz="2500">
              <a:solidFill>
                <a:schemeClr val="lt1"/>
              </a:solidFill>
            </a:endParaRPr>
          </a:p>
        </p:txBody>
      </p:sp>
      <p:sp>
        <p:nvSpPr>
          <p:cNvPr id="109" name="Google Shape;109;p19"/>
          <p:cNvSpPr/>
          <p:nvPr/>
        </p:nvSpPr>
        <p:spPr>
          <a:xfrm>
            <a:off x="3886175" y="363825"/>
            <a:ext cx="2542500" cy="5598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9"/>
          <p:cNvSpPr txBox="1"/>
          <p:nvPr/>
        </p:nvSpPr>
        <p:spPr>
          <a:xfrm>
            <a:off x="-58325" y="1450900"/>
            <a:ext cx="5694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chemeClr val="lt1"/>
                </a:solidFill>
              </a:rPr>
              <a:t>1839 р. Одеське товариство історії та старожитностей</a:t>
            </a:r>
            <a:endParaRPr sz="16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chemeClr val="lt1"/>
                </a:solidFill>
              </a:rPr>
              <a:t>1872 р. Історичне товариство ім. Нестора Літописця</a:t>
            </a:r>
            <a:endParaRPr sz="16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chemeClr val="lt1"/>
                </a:solidFill>
              </a:rPr>
              <a:t>1892 р. Наукове товариство ім. Т.Г. Шевченка</a:t>
            </a:r>
            <a:endParaRPr sz="1600">
              <a:solidFill>
                <a:schemeClr val="lt1"/>
              </a:solidFill>
            </a:endParaRPr>
          </a:p>
        </p:txBody>
      </p:sp>
      <p:pic>
        <p:nvPicPr>
          <p:cNvPr id="111" name="Google Shape;11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4625" y="2901575"/>
            <a:ext cx="2036920" cy="14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8975" y="2799950"/>
            <a:ext cx="2828925" cy="1619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47338" y="72400"/>
            <a:ext cx="1690875" cy="202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68350" y="2205137"/>
            <a:ext cx="2628900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0"/>
          <p:cNvSpPr txBox="1"/>
          <p:nvPr>
            <p:ph idx="1" type="body"/>
          </p:nvPr>
        </p:nvSpPr>
        <p:spPr>
          <a:xfrm>
            <a:off x="370025" y="1727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00">
                <a:solidFill>
                  <a:srgbClr val="FF0000"/>
                </a:solidFill>
              </a:rPr>
              <a:t>Рефлексія</a:t>
            </a:r>
            <a:endParaRPr b="1" sz="2600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3"/>
              </a:rPr>
              <a:t>https://create.kahoot.it/details/01822cb2-8dae-470f-abda-c2308c82fc6e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20" name="Google Shape;120;p20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2100">
                <a:solidFill>
                  <a:schemeClr val="lt1"/>
                </a:solidFill>
              </a:rPr>
              <a:t>Домашнє завдання</a:t>
            </a:r>
            <a:endParaRPr b="1" sz="2100">
              <a:solidFill>
                <a:schemeClr val="lt1"/>
              </a:solidFill>
            </a:endParaRPr>
          </a:p>
          <a:p>
            <a:pPr indent="-336550" lvl="0" marL="457200" rtl="0" algn="l"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700"/>
              <a:buAutoNum type="arabicPeriod"/>
            </a:pPr>
            <a:r>
              <a:rPr lang="uk" sz="1700">
                <a:solidFill>
                  <a:schemeClr val="lt1"/>
                </a:solidFill>
              </a:rPr>
              <a:t>Опрацювати § 16, усно відповісти на запитання на с. 96</a:t>
            </a:r>
            <a:endParaRPr sz="1700">
              <a:solidFill>
                <a:schemeClr val="lt1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AutoNum type="arabicPeriod"/>
            </a:pPr>
            <a:r>
              <a:rPr lang="uk" sz="1700">
                <a:solidFill>
                  <a:schemeClr val="lt1"/>
                </a:solidFill>
              </a:rPr>
              <a:t> Виконати тестування та скріншот додати в гугл-клас </a:t>
            </a:r>
            <a:endParaRPr sz="21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700" u="sng">
                <a:solidFill>
                  <a:schemeClr val="hlink"/>
                </a:solidFill>
                <a:hlinkClick r:id="rId4"/>
              </a:rPr>
              <a:t>https://wordwall.net/resource/66829358</a:t>
            </a:r>
            <a:endParaRPr sz="17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1" name="Google Shape;121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58575" y="2571742"/>
            <a:ext cx="1226675" cy="20444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