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8" r:id="rId12"/>
    <p:sldId id="266" r:id="rId13"/>
    <p:sldId id="267" r:id="rId14"/>
    <p:sldId id="269" r:id="rId15"/>
    <p:sldId id="270" r:id="rId16"/>
  </p:sldIdLst>
  <p:sldSz cx="9144000" cy="6858000" type="screen4x3"/>
  <p:notesSz cx="6858000" cy="9144000"/>
  <p:defaultTextStyle>
    <a:defPPr>
      <a:defRPr lang="ru-RU"/>
    </a:defPPr>
    <a:lvl1pPr marL="0" algn="l" defTabSz="914186" rtl="0" eaLnBrk="1" latinLnBrk="0" hangingPunct="1">
      <a:defRPr sz="1800" kern="1200">
        <a:solidFill>
          <a:schemeClr val="tx1"/>
        </a:solidFill>
        <a:latin typeface="+mn-lt"/>
        <a:ea typeface="+mn-ea"/>
        <a:cs typeface="+mn-cs"/>
      </a:defRPr>
    </a:lvl1pPr>
    <a:lvl2pPr marL="457092" algn="l" defTabSz="914186" rtl="0" eaLnBrk="1" latinLnBrk="0" hangingPunct="1">
      <a:defRPr sz="1800" kern="1200">
        <a:solidFill>
          <a:schemeClr val="tx1"/>
        </a:solidFill>
        <a:latin typeface="+mn-lt"/>
        <a:ea typeface="+mn-ea"/>
        <a:cs typeface="+mn-cs"/>
      </a:defRPr>
    </a:lvl2pPr>
    <a:lvl3pPr marL="914186" algn="l" defTabSz="914186" rtl="0" eaLnBrk="1" latinLnBrk="0" hangingPunct="1">
      <a:defRPr sz="1800" kern="1200">
        <a:solidFill>
          <a:schemeClr val="tx1"/>
        </a:solidFill>
        <a:latin typeface="+mn-lt"/>
        <a:ea typeface="+mn-ea"/>
        <a:cs typeface="+mn-cs"/>
      </a:defRPr>
    </a:lvl3pPr>
    <a:lvl4pPr marL="1371279" algn="l" defTabSz="914186" rtl="0" eaLnBrk="1" latinLnBrk="0" hangingPunct="1">
      <a:defRPr sz="1800" kern="1200">
        <a:solidFill>
          <a:schemeClr val="tx1"/>
        </a:solidFill>
        <a:latin typeface="+mn-lt"/>
        <a:ea typeface="+mn-ea"/>
        <a:cs typeface="+mn-cs"/>
      </a:defRPr>
    </a:lvl4pPr>
    <a:lvl5pPr marL="1828373" algn="l" defTabSz="914186" rtl="0" eaLnBrk="1" latinLnBrk="0" hangingPunct="1">
      <a:defRPr sz="1800" kern="1200">
        <a:solidFill>
          <a:schemeClr val="tx1"/>
        </a:solidFill>
        <a:latin typeface="+mn-lt"/>
        <a:ea typeface="+mn-ea"/>
        <a:cs typeface="+mn-cs"/>
      </a:defRPr>
    </a:lvl5pPr>
    <a:lvl6pPr marL="2285466" algn="l" defTabSz="914186" rtl="0" eaLnBrk="1" latinLnBrk="0" hangingPunct="1">
      <a:defRPr sz="1800" kern="1200">
        <a:solidFill>
          <a:schemeClr val="tx1"/>
        </a:solidFill>
        <a:latin typeface="+mn-lt"/>
        <a:ea typeface="+mn-ea"/>
        <a:cs typeface="+mn-cs"/>
      </a:defRPr>
    </a:lvl6pPr>
    <a:lvl7pPr marL="2742558" algn="l" defTabSz="914186" rtl="0" eaLnBrk="1" latinLnBrk="0" hangingPunct="1">
      <a:defRPr sz="1800" kern="1200">
        <a:solidFill>
          <a:schemeClr val="tx1"/>
        </a:solidFill>
        <a:latin typeface="+mn-lt"/>
        <a:ea typeface="+mn-ea"/>
        <a:cs typeface="+mn-cs"/>
      </a:defRPr>
    </a:lvl7pPr>
    <a:lvl8pPr marL="3199652" algn="l" defTabSz="914186" rtl="0" eaLnBrk="1" latinLnBrk="0" hangingPunct="1">
      <a:defRPr sz="1800" kern="1200">
        <a:solidFill>
          <a:schemeClr val="tx1"/>
        </a:solidFill>
        <a:latin typeface="+mn-lt"/>
        <a:ea typeface="+mn-ea"/>
        <a:cs typeface="+mn-cs"/>
      </a:defRPr>
    </a:lvl8pPr>
    <a:lvl9pPr marL="3656744" algn="l" defTabSz="914186"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F85E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7469A50-C44B-4C15-8293-73A9920EF9F6}" type="datetimeFigureOut">
              <a:rPr lang="ru-RU" smtClean="0"/>
              <a:t>08.11.2024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87BF327-5740-424E-A2DD-60342B14B103}" type="slidenum">
              <a:rPr lang="ru-RU" smtClean="0"/>
              <a:t>‹#›</a:t>
            </a:fld>
            <a:endParaRPr lang="ru-RU"/>
          </a:p>
        </p:txBody>
      </p:sp>
    </p:spTree>
    <p:extLst>
      <p:ext uri="{BB962C8B-B14F-4D97-AF65-F5344CB8AC3E}">
        <p14:creationId xmlns:p14="http://schemas.microsoft.com/office/powerpoint/2010/main" val="34568056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887BF327-5740-424E-A2DD-60342B14B103}" type="slidenum">
              <a:rPr lang="ru-RU" smtClean="0"/>
              <a:t>3</a:t>
            </a:fld>
            <a:endParaRPr lang="ru-RU"/>
          </a:p>
        </p:txBody>
      </p:sp>
    </p:spTree>
    <p:extLst>
      <p:ext uri="{BB962C8B-B14F-4D97-AF65-F5344CB8AC3E}">
        <p14:creationId xmlns:p14="http://schemas.microsoft.com/office/powerpoint/2010/main" val="11653619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Пользовательский макет">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490ADDF-D82C-4780-9143-87E5F529D813}"/>
              </a:ext>
            </a:extLst>
          </p:cNvPr>
          <p:cNvSpPr>
            <a:spLocks noGrp="1"/>
          </p:cNvSpPr>
          <p:nvPr>
            <p:ph type="title" hasCustomPrompt="1"/>
          </p:nvPr>
        </p:nvSpPr>
        <p:spPr>
          <a:xfrm>
            <a:off x="2173986" y="813816"/>
            <a:ext cx="4800600" cy="640080"/>
          </a:xfrm>
        </p:spPr>
        <p:txBody>
          <a:bodyPr/>
          <a:lstStyle>
            <a:lvl1pPr algn="ctr">
              <a:defRPr sz="2400">
                <a:solidFill>
                  <a:schemeClr val="bg1"/>
                </a:solidFill>
              </a:defRPr>
            </a:lvl1pPr>
          </a:lstStyle>
          <a:p>
            <a:r>
              <a:rPr lang="en-US" dirty="0"/>
              <a:t>Add text</a:t>
            </a:r>
          </a:p>
        </p:txBody>
      </p:sp>
      <p:sp>
        <p:nvSpPr>
          <p:cNvPr id="6" name="Text Placeholder 5">
            <a:extLst>
              <a:ext uri="{FF2B5EF4-FFF2-40B4-BE49-F238E27FC236}">
                <a16:creationId xmlns="" xmlns:a16="http://schemas.microsoft.com/office/drawing/2014/main" id="{D12B550A-AB53-4D15-A89E-6EEBB5151B92}"/>
              </a:ext>
            </a:extLst>
          </p:cNvPr>
          <p:cNvSpPr>
            <a:spLocks noGrp="1"/>
          </p:cNvSpPr>
          <p:nvPr>
            <p:ph type="body" sz="quarter" idx="10" hasCustomPrompt="1"/>
          </p:nvPr>
        </p:nvSpPr>
        <p:spPr>
          <a:xfrm>
            <a:off x="1831086" y="1655064"/>
            <a:ext cx="5486400" cy="1143000"/>
          </a:xfrm>
        </p:spPr>
        <p:txBody>
          <a:bodyPr/>
          <a:lstStyle>
            <a:lvl1pPr algn="ctr">
              <a:defRPr sz="8000">
                <a:solidFill>
                  <a:schemeClr val="bg1"/>
                </a:solidFill>
                <a:latin typeface="+mj-lt"/>
              </a:defRPr>
            </a:lvl1pPr>
          </a:lstStyle>
          <a:p>
            <a:pPr lvl="0"/>
            <a:r>
              <a:rPr lang="en-US" dirty="0"/>
              <a:t>Add text</a:t>
            </a:r>
          </a:p>
        </p:txBody>
      </p:sp>
      <p:sp>
        <p:nvSpPr>
          <p:cNvPr id="8" name="Text Placeholder 7">
            <a:extLst>
              <a:ext uri="{FF2B5EF4-FFF2-40B4-BE49-F238E27FC236}">
                <a16:creationId xmlns="" xmlns:a16="http://schemas.microsoft.com/office/drawing/2014/main" id="{7CDE1EB1-91FE-4CB8-81BD-5BBBFC22C672}"/>
              </a:ext>
            </a:extLst>
          </p:cNvPr>
          <p:cNvSpPr>
            <a:spLocks noGrp="1"/>
          </p:cNvSpPr>
          <p:nvPr>
            <p:ph type="body" sz="quarter" idx="11" hasCustomPrompt="1"/>
          </p:nvPr>
        </p:nvSpPr>
        <p:spPr>
          <a:xfrm>
            <a:off x="2173986" y="3027707"/>
            <a:ext cx="5143500" cy="640080"/>
          </a:xfrm>
        </p:spPr>
        <p:txBody>
          <a:bodyPr/>
          <a:lstStyle>
            <a:lvl1pPr algn="ctr">
              <a:defRPr sz="2400">
                <a:solidFill>
                  <a:schemeClr val="bg1"/>
                </a:solidFill>
                <a:latin typeface="+mj-lt"/>
              </a:defRPr>
            </a:lvl1pPr>
          </a:lstStyle>
          <a:p>
            <a:pPr lvl="0"/>
            <a:r>
              <a:rPr lang="en-US" dirty="0"/>
              <a:t>Add text</a:t>
            </a:r>
          </a:p>
        </p:txBody>
      </p:sp>
    </p:spTree>
    <p:extLst>
      <p:ext uri="{BB962C8B-B14F-4D97-AF65-F5344CB8AC3E}">
        <p14:creationId xmlns:p14="http://schemas.microsoft.com/office/powerpoint/2010/main" val="1860281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Custom Layout">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C0E11DAB-71A2-44C9-B830-25E19DC5833C}"/>
              </a:ext>
            </a:extLst>
          </p:cNvPr>
          <p:cNvSpPr>
            <a:spLocks noGrp="1"/>
          </p:cNvSpPr>
          <p:nvPr>
            <p:ph type="title" hasCustomPrompt="1"/>
          </p:nvPr>
        </p:nvSpPr>
        <p:spPr>
          <a:xfrm>
            <a:off x="685800" y="914401"/>
            <a:ext cx="4800600" cy="685800"/>
          </a:xfrm>
        </p:spPr>
        <p:txBody>
          <a:bodyPr>
            <a:noAutofit/>
          </a:bodyPr>
          <a:lstStyle>
            <a:lvl1pPr>
              <a:defRPr sz="4000">
                <a:solidFill>
                  <a:schemeClr val="tx1">
                    <a:lumMod val="75000"/>
                    <a:lumOff val="25000"/>
                  </a:schemeClr>
                </a:solidFill>
              </a:defRPr>
            </a:lvl1pPr>
          </a:lstStyle>
          <a:p>
            <a:r>
              <a:rPr lang="en-US" dirty="0"/>
              <a:t>Add title</a:t>
            </a:r>
          </a:p>
        </p:txBody>
      </p:sp>
      <p:sp>
        <p:nvSpPr>
          <p:cNvPr id="10" name="Text Placeholder 9">
            <a:extLst>
              <a:ext uri="{FF2B5EF4-FFF2-40B4-BE49-F238E27FC236}">
                <a16:creationId xmlns="" xmlns:a16="http://schemas.microsoft.com/office/drawing/2014/main" id="{5F9B5FD0-EA88-4EA1-89FF-A0346C36D9C6}"/>
              </a:ext>
            </a:extLst>
          </p:cNvPr>
          <p:cNvSpPr>
            <a:spLocks noGrp="1"/>
          </p:cNvSpPr>
          <p:nvPr>
            <p:ph type="body" sz="quarter" idx="11"/>
          </p:nvPr>
        </p:nvSpPr>
        <p:spPr>
          <a:xfrm>
            <a:off x="685800" y="2203704"/>
            <a:ext cx="4800600" cy="4206240"/>
          </a:xfrm>
        </p:spPr>
        <p:txBody>
          <a:bodyPr>
            <a:normAutofit/>
          </a:bodyPr>
          <a:lstStyle>
            <a:lvl1pPr>
              <a:defRPr sz="1800">
                <a:solidFill>
                  <a:schemeClr val="tx1">
                    <a:lumMod val="75000"/>
                    <a:lumOff val="25000"/>
                  </a:schemeClr>
                </a:solidFill>
              </a:defRPr>
            </a:lvl1pPr>
          </a:lstStyle>
          <a:p>
            <a:pPr lvl="0"/>
            <a:r>
              <a:rPr lang="ru-RU" smtClean="0"/>
              <a:t>Образец текста</a:t>
            </a:r>
          </a:p>
        </p:txBody>
      </p:sp>
    </p:spTree>
    <p:extLst>
      <p:ext uri="{BB962C8B-B14F-4D97-AF65-F5344CB8AC3E}">
        <p14:creationId xmlns:p14="http://schemas.microsoft.com/office/powerpoint/2010/main" val="2857116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7_Custom Layout">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BFEE24C-B229-452F-B387-BA3429761CA7}"/>
              </a:ext>
            </a:extLst>
          </p:cNvPr>
          <p:cNvSpPr>
            <a:spLocks noGrp="1"/>
          </p:cNvSpPr>
          <p:nvPr>
            <p:ph type="title" hasCustomPrompt="1"/>
          </p:nvPr>
        </p:nvSpPr>
        <p:spPr>
          <a:xfrm>
            <a:off x="3291840" y="946654"/>
            <a:ext cx="5143499" cy="653547"/>
          </a:xfrm>
        </p:spPr>
        <p:txBody>
          <a:bodyPr>
            <a:normAutofit/>
          </a:bodyPr>
          <a:lstStyle>
            <a:lvl1pPr>
              <a:defRPr sz="4000">
                <a:solidFill>
                  <a:schemeClr val="tx1">
                    <a:lumMod val="75000"/>
                    <a:lumOff val="25000"/>
                  </a:schemeClr>
                </a:solidFill>
              </a:defRPr>
            </a:lvl1pPr>
          </a:lstStyle>
          <a:p>
            <a:r>
              <a:rPr lang="en-US" dirty="0"/>
              <a:t>Add title</a:t>
            </a:r>
          </a:p>
        </p:txBody>
      </p:sp>
      <p:sp>
        <p:nvSpPr>
          <p:cNvPr id="7" name="Text Placeholder 6">
            <a:extLst>
              <a:ext uri="{FF2B5EF4-FFF2-40B4-BE49-F238E27FC236}">
                <a16:creationId xmlns="" xmlns:a16="http://schemas.microsoft.com/office/drawing/2014/main" id="{DFCEFA7B-7934-4EAA-8C20-7D9B03B9E5A3}"/>
              </a:ext>
            </a:extLst>
          </p:cNvPr>
          <p:cNvSpPr>
            <a:spLocks noGrp="1"/>
          </p:cNvSpPr>
          <p:nvPr>
            <p:ph type="body" sz="quarter" idx="11" hasCustomPrompt="1"/>
          </p:nvPr>
        </p:nvSpPr>
        <p:spPr>
          <a:xfrm>
            <a:off x="3291840" y="1981933"/>
            <a:ext cx="5143500" cy="4233672"/>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2930501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 xmlns:a16="http://schemas.microsoft.com/office/drawing/2014/main" id="{3E35BBCA-FB90-42AF-995A-AA6CE87BD6E8}"/>
              </a:ext>
            </a:extLst>
          </p:cNvPr>
          <p:cNvPicPr>
            <a:picLocks noChangeAspect="1"/>
          </p:cNvPicPr>
          <p:nvPr/>
        </p:nvPicPr>
        <p:blipFill>
          <a:blip r:embed="rId2">
            <a:extLst>
              <a:ext uri="{96DAC541-7B7A-43D3-8B79-37D633B846F1}">
                <asvg:svgBlip xmlns="" xmlns:asvg="http://schemas.microsoft.com/office/drawing/2016/SVG/main" r:embed="rId3"/>
              </a:ext>
            </a:extLst>
          </a:blip>
          <a:srcRect b="13643"/>
          <a:stretch>
            <a:fillRect/>
          </a:stretch>
        </p:blipFill>
        <p:spPr>
          <a:xfrm>
            <a:off x="685800" y="466648"/>
            <a:ext cx="7922795"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 xmlns:a16="http://schemas.microsoft.com/office/drawing/2014/main" id="{8DF399BE-6A96-4D58-AF62-861F9AE20C7E}"/>
              </a:ext>
            </a:extLst>
          </p:cNvPr>
          <p:cNvSpPr>
            <a:spLocks noGrp="1"/>
          </p:cNvSpPr>
          <p:nvPr>
            <p:ph type="title" hasCustomPrompt="1"/>
          </p:nvPr>
        </p:nvSpPr>
        <p:spPr>
          <a:xfrm>
            <a:off x="1748788" y="1460692"/>
            <a:ext cx="5829302"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 xmlns:a16="http://schemas.microsoft.com/office/drawing/2014/main" id="{0AE12991-70DA-442D-98F3-673914646355}"/>
              </a:ext>
            </a:extLst>
          </p:cNvPr>
          <p:cNvSpPr>
            <a:spLocks noGrp="1"/>
          </p:cNvSpPr>
          <p:nvPr>
            <p:ph type="body" sz="quarter" idx="11" hasCustomPrompt="1"/>
          </p:nvPr>
        </p:nvSpPr>
        <p:spPr>
          <a:xfrm>
            <a:off x="1748790" y="2724912"/>
            <a:ext cx="5829301" cy="3657600"/>
          </a:xfrm>
        </p:spPr>
        <p:txBody>
          <a:bodyPr>
            <a:normAutofit/>
          </a:bodyPr>
          <a:lstStyle>
            <a:lvl1pPr>
              <a:defRPr sz="1800">
                <a:solidFill>
                  <a:schemeClr val="tx1">
                    <a:lumMod val="75000"/>
                    <a:lumOff val="25000"/>
                  </a:schemeClr>
                </a:solidFill>
              </a:defRPr>
            </a:lvl1pPr>
          </a:lstStyle>
          <a:p>
            <a:pPr lvl="0"/>
            <a:r>
              <a:rPr lang="en-US" dirty="0"/>
              <a:t>Add text</a:t>
            </a:r>
          </a:p>
        </p:txBody>
      </p:sp>
      <p:pic>
        <p:nvPicPr>
          <p:cNvPr id="3" name="Graphic 2">
            <a:extLst>
              <a:ext uri="{FF2B5EF4-FFF2-40B4-BE49-F238E27FC236}">
                <a16:creationId xmlns="" xmlns:a16="http://schemas.microsoft.com/office/drawing/2014/main" id="{1F778D16-894A-4379-8B5B-DC2423451519}"/>
              </a:ext>
              <a:ext uri="{C183D7F6-B498-43B3-948B-1728B52AA6E4}">
                <adec:decorative xmlns=""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flipH="1">
            <a:off x="2266448" y="2240375"/>
            <a:ext cx="4611104"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3_Custom Layout">
    <p:bg>
      <p:bgPr>
        <a:solidFill>
          <a:schemeClr val="accent1">
            <a:lumMod val="75000"/>
          </a:schemeClr>
        </a:solidFill>
        <a:effectLst/>
      </p:bgPr>
    </p:bg>
    <p:spTree>
      <p:nvGrpSpPr>
        <p:cNvPr id="1" name=""/>
        <p:cNvGrpSpPr/>
        <p:nvPr/>
      </p:nvGrpSpPr>
      <p:grpSpPr>
        <a:xfrm>
          <a:off x="0" y="0"/>
          <a:ext cx="0" cy="0"/>
          <a:chOff x="0" y="0"/>
          <a:chExt cx="0" cy="0"/>
        </a:xfrm>
      </p:grpSpPr>
      <p:sp>
        <p:nvSpPr>
          <p:cNvPr id="4" name="Title 2">
            <a:extLst>
              <a:ext uri="{FF2B5EF4-FFF2-40B4-BE49-F238E27FC236}">
                <a16:creationId xmlns="" xmlns:a16="http://schemas.microsoft.com/office/drawing/2014/main" id="{5106A418-68CC-4D3D-9032-696498842FBD}"/>
              </a:ext>
            </a:extLst>
          </p:cNvPr>
          <p:cNvSpPr>
            <a:spLocks noGrp="1"/>
          </p:cNvSpPr>
          <p:nvPr>
            <p:ph type="title" hasCustomPrompt="1"/>
          </p:nvPr>
        </p:nvSpPr>
        <p:spPr>
          <a:xfrm>
            <a:off x="685800" y="914401"/>
            <a:ext cx="4800600" cy="685800"/>
          </a:xfrm>
        </p:spPr>
        <p:txBody>
          <a:bodyPr>
            <a:no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 xmlns:a16="http://schemas.microsoft.com/office/drawing/2014/main" id="{9E93C440-01C8-4E08-A98E-D76F10D08BF4}"/>
              </a:ext>
            </a:extLst>
          </p:cNvPr>
          <p:cNvSpPr>
            <a:spLocks noGrp="1"/>
          </p:cNvSpPr>
          <p:nvPr>
            <p:ph type="body" sz="quarter" idx="11" hasCustomPrompt="1"/>
          </p:nvPr>
        </p:nvSpPr>
        <p:spPr>
          <a:xfrm>
            <a:off x="685800" y="1913064"/>
            <a:ext cx="5143501" cy="427939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560476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4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 xmlns:a16="http://schemas.microsoft.com/office/drawing/2014/main" id="{7AA20A23-A33B-4A1B-9162-707282E53592}"/>
              </a:ext>
            </a:extLst>
          </p:cNvPr>
          <p:cNvPicPr>
            <a:picLocks noChangeAspect="1"/>
          </p:cNvPicPr>
          <p:nvPr/>
        </p:nvPicPr>
        <p:blipFill>
          <a:blip r:embed="rId2">
            <a:extLst>
              <a:ext uri="{96DAC541-7B7A-43D3-8B79-37D633B846F1}">
                <asvg:svgBlip xmlns="" xmlns:asvg="http://schemas.microsoft.com/office/drawing/2016/SVG/main" r:embed="rId3"/>
              </a:ext>
            </a:extLst>
          </a:blip>
          <a:srcRect b="15602"/>
          <a:stretch>
            <a:fillRect/>
          </a:stretch>
        </p:blipFill>
        <p:spPr>
          <a:xfrm>
            <a:off x="800100" y="523184"/>
            <a:ext cx="7543800" cy="6334817"/>
          </a:xfrm>
          <a:custGeom>
            <a:avLst/>
            <a:gdLst>
              <a:gd name="connsiteX0" fmla="*/ 0 w 10058400"/>
              <a:gd name="connsiteY0" fmla="*/ 0 h 6334817"/>
              <a:gd name="connsiteX1" fmla="*/ 10058400 w 10058400"/>
              <a:gd name="connsiteY1" fmla="*/ 0 h 6334817"/>
              <a:gd name="connsiteX2" fmla="*/ 10058400 w 10058400"/>
              <a:gd name="connsiteY2" fmla="*/ 6334817 h 6334817"/>
              <a:gd name="connsiteX3" fmla="*/ 0 w 10058400"/>
              <a:gd name="connsiteY3" fmla="*/ 6334817 h 6334817"/>
            </a:gdLst>
            <a:ahLst/>
            <a:cxnLst>
              <a:cxn ang="0">
                <a:pos x="connsiteX0" y="connsiteY0"/>
              </a:cxn>
              <a:cxn ang="0">
                <a:pos x="connsiteX1" y="connsiteY1"/>
              </a:cxn>
              <a:cxn ang="0">
                <a:pos x="connsiteX2" y="connsiteY2"/>
              </a:cxn>
              <a:cxn ang="0">
                <a:pos x="connsiteX3" y="connsiteY3"/>
              </a:cxn>
            </a:cxnLst>
            <a:rect l="l" t="t" r="r" b="b"/>
            <a:pathLst>
              <a:path w="10058400" h="6334817">
                <a:moveTo>
                  <a:pt x="0" y="0"/>
                </a:moveTo>
                <a:lnTo>
                  <a:pt x="10058400" y="0"/>
                </a:lnTo>
                <a:lnTo>
                  <a:pt x="10058400" y="6334817"/>
                </a:lnTo>
                <a:lnTo>
                  <a:pt x="0" y="6334817"/>
                </a:lnTo>
                <a:close/>
              </a:path>
            </a:pathLst>
          </a:custGeom>
        </p:spPr>
      </p:pic>
      <p:sp>
        <p:nvSpPr>
          <p:cNvPr id="5" name="Title 1">
            <a:extLst>
              <a:ext uri="{FF2B5EF4-FFF2-40B4-BE49-F238E27FC236}">
                <a16:creationId xmlns="" xmlns:a16="http://schemas.microsoft.com/office/drawing/2014/main" id="{B136F446-5EA3-48C4-AA8D-AB9850B03B61}"/>
              </a:ext>
            </a:extLst>
          </p:cNvPr>
          <p:cNvSpPr>
            <a:spLocks noGrp="1"/>
          </p:cNvSpPr>
          <p:nvPr>
            <p:ph type="title" hasCustomPrompt="1"/>
          </p:nvPr>
        </p:nvSpPr>
        <p:spPr>
          <a:xfrm>
            <a:off x="1748788" y="1460692"/>
            <a:ext cx="5829302" cy="685800"/>
          </a:xfrm>
        </p:spPr>
        <p:txBody>
          <a:bodyPr>
            <a:normAutofit/>
          </a:bodyPr>
          <a:lstStyle>
            <a:lvl1pPr marL="0" indent="0" algn="ctr">
              <a:buFont typeface="Arial" panose="020B0604020202020204" pitchFamily="34" charset="0"/>
              <a:buNone/>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 xmlns:a16="http://schemas.microsoft.com/office/drawing/2014/main" id="{66B70600-CFB5-4805-BC68-5AE22166B568}"/>
              </a:ext>
            </a:extLst>
          </p:cNvPr>
          <p:cNvSpPr>
            <a:spLocks noGrp="1"/>
          </p:cNvSpPr>
          <p:nvPr>
            <p:ph type="body" sz="quarter" idx="11" hasCustomPrompt="1"/>
          </p:nvPr>
        </p:nvSpPr>
        <p:spPr>
          <a:xfrm>
            <a:off x="1748790" y="2951305"/>
            <a:ext cx="5829300" cy="3456432"/>
          </a:xfrm>
        </p:spPr>
        <p:txBody>
          <a:bodyPr/>
          <a:lstStyle>
            <a:lvl1pPr algn="l">
              <a:defRPr sz="1800">
                <a:solidFill>
                  <a:schemeClr val="tx1">
                    <a:lumMod val="75000"/>
                    <a:lumOff val="25000"/>
                  </a:schemeClr>
                </a:solidFill>
              </a:defRPr>
            </a:lvl1pPr>
          </a:lstStyle>
          <a:p>
            <a:pPr lvl="0"/>
            <a:r>
              <a:rPr lang="en-US" dirty="0"/>
              <a:t>Add text</a:t>
            </a:r>
          </a:p>
        </p:txBody>
      </p:sp>
      <p:pic>
        <p:nvPicPr>
          <p:cNvPr id="2" name="Graphic 1">
            <a:extLst>
              <a:ext uri="{FF2B5EF4-FFF2-40B4-BE49-F238E27FC236}">
                <a16:creationId xmlns="" xmlns:a16="http://schemas.microsoft.com/office/drawing/2014/main" id="{09C8060D-32CA-4A3C-9EAF-A2D3801AB86B}"/>
              </a:ext>
              <a:ext uri="{C183D7F6-B498-43B3-948B-1728B52AA6E4}">
                <adec:decorative xmlns=""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flipH="1">
            <a:off x="2266448" y="2240375"/>
            <a:ext cx="4611104" cy="195327"/>
          </a:xfrm>
          <a:prstGeom prst="rect">
            <a:avLst/>
          </a:prstGeom>
        </p:spPr>
      </p:pic>
    </p:spTree>
    <p:extLst>
      <p:ext uri="{BB962C8B-B14F-4D97-AF65-F5344CB8AC3E}">
        <p14:creationId xmlns:p14="http://schemas.microsoft.com/office/powerpoint/2010/main" val="3688022504"/>
      </p:ext>
    </p:extLst>
  </p:cSld>
  <p:clrMapOvr>
    <a:masterClrMapping/>
  </p:clrMapOvr>
  <p:extLst mod="1">
    <p:ext uri="{DCECCB84-F9BA-43D5-87BE-67443E8EF086}">
      <p15:sldGuideLst xmlns="" xmlns:p15="http://schemas.microsoft.com/office/powerpoint/2012/main">
        <p15:guide id="1" orient="horz" pos="172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5_Custom Layout">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 xmlns:a16="http://schemas.microsoft.com/office/drawing/2014/main" id="{6CC92641-A8C8-41F9-8E1C-7C929693C69C}"/>
              </a:ext>
            </a:extLst>
          </p:cNvPr>
          <p:cNvSpPr>
            <a:spLocks noGrp="1"/>
          </p:cNvSpPr>
          <p:nvPr>
            <p:ph type="title" hasCustomPrompt="1"/>
          </p:nvPr>
        </p:nvSpPr>
        <p:spPr>
          <a:xfrm>
            <a:off x="3291840" y="946654"/>
            <a:ext cx="5143499" cy="653547"/>
          </a:xfrm>
        </p:spPr>
        <p:txBody>
          <a:bodyPr>
            <a:norm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 xmlns:a16="http://schemas.microsoft.com/office/drawing/2014/main" id="{97CC55B6-E9DA-4B68-A0D8-957F46B46517}"/>
              </a:ext>
            </a:extLst>
          </p:cNvPr>
          <p:cNvSpPr>
            <a:spLocks noGrp="1"/>
          </p:cNvSpPr>
          <p:nvPr>
            <p:ph type="body" sz="quarter" idx="11" hasCustomPrompt="1"/>
          </p:nvPr>
        </p:nvSpPr>
        <p:spPr>
          <a:xfrm>
            <a:off x="3291840" y="2062956"/>
            <a:ext cx="5143500" cy="423367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2630451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6_Custom Layout">
    <p:bg>
      <p:bgPr>
        <a:solidFill>
          <a:schemeClr val="accent4"/>
        </a:solidFill>
        <a:effectLst/>
      </p:bgPr>
    </p:bg>
    <p:spTree>
      <p:nvGrpSpPr>
        <p:cNvPr id="1" name=""/>
        <p:cNvGrpSpPr/>
        <p:nvPr/>
      </p:nvGrpSpPr>
      <p:grpSpPr>
        <a:xfrm>
          <a:off x="0" y="0"/>
          <a:ext cx="0" cy="0"/>
          <a:chOff x="0" y="0"/>
          <a:chExt cx="0" cy="0"/>
        </a:xfrm>
      </p:grpSpPr>
      <p:pic>
        <p:nvPicPr>
          <p:cNvPr id="16" name="Graphic 15">
            <a:extLst>
              <a:ext uri="{FF2B5EF4-FFF2-40B4-BE49-F238E27FC236}">
                <a16:creationId xmlns="" xmlns:a16="http://schemas.microsoft.com/office/drawing/2014/main" id="{C6103AFC-AC4C-4756-AEEE-B0D669AC8C89}"/>
              </a:ext>
            </a:extLst>
          </p:cNvPr>
          <p:cNvPicPr>
            <a:picLocks noChangeAspect="1"/>
          </p:cNvPicPr>
          <p:nvPr/>
        </p:nvPicPr>
        <p:blipFill>
          <a:blip r:embed="rId2">
            <a:extLst>
              <a:ext uri="{96DAC541-7B7A-43D3-8B79-37D633B846F1}">
                <asvg:svgBlip xmlns="" xmlns:asvg="http://schemas.microsoft.com/office/drawing/2016/SVG/main" r:embed="rId3"/>
              </a:ext>
            </a:extLst>
          </a:blip>
          <a:srcRect b="44880"/>
          <a:stretch>
            <a:fillRect/>
          </a:stretch>
        </p:blipFill>
        <p:spPr>
          <a:xfrm>
            <a:off x="658727" y="469222"/>
            <a:ext cx="7818120" cy="6388778"/>
          </a:xfrm>
          <a:custGeom>
            <a:avLst/>
            <a:gdLst>
              <a:gd name="connsiteX0" fmla="*/ 0 w 10424160"/>
              <a:gd name="connsiteY0" fmla="*/ 0 h 6388778"/>
              <a:gd name="connsiteX1" fmla="*/ 10424160 w 10424160"/>
              <a:gd name="connsiteY1" fmla="*/ 0 h 6388778"/>
              <a:gd name="connsiteX2" fmla="*/ 10424160 w 10424160"/>
              <a:gd name="connsiteY2" fmla="*/ 6388778 h 6388778"/>
              <a:gd name="connsiteX3" fmla="*/ 0 w 10424160"/>
              <a:gd name="connsiteY3" fmla="*/ 6388778 h 6388778"/>
            </a:gdLst>
            <a:ahLst/>
            <a:cxnLst>
              <a:cxn ang="0">
                <a:pos x="connsiteX0" y="connsiteY0"/>
              </a:cxn>
              <a:cxn ang="0">
                <a:pos x="connsiteX1" y="connsiteY1"/>
              </a:cxn>
              <a:cxn ang="0">
                <a:pos x="connsiteX2" y="connsiteY2"/>
              </a:cxn>
              <a:cxn ang="0">
                <a:pos x="connsiteX3" y="connsiteY3"/>
              </a:cxn>
            </a:cxnLst>
            <a:rect l="l" t="t" r="r" b="b"/>
            <a:pathLst>
              <a:path w="10424160" h="6388778">
                <a:moveTo>
                  <a:pt x="0" y="0"/>
                </a:moveTo>
                <a:lnTo>
                  <a:pt x="10424160" y="0"/>
                </a:lnTo>
                <a:lnTo>
                  <a:pt x="10424160" y="6388778"/>
                </a:lnTo>
                <a:lnTo>
                  <a:pt x="0" y="6388778"/>
                </a:lnTo>
                <a:close/>
              </a:path>
            </a:pathLst>
          </a:custGeom>
        </p:spPr>
      </p:pic>
      <p:sp>
        <p:nvSpPr>
          <p:cNvPr id="5" name="Title 1">
            <a:extLst>
              <a:ext uri="{FF2B5EF4-FFF2-40B4-BE49-F238E27FC236}">
                <a16:creationId xmlns="" xmlns:a16="http://schemas.microsoft.com/office/drawing/2014/main" id="{A4604EF9-570E-48F5-BA06-DEB9EB7F7D59}"/>
              </a:ext>
            </a:extLst>
          </p:cNvPr>
          <p:cNvSpPr>
            <a:spLocks noGrp="1"/>
          </p:cNvSpPr>
          <p:nvPr>
            <p:ph type="title" hasCustomPrompt="1"/>
          </p:nvPr>
        </p:nvSpPr>
        <p:spPr>
          <a:xfrm>
            <a:off x="2743200" y="1460692"/>
            <a:ext cx="5143499"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2" name="Text Placeholder 11">
            <a:extLst>
              <a:ext uri="{FF2B5EF4-FFF2-40B4-BE49-F238E27FC236}">
                <a16:creationId xmlns="" xmlns:a16="http://schemas.microsoft.com/office/drawing/2014/main" id="{F0B30880-FB83-4FD8-B7A4-675D68A47928}"/>
              </a:ext>
            </a:extLst>
          </p:cNvPr>
          <p:cNvSpPr>
            <a:spLocks noGrp="1"/>
          </p:cNvSpPr>
          <p:nvPr>
            <p:ph type="body" sz="quarter" idx="11" hasCustomPrompt="1"/>
          </p:nvPr>
        </p:nvSpPr>
        <p:spPr>
          <a:xfrm>
            <a:off x="2743200" y="2438570"/>
            <a:ext cx="5143500" cy="3950208"/>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838183944"/>
      </p:ext>
    </p:extLst>
  </p:cSld>
  <p:clrMapOvr>
    <a:masterClrMapping/>
  </p:clrMapOvr>
  <p:extLst mod="1">
    <p:ext uri="{DCECCB84-F9BA-43D5-87BE-67443E8EF086}">
      <p15:sldGuideLst xmlns="" xmlns:p15="http://schemas.microsoft.com/office/powerpoint/2012/main">
        <p15:guide id="1" orient="horz" pos="1296"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cSld name="1_Титульный слайд">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4EF9DF8-704A-44AE-8850-307DDACC9387}"/>
              </a:ext>
            </a:extLst>
          </p:cNvPr>
          <p:cNvSpPr>
            <a:spLocks noGrp="1"/>
          </p:cNvSpPr>
          <p:nvPr>
            <p:ph type="ctrTitle"/>
          </p:nvPr>
        </p:nvSpPr>
        <p:spPr>
          <a:xfrm>
            <a:off x="1920240" y="960120"/>
            <a:ext cx="5308092" cy="2898648"/>
          </a:xfrm>
          <a:prstGeom prst="rect">
            <a:avLst/>
          </a:prstGeom>
        </p:spPr>
        <p:txBody>
          <a:bodyPr anchor="b">
            <a:noAutofit/>
          </a:bodyPr>
          <a:lstStyle>
            <a:lvl1pPr algn="ctr">
              <a:defRPr sz="8800">
                <a:solidFill>
                  <a:schemeClr val="bg1"/>
                </a:solidFill>
              </a:defRPr>
            </a:lvl1pPr>
          </a:lstStyle>
          <a:p>
            <a:r>
              <a:rPr lang="ru-RU" smtClean="0"/>
              <a:t>Образец заголовка</a:t>
            </a:r>
            <a:endParaRPr lang="en-US" dirty="0"/>
          </a:p>
        </p:txBody>
      </p:sp>
      <p:sp>
        <p:nvSpPr>
          <p:cNvPr id="3" name="Subtitle 2">
            <a:extLst>
              <a:ext uri="{FF2B5EF4-FFF2-40B4-BE49-F238E27FC236}">
                <a16:creationId xmlns:a16="http://schemas.microsoft.com/office/drawing/2014/main" xmlns="" id="{3CC72E09-06F3-48B9-9B95-DE15EC98017B}"/>
              </a:ext>
            </a:extLst>
          </p:cNvPr>
          <p:cNvSpPr>
            <a:spLocks noGrp="1"/>
          </p:cNvSpPr>
          <p:nvPr>
            <p:ph type="subTitle" idx="1"/>
          </p:nvPr>
        </p:nvSpPr>
        <p:spPr>
          <a:xfrm>
            <a:off x="1975104" y="4535424"/>
            <a:ext cx="5198364" cy="941832"/>
          </a:xfrm>
          <a:prstGeom prst="rect">
            <a:avLst/>
          </a:prstGeom>
        </p:spPr>
        <p:txBody>
          <a:bodyPr>
            <a:normAutofit/>
          </a:bodyPr>
          <a:lstStyle>
            <a:lvl1pPr marL="0" indent="0" algn="ctr">
              <a:buNone/>
              <a:defRPr sz="3200">
                <a:solidFill>
                  <a:schemeClr val="bg1"/>
                </a:solidFill>
              </a:defRPr>
            </a:lvl1pPr>
            <a:lvl2pPr marL="457092" indent="0" algn="ctr">
              <a:buNone/>
              <a:defRPr sz="2000"/>
            </a:lvl2pPr>
            <a:lvl3pPr marL="914186" indent="0" algn="ctr">
              <a:buNone/>
              <a:defRPr sz="1800"/>
            </a:lvl3pPr>
            <a:lvl4pPr marL="1371279" indent="0" algn="ctr">
              <a:buNone/>
              <a:defRPr sz="1600"/>
            </a:lvl4pPr>
            <a:lvl5pPr marL="1828373" indent="0" algn="ctr">
              <a:buNone/>
              <a:defRPr sz="1600"/>
            </a:lvl5pPr>
            <a:lvl6pPr marL="2285466" indent="0" algn="ctr">
              <a:buNone/>
              <a:defRPr sz="1600"/>
            </a:lvl6pPr>
            <a:lvl7pPr marL="2742558" indent="0" algn="ctr">
              <a:buNone/>
              <a:defRPr sz="1600"/>
            </a:lvl7pPr>
            <a:lvl8pPr marL="3199652" indent="0" algn="ctr">
              <a:buNone/>
              <a:defRPr sz="1600"/>
            </a:lvl8pPr>
            <a:lvl9pPr marL="3656744" indent="0" algn="ctr">
              <a:buNone/>
              <a:defRPr sz="1600"/>
            </a:lvl9pPr>
          </a:lstStyle>
          <a:p>
            <a:r>
              <a:rPr lang="ru-RU" smtClean="0"/>
              <a:t>Образец подзаголовка</a:t>
            </a:r>
            <a:endParaRPr lang="en-US" dirty="0"/>
          </a:p>
        </p:txBody>
      </p:sp>
    </p:spTree>
    <p:extLst>
      <p:ext uri="{BB962C8B-B14F-4D97-AF65-F5344CB8AC3E}">
        <p14:creationId xmlns:p14="http://schemas.microsoft.com/office/powerpoint/2010/main" val="1815689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2_Титульный слайд">
    <p:bg>
      <p:bgPr>
        <a:solidFill>
          <a:schemeClr val="tx2">
            <a:lumMod val="25000"/>
            <a:lumOff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25C416-A3A2-4CF9-9532-2C0BFB51CFDF}"/>
              </a:ext>
            </a:extLst>
          </p:cNvPr>
          <p:cNvSpPr>
            <a:spLocks noGrp="1"/>
          </p:cNvSpPr>
          <p:nvPr>
            <p:ph type="ctrTitle" hasCustomPrompt="1"/>
          </p:nvPr>
        </p:nvSpPr>
        <p:spPr>
          <a:xfrm>
            <a:off x="4553712" y="960122"/>
            <a:ext cx="3915918" cy="3056343"/>
          </a:xfrm>
          <a:prstGeom prst="rect">
            <a:avLst/>
          </a:prstGeom>
        </p:spPr>
        <p:txBody>
          <a:bodyPr anchor="b">
            <a:normAutofit/>
          </a:bodyPr>
          <a:lstStyle>
            <a:lvl1pPr algn="l">
              <a:defRPr sz="4000" b="1" baseline="0"/>
            </a:lvl1pPr>
          </a:lstStyle>
          <a:p>
            <a:r>
              <a:rPr lang="en-US" dirty="0"/>
              <a:t>CLICK TO add TITLE</a:t>
            </a:r>
          </a:p>
        </p:txBody>
      </p:sp>
    </p:spTree>
    <p:extLst>
      <p:ext uri="{BB962C8B-B14F-4D97-AF65-F5344CB8AC3E}">
        <p14:creationId xmlns:p14="http://schemas.microsoft.com/office/powerpoint/2010/main" val="3839583478"/>
      </p:ext>
    </p:extLst>
  </p:cSld>
  <p:clrMapOvr>
    <a:masterClrMapping/>
  </p:clrMapOvr>
  <p:extLst mod="1">
    <p:ext uri="{DCECCB84-F9BA-43D5-87BE-67443E8EF086}">
      <p15:sldGuideLst xmlns:p15="http://schemas.microsoft.com/office/powerpoint/2012/main" xmlns="">
        <p15:guide id="1" pos="7392"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cSld name="Title Slide 3">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240482" y="359495"/>
            <a:ext cx="4418814" cy="4613618"/>
          </a:xfrm>
          <a:prstGeom prst="rect">
            <a:avLst/>
          </a:prstGeom>
        </p:spPr>
        <p:txBody>
          <a:bodyPr lIns="0" tIns="0" rIns="0" bIns="0" anchor="b" anchorCtr="0">
            <a:noAutofit/>
          </a:bodyPr>
          <a:lstStyle>
            <a:lvl1pPr algn="l">
              <a:defRPr sz="6000" b="1" cap="none" spc="0" baseline="0">
                <a:solidFill>
                  <a:schemeClr val="accent2"/>
                </a:solidFill>
              </a:defRPr>
            </a:lvl1pPr>
          </a:lstStyle>
          <a:p>
            <a:r>
              <a:rPr lang="en-US" dirty="0"/>
              <a:t>Click to add title</a:t>
            </a:r>
          </a:p>
        </p:txBody>
      </p:sp>
      <p:sp>
        <p:nvSpPr>
          <p:cNvPr id="3" name="Subtitle 2"/>
          <p:cNvSpPr>
            <a:spLocks noGrp="1"/>
          </p:cNvSpPr>
          <p:nvPr>
            <p:ph type="subTitle" idx="1" hasCustomPrompt="1"/>
          </p:nvPr>
        </p:nvSpPr>
        <p:spPr>
          <a:xfrm>
            <a:off x="4240482" y="5113530"/>
            <a:ext cx="4418814" cy="1011226"/>
          </a:xfrm>
          <a:prstGeom prst="rect">
            <a:avLst/>
          </a:prstGeom>
        </p:spPr>
        <p:txBody>
          <a:bodyPr lIns="0" tIns="0" rIns="0" bIns="0" anchor="t">
            <a:noAutofit/>
          </a:bodyPr>
          <a:lstStyle>
            <a:lvl1pPr marL="0" indent="0" algn="l">
              <a:buNone/>
              <a:defRPr sz="2800">
                <a:solidFill>
                  <a:schemeClr val="accent5"/>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add subtitle</a:t>
            </a:r>
          </a:p>
        </p:txBody>
      </p:sp>
      <p:sp>
        <p:nvSpPr>
          <p:cNvPr id="12" name="Picture Placeholder 11">
            <a:extLst>
              <a:ext uri="{FF2B5EF4-FFF2-40B4-BE49-F238E27FC236}">
                <a16:creationId xmlns="" xmlns:a16="http://schemas.microsoft.com/office/drawing/2014/main" id="{2D7AF6D9-A118-43B0-DB95-04A38F670386}"/>
              </a:ext>
            </a:extLst>
          </p:cNvPr>
          <p:cNvSpPr>
            <a:spLocks noGrp="1"/>
          </p:cNvSpPr>
          <p:nvPr>
            <p:ph type="pic" sz="quarter" idx="13"/>
          </p:nvPr>
        </p:nvSpPr>
        <p:spPr>
          <a:xfrm>
            <a:off x="484704" y="1430338"/>
            <a:ext cx="3277671" cy="4379912"/>
          </a:xfrm>
          <a:custGeom>
            <a:avLst/>
            <a:gdLst>
              <a:gd name="connsiteX0" fmla="*/ 2976027 w 4370228"/>
              <a:gd name="connsiteY0" fmla="*/ 910947 h 4379912"/>
              <a:gd name="connsiteX1" fmla="*/ 2972784 w 4370228"/>
              <a:gd name="connsiteY1" fmla="*/ 912900 h 4379912"/>
              <a:gd name="connsiteX2" fmla="*/ 2976027 w 4370228"/>
              <a:gd name="connsiteY2" fmla="*/ 910947 h 4379912"/>
              <a:gd name="connsiteX3" fmla="*/ 2185114 w 4370228"/>
              <a:gd name="connsiteY3" fmla="*/ 0 h 4379912"/>
              <a:gd name="connsiteX4" fmla="*/ 3226669 w 4370228"/>
              <a:gd name="connsiteY4" fmla="*/ 264316 h 4379912"/>
              <a:gd name="connsiteX5" fmla="*/ 3274802 w 4370228"/>
              <a:gd name="connsiteY5" fmla="*/ 293622 h 4379912"/>
              <a:gd name="connsiteX6" fmla="*/ 3258094 w 4370228"/>
              <a:gd name="connsiteY6" fmla="*/ 447247 h 4379912"/>
              <a:gd name="connsiteX7" fmla="*/ 3006105 w 4370228"/>
              <a:gd name="connsiteY7" fmla="*/ 403118 h 4379912"/>
              <a:gd name="connsiteX8" fmla="*/ 2991163 w 4370228"/>
              <a:gd name="connsiteY8" fmla="*/ 407664 h 4379912"/>
              <a:gd name="connsiteX9" fmla="*/ 2987920 w 4370228"/>
              <a:gd name="connsiteY9" fmla="*/ 409617 h 4379912"/>
              <a:gd name="connsiteX10" fmla="*/ 2978880 w 4370228"/>
              <a:gd name="connsiteY10" fmla="*/ 423965 h 4379912"/>
              <a:gd name="connsiteX11" fmla="*/ 2938275 w 4370228"/>
              <a:gd name="connsiteY11" fmla="*/ 906972 h 4379912"/>
              <a:gd name="connsiteX12" fmla="*/ 2957258 w 4370228"/>
              <a:gd name="connsiteY12" fmla="*/ 931155 h 4379912"/>
              <a:gd name="connsiteX13" fmla="*/ 2968956 w 4370228"/>
              <a:gd name="connsiteY13" fmla="*/ 928561 h 4379912"/>
              <a:gd name="connsiteX14" fmla="*/ 2987726 w 4370228"/>
              <a:gd name="connsiteY14" fmla="*/ 908354 h 4379912"/>
              <a:gd name="connsiteX15" fmla="*/ 3025195 w 4370228"/>
              <a:gd name="connsiteY15" fmla="*/ 449496 h 4379912"/>
              <a:gd name="connsiteX16" fmla="*/ 3277185 w 4370228"/>
              <a:gd name="connsiteY16" fmla="*/ 493626 h 4379912"/>
              <a:gd name="connsiteX17" fmla="*/ 3292126 w 4370228"/>
              <a:gd name="connsiteY17" fmla="*/ 489079 h 4379912"/>
              <a:gd name="connsiteX18" fmla="*/ 3304409 w 4370228"/>
              <a:gd name="connsiteY18" fmla="*/ 472779 h 4379912"/>
              <a:gd name="connsiteX19" fmla="*/ 3320845 w 4370228"/>
              <a:gd name="connsiteY19" fmla="*/ 321656 h 4379912"/>
              <a:gd name="connsiteX20" fmla="*/ 3406832 w 4370228"/>
              <a:gd name="connsiteY20" fmla="*/ 374010 h 4379912"/>
              <a:gd name="connsiteX21" fmla="*/ 3615109 w 4370228"/>
              <a:gd name="connsiteY21" fmla="*/ 534027 h 4379912"/>
              <a:gd name="connsiteX22" fmla="*/ 3658062 w 4370228"/>
              <a:gd name="connsiteY22" fmla="*/ 576060 h 4379912"/>
              <a:gd name="connsiteX23" fmla="*/ 3657853 w 4370228"/>
              <a:gd name="connsiteY23" fmla="*/ 576416 h 4379912"/>
              <a:gd name="connsiteX24" fmla="*/ 3512166 w 4370228"/>
              <a:gd name="connsiteY24" fmla="*/ 749413 h 4379912"/>
              <a:gd name="connsiteX25" fmla="*/ 3508424 w 4370228"/>
              <a:gd name="connsiteY25" fmla="*/ 749990 h 4379912"/>
              <a:gd name="connsiteX26" fmla="*/ 3454291 w 4370228"/>
              <a:gd name="connsiteY26" fmla="*/ 746774 h 4379912"/>
              <a:gd name="connsiteX27" fmla="*/ 3395835 w 4370228"/>
              <a:gd name="connsiteY27" fmla="*/ 740364 h 4379912"/>
              <a:gd name="connsiteX28" fmla="*/ 3380866 w 4370228"/>
              <a:gd name="connsiteY28" fmla="*/ 742676 h 4379912"/>
              <a:gd name="connsiteX29" fmla="*/ 3226117 w 4370228"/>
              <a:gd name="connsiteY29" fmla="*/ 832175 h 4379912"/>
              <a:gd name="connsiteX30" fmla="*/ 3093152 w 4370228"/>
              <a:gd name="connsiteY30" fmla="*/ 1037938 h 4379912"/>
              <a:gd name="connsiteX31" fmla="*/ 3100968 w 4370228"/>
              <a:gd name="connsiteY31" fmla="*/ 1063744 h 4379912"/>
              <a:gd name="connsiteX32" fmla="*/ 3112776 w 4370228"/>
              <a:gd name="connsiteY32" fmla="*/ 1065779 h 4379912"/>
              <a:gd name="connsiteX33" fmla="*/ 3126579 w 4370228"/>
              <a:gd name="connsiteY33" fmla="*/ 1055929 h 4379912"/>
              <a:gd name="connsiteX34" fmla="*/ 3253225 w 4370228"/>
              <a:gd name="connsiteY34" fmla="*/ 858861 h 4379912"/>
              <a:gd name="connsiteX35" fmla="*/ 3386687 w 4370228"/>
              <a:gd name="connsiteY35" fmla="*/ 780366 h 4379912"/>
              <a:gd name="connsiteX36" fmla="*/ 3397913 w 4370228"/>
              <a:gd name="connsiteY36" fmla="*/ 778633 h 4379912"/>
              <a:gd name="connsiteX37" fmla="*/ 3444562 w 4370228"/>
              <a:gd name="connsiteY37" fmla="*/ 783006 h 4379912"/>
              <a:gd name="connsiteX38" fmla="*/ 3514244 w 4370228"/>
              <a:gd name="connsiteY38" fmla="*/ 787682 h 4379912"/>
              <a:gd name="connsiteX39" fmla="*/ 3521728 w 4370228"/>
              <a:gd name="connsiteY39" fmla="*/ 786526 h 4379912"/>
              <a:gd name="connsiteX40" fmla="*/ 3662975 w 4370228"/>
              <a:gd name="connsiteY40" fmla="*/ 654554 h 4379912"/>
              <a:gd name="connsiteX41" fmla="*/ 3688619 w 4370228"/>
              <a:gd name="connsiteY41" fmla="*/ 605963 h 4379912"/>
              <a:gd name="connsiteX42" fmla="*/ 3802575 w 4370228"/>
              <a:gd name="connsiteY42" fmla="*/ 717479 h 4379912"/>
              <a:gd name="connsiteX43" fmla="*/ 4370228 w 4370228"/>
              <a:gd name="connsiteY43" fmla="*/ 2189956 h 4379912"/>
              <a:gd name="connsiteX44" fmla="*/ 2185114 w 4370228"/>
              <a:gd name="connsiteY44" fmla="*/ 4379912 h 4379912"/>
              <a:gd name="connsiteX45" fmla="*/ 0 w 4370228"/>
              <a:gd name="connsiteY45" fmla="*/ 2189956 h 4379912"/>
              <a:gd name="connsiteX46" fmla="*/ 2185114 w 4370228"/>
              <a:gd name="connsiteY46" fmla="*/ 0 h 4379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70228" h="4379912">
                <a:moveTo>
                  <a:pt x="2976027" y="910947"/>
                </a:moveTo>
                <a:cubicBezTo>
                  <a:pt x="2972784" y="912900"/>
                  <a:pt x="2974752" y="916167"/>
                  <a:pt x="2972784" y="912900"/>
                </a:cubicBezTo>
                <a:cubicBezTo>
                  <a:pt x="2972784" y="912900"/>
                  <a:pt x="2976027" y="910947"/>
                  <a:pt x="2976027" y="910947"/>
                </a:cubicBezTo>
                <a:close/>
                <a:moveTo>
                  <a:pt x="2185114" y="0"/>
                </a:moveTo>
                <a:cubicBezTo>
                  <a:pt x="2562241" y="0"/>
                  <a:pt x="2917053" y="95750"/>
                  <a:pt x="3226669" y="264316"/>
                </a:cubicBezTo>
                <a:lnTo>
                  <a:pt x="3274802" y="293622"/>
                </a:lnTo>
                <a:lnTo>
                  <a:pt x="3258094" y="447247"/>
                </a:lnTo>
                <a:lnTo>
                  <a:pt x="3006105" y="403118"/>
                </a:lnTo>
                <a:cubicBezTo>
                  <a:pt x="3000893" y="401804"/>
                  <a:pt x="2997649" y="403757"/>
                  <a:pt x="2991163" y="407664"/>
                </a:cubicBezTo>
                <a:cubicBezTo>
                  <a:pt x="2991163" y="407664"/>
                  <a:pt x="2987920" y="409617"/>
                  <a:pt x="2987920" y="409617"/>
                </a:cubicBezTo>
                <a:cubicBezTo>
                  <a:pt x="2981433" y="413524"/>
                  <a:pt x="2980157" y="418745"/>
                  <a:pt x="2978880" y="423965"/>
                </a:cubicBezTo>
                <a:lnTo>
                  <a:pt x="2938275" y="906972"/>
                </a:lnTo>
                <a:cubicBezTo>
                  <a:pt x="2937690" y="920680"/>
                  <a:pt x="2948804" y="931794"/>
                  <a:pt x="2957258" y="931155"/>
                </a:cubicBezTo>
                <a:cubicBezTo>
                  <a:pt x="2962469" y="932468"/>
                  <a:pt x="2965712" y="930515"/>
                  <a:pt x="2968956" y="928561"/>
                </a:cubicBezTo>
                <a:cubicBezTo>
                  <a:pt x="2981930" y="920748"/>
                  <a:pt x="2986449" y="913575"/>
                  <a:pt x="2987726" y="908354"/>
                </a:cubicBezTo>
                <a:lnTo>
                  <a:pt x="3025195" y="449496"/>
                </a:lnTo>
                <a:lnTo>
                  <a:pt x="3277185" y="493626"/>
                </a:lnTo>
                <a:cubicBezTo>
                  <a:pt x="3282396" y="494939"/>
                  <a:pt x="3285640" y="492986"/>
                  <a:pt x="3292126" y="489079"/>
                </a:cubicBezTo>
                <a:cubicBezTo>
                  <a:pt x="3298613" y="485173"/>
                  <a:pt x="3299890" y="479952"/>
                  <a:pt x="3304409" y="472779"/>
                </a:cubicBezTo>
                <a:lnTo>
                  <a:pt x="3320845" y="321656"/>
                </a:lnTo>
                <a:lnTo>
                  <a:pt x="3406832" y="374010"/>
                </a:lnTo>
                <a:cubicBezTo>
                  <a:pt x="3479488" y="423204"/>
                  <a:pt x="3549032" y="476662"/>
                  <a:pt x="3615109" y="534027"/>
                </a:cubicBezTo>
                <a:lnTo>
                  <a:pt x="3658062" y="576060"/>
                </a:lnTo>
                <a:lnTo>
                  <a:pt x="3657853" y="576416"/>
                </a:lnTo>
                <a:cubicBezTo>
                  <a:pt x="3622844" y="647425"/>
                  <a:pt x="3582098" y="730896"/>
                  <a:pt x="3512166" y="749413"/>
                </a:cubicBezTo>
                <a:lnTo>
                  <a:pt x="3508424" y="749990"/>
                </a:lnTo>
                <a:cubicBezTo>
                  <a:pt x="3489714" y="752880"/>
                  <a:pt x="3470423" y="752000"/>
                  <a:pt x="3454291" y="746774"/>
                </a:cubicBezTo>
                <a:cubicBezTo>
                  <a:pt x="3434417" y="742124"/>
                  <a:pt x="3415126" y="741245"/>
                  <a:pt x="3395835" y="740364"/>
                </a:cubicBezTo>
                <a:cubicBezTo>
                  <a:pt x="3392092" y="740942"/>
                  <a:pt x="3384609" y="742098"/>
                  <a:pt x="3380866" y="742676"/>
                </a:cubicBezTo>
                <a:cubicBezTo>
                  <a:pt x="3306029" y="754232"/>
                  <a:pt x="3245659" y="809863"/>
                  <a:pt x="3226117" y="832175"/>
                </a:cubicBezTo>
                <a:cubicBezTo>
                  <a:pt x="3170653" y="894765"/>
                  <a:pt x="3123837" y="963738"/>
                  <a:pt x="3093152" y="1037938"/>
                </a:cubicBezTo>
                <a:cubicBezTo>
                  <a:pt x="3086833" y="1046632"/>
                  <a:pt x="3092320" y="1057361"/>
                  <a:pt x="3100968" y="1063744"/>
                </a:cubicBezTo>
                <a:cubicBezTo>
                  <a:pt x="3105292" y="1066935"/>
                  <a:pt x="3109034" y="1066357"/>
                  <a:pt x="3112776" y="1065779"/>
                </a:cubicBezTo>
                <a:cubicBezTo>
                  <a:pt x="3120260" y="1064624"/>
                  <a:pt x="3123420" y="1060276"/>
                  <a:pt x="3126579" y="1055929"/>
                </a:cubicBezTo>
                <a:cubicBezTo>
                  <a:pt x="3157846" y="985499"/>
                  <a:pt x="3200921" y="917104"/>
                  <a:pt x="3253225" y="858861"/>
                </a:cubicBezTo>
                <a:cubicBezTo>
                  <a:pt x="3282828" y="827276"/>
                  <a:pt x="3334300" y="788456"/>
                  <a:pt x="3386687" y="780366"/>
                </a:cubicBezTo>
                <a:cubicBezTo>
                  <a:pt x="3390429" y="779788"/>
                  <a:pt x="3394170" y="779211"/>
                  <a:pt x="3397913" y="778633"/>
                </a:cubicBezTo>
                <a:cubicBezTo>
                  <a:pt x="3413462" y="780091"/>
                  <a:pt x="3429013" y="781549"/>
                  <a:pt x="3444562" y="783006"/>
                </a:cubicBezTo>
                <a:cubicBezTo>
                  <a:pt x="3468759" y="790847"/>
                  <a:pt x="3491793" y="791149"/>
                  <a:pt x="3514244" y="787682"/>
                </a:cubicBezTo>
                <a:cubicBezTo>
                  <a:pt x="3517987" y="787104"/>
                  <a:pt x="3517987" y="787104"/>
                  <a:pt x="3521728" y="786526"/>
                </a:cubicBezTo>
                <a:cubicBezTo>
                  <a:pt x="3588210" y="770472"/>
                  <a:pt x="3629200" y="714940"/>
                  <a:pt x="3662975" y="654554"/>
                </a:cubicBezTo>
                <a:lnTo>
                  <a:pt x="3688619" y="605963"/>
                </a:lnTo>
                <a:lnTo>
                  <a:pt x="3802575" y="717479"/>
                </a:lnTo>
                <a:cubicBezTo>
                  <a:pt x="4155268" y="1106387"/>
                  <a:pt x="4370228" y="1623013"/>
                  <a:pt x="4370228" y="2189956"/>
                </a:cubicBezTo>
                <a:cubicBezTo>
                  <a:pt x="4370228" y="3399435"/>
                  <a:pt x="3391919" y="4379912"/>
                  <a:pt x="2185114" y="4379912"/>
                </a:cubicBezTo>
                <a:cubicBezTo>
                  <a:pt x="978309" y="4379912"/>
                  <a:pt x="0" y="3399435"/>
                  <a:pt x="0" y="2189956"/>
                </a:cubicBezTo>
                <a:cubicBezTo>
                  <a:pt x="0" y="980477"/>
                  <a:pt x="978309" y="0"/>
                  <a:pt x="2185114" y="0"/>
                </a:cubicBezTo>
                <a:close/>
              </a:path>
            </a:pathLst>
          </a:custGeom>
          <a:noFill/>
        </p:spPr>
        <p:txBody>
          <a:bodyPr wrap="square">
            <a:noAutofit/>
          </a:bodyPr>
          <a:lstStyle>
            <a:lvl1pPr marL="0" indent="0" algn="ctr">
              <a:buNone/>
              <a:defRPr/>
            </a:lvl1pPr>
          </a:lstStyle>
          <a:p>
            <a:r>
              <a:rPr lang="ru-RU" smtClean="0"/>
              <a:t>Вставка рисунка</a:t>
            </a:r>
            <a:endParaRPr lang="en-US" dirty="0"/>
          </a:p>
        </p:txBody>
      </p:sp>
      <p:sp>
        <p:nvSpPr>
          <p:cNvPr id="5" name="Footer Placeholder 4"/>
          <p:cNvSpPr>
            <a:spLocks noGrp="1"/>
          </p:cNvSpPr>
          <p:nvPr>
            <p:ph type="ftr" sz="quarter" idx="11"/>
          </p:nvPr>
        </p:nvSpPr>
        <p:spPr>
          <a:xfrm>
            <a:off x="514350" y="6193763"/>
            <a:ext cx="2057400" cy="365125"/>
          </a:xfrm>
          <a:prstGeom prst="rect">
            <a:avLst/>
          </a:prstGeom>
        </p:spPr>
        <p:txBody>
          <a:bodyPr/>
          <a:lstStyle/>
          <a:p>
            <a:r>
              <a:rPr lang="en-US" smtClean="0"/>
              <a:t>Presentation Title</a:t>
            </a:r>
            <a:endParaRPr lang="en-US" dirty="0"/>
          </a:p>
        </p:txBody>
      </p:sp>
      <p:sp>
        <p:nvSpPr>
          <p:cNvPr id="6" name="Slide Number Placeholder 5"/>
          <p:cNvSpPr>
            <a:spLocks noGrp="1"/>
          </p:cNvSpPr>
          <p:nvPr>
            <p:ph type="sldNum" sz="quarter" idx="12"/>
          </p:nvPr>
        </p:nvSpPr>
        <p:spPr>
          <a:xfrm>
            <a:off x="8146792" y="6193763"/>
            <a:ext cx="512504" cy="365125"/>
          </a:xfrm>
          <a:prstGeom prst="rect">
            <a:avLst/>
          </a:prstGeom>
        </p:spPr>
        <p:txBody>
          <a:body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637379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DA9775E2-26ED-4CEF-94F6-7C85D113D53B}"/>
              </a:ext>
            </a:extLst>
          </p:cNvPr>
          <p:cNvSpPr>
            <a:spLocks noGrp="1"/>
          </p:cNvSpPr>
          <p:nvPr>
            <p:ph type="title"/>
          </p:nvPr>
        </p:nvSpPr>
        <p:spPr>
          <a:xfrm>
            <a:off x="685800" y="946654"/>
            <a:ext cx="7543800" cy="1325563"/>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a:extLst>
              <a:ext uri="{FF2B5EF4-FFF2-40B4-BE49-F238E27FC236}">
                <a16:creationId xmlns="" xmlns:a16="http://schemas.microsoft.com/office/drawing/2014/main" id="{ABF32AB5-76E2-49F4-96EE-B419AF1F03C2}"/>
              </a:ext>
            </a:extLst>
          </p:cNvPr>
          <p:cNvSpPr>
            <a:spLocks noGrp="1"/>
          </p:cNvSpPr>
          <p:nvPr>
            <p:ph type="body" idx="1"/>
          </p:nvPr>
        </p:nvSpPr>
        <p:spPr>
          <a:xfrm>
            <a:off x="685800" y="2294860"/>
            <a:ext cx="7543800" cy="372093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extLst>
      <p:ext uri="{BB962C8B-B14F-4D97-AF65-F5344CB8AC3E}">
        <p14:creationId xmlns:p14="http://schemas.microsoft.com/office/powerpoint/2010/main" val="10660577"/>
      </p:ext>
    </p:extLst>
  </p:cSld>
  <p:clrMap bg1="lt1" tx1="dk1" bg2="lt2" tx2="dk2" accent1="accent1" accent2="accent2" accent3="accent3" accent4="accent4" accent5="accent5" accent6="accent6" hlink="hlink" folHlink="folHlink"/>
  <p:sldLayoutIdLst>
    <p:sldLayoutId id="2147483879" r:id="rId1"/>
    <p:sldLayoutId id="2147483880" r:id="rId2"/>
    <p:sldLayoutId id="2147483881" r:id="rId3"/>
    <p:sldLayoutId id="2147483882" r:id="rId4"/>
    <p:sldLayoutId id="2147483883" r:id="rId5"/>
    <p:sldLayoutId id="2147483884" r:id="rId6"/>
    <p:sldLayoutId id="2147483885" r:id="rId7"/>
    <p:sldLayoutId id="2147483886" r:id="rId8"/>
    <p:sldLayoutId id="2147483887" r:id="rId9"/>
    <p:sldLayoutId id="2147483888" r:id="rId10"/>
    <p:sldLayoutId id="214748388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orient="horz" pos="576" userDrawn="1">
          <p15:clr>
            <a:srgbClr val="F26B43"/>
          </p15:clr>
        </p15:guide>
        <p15:guide id="2" pos="576" userDrawn="1">
          <p15:clr>
            <a:srgbClr val="F26B43"/>
          </p15:clr>
        </p15:guide>
        <p15:guide id="3" pos="7104" userDrawn="1">
          <p15:clr>
            <a:srgbClr val="F26B43"/>
          </p15:clr>
        </p15:guide>
        <p15:guide id="4" orient="horz" pos="3744" userDrawn="1">
          <p15:clr>
            <a:srgbClr val="F26B43"/>
          </p15:clr>
        </p15:guide>
        <p15:guide id="5" pos="2760" userDrawn="1">
          <p15:clr>
            <a:srgbClr val="F26B43"/>
          </p15:clr>
        </p15:guide>
        <p15:guide id="6" pos="4944" userDrawn="1">
          <p15:clr>
            <a:srgbClr val="F26B43"/>
          </p15:clr>
        </p15:guide>
        <p15:guide id="7"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5.jpeg"/><Relationship Id="rId1" Type="http://schemas.openxmlformats.org/officeDocument/2006/relationships/slideLayout" Target="../slideLayouts/slideLayout3.xml"/><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dirty="0" smtClean="0"/>
              <a:t>Відновлення державної незалежності України, її роль у розпаді СРСР</a:t>
            </a:r>
            <a:endParaRPr lang="ru-RU" dirty="0"/>
          </a:p>
        </p:txBody>
      </p:sp>
      <p:sp>
        <p:nvSpPr>
          <p:cNvPr id="3" name="Текст 2"/>
          <p:cNvSpPr>
            <a:spLocks noGrp="1"/>
          </p:cNvSpPr>
          <p:nvPr>
            <p:ph type="body" sz="quarter" idx="10"/>
          </p:nvPr>
        </p:nvSpPr>
        <p:spPr/>
        <p:txBody>
          <a:bodyPr>
            <a:normAutofit fontScale="47500" lnSpcReduction="20000"/>
          </a:bodyPr>
          <a:lstStyle/>
          <a:p>
            <a:r>
              <a:rPr lang="uk-UA" b="1" dirty="0" smtClean="0">
                <a:solidFill>
                  <a:schemeClr val="tx1"/>
                </a:solidFill>
              </a:rPr>
              <a:t>Початок «перебудови» в СРСР і УРСР.</a:t>
            </a:r>
            <a:endParaRPr lang="ru-RU" b="1" dirty="0">
              <a:solidFill>
                <a:schemeClr val="tx1"/>
              </a:solidFill>
            </a:endParaRPr>
          </a:p>
        </p:txBody>
      </p:sp>
      <p:pic>
        <p:nvPicPr>
          <p:cNvPr id="1027" name="Picture 3" descr="D:\2024-2025 н.р\Картинки\images (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6663" y="4869160"/>
            <a:ext cx="2847975" cy="16097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2024-2025 н.р\Картинки\images (2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636" y="4740572"/>
            <a:ext cx="2447925" cy="186690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D:\2024-2025 н.р\Картинки\images (2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896" y="3428999"/>
            <a:ext cx="1866900" cy="24479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D:\2024-2025 н.р\Картинки\images (2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636" y="2519362"/>
            <a:ext cx="2514600" cy="18192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D:\2024-2025 н.р\Картинки\images (3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43312" y="2871787"/>
            <a:ext cx="3114675" cy="1466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5221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dirty="0" smtClean="0"/>
              <a:t>Поняття і терміни:</a:t>
            </a:r>
            <a:endParaRPr lang="ru-RU" dirty="0"/>
          </a:p>
        </p:txBody>
      </p:sp>
      <p:sp>
        <p:nvSpPr>
          <p:cNvPr id="3" name="Текст 2"/>
          <p:cNvSpPr>
            <a:spLocks noGrp="1"/>
          </p:cNvSpPr>
          <p:nvPr>
            <p:ph type="body" sz="quarter" idx="11"/>
          </p:nvPr>
        </p:nvSpPr>
        <p:spPr/>
        <p:txBody>
          <a:bodyPr>
            <a:normAutofit fontScale="92500" lnSpcReduction="10000"/>
          </a:bodyPr>
          <a:lstStyle/>
          <a:p>
            <a:r>
              <a:rPr lang="uk-UA" sz="1600" b="1" i="1" dirty="0" smtClean="0"/>
              <a:t>«</a:t>
            </a:r>
            <a:r>
              <a:rPr lang="vi-VN" sz="1600" b="1" i="1" dirty="0" smtClean="0"/>
              <a:t>Перебудо́ва</a:t>
            </a:r>
            <a:r>
              <a:rPr lang="uk-UA" sz="1600" b="1" i="1" dirty="0" smtClean="0"/>
              <a:t>»</a:t>
            </a:r>
            <a:r>
              <a:rPr lang="vi-VN" sz="1600" dirty="0"/>
              <a:t> </a:t>
            </a:r>
            <a:r>
              <a:rPr lang="vi-VN" sz="1600" dirty="0" smtClean="0"/>
              <a:t>— </a:t>
            </a:r>
            <a:r>
              <a:rPr lang="vi-VN" sz="1600" dirty="0"/>
              <a:t>загальна назва сукупності політичних і економічних реформ, що проводилися в </a:t>
            </a:r>
            <a:r>
              <a:rPr lang="vi-VN" sz="1600" dirty="0" smtClean="0"/>
              <a:t>СРСР</a:t>
            </a:r>
            <a:r>
              <a:rPr lang="uk-UA" sz="1600" dirty="0"/>
              <a:t> </a:t>
            </a:r>
            <a:r>
              <a:rPr lang="vi-VN" sz="1600" dirty="0" smtClean="0"/>
              <a:t>у</a:t>
            </a:r>
            <a:r>
              <a:rPr lang="vi-VN" sz="1600" dirty="0"/>
              <a:t> 1985–1991 роках. Складові частини Перебудови: у внутрішньополітичній сфері — політика гласності та демократизація суспільного життя; в економіці — введення елементів ринкових </a:t>
            </a:r>
            <a:r>
              <a:rPr lang="vi-VN" sz="1600" dirty="0" smtClean="0"/>
              <a:t>відноси; </a:t>
            </a:r>
            <a:r>
              <a:rPr lang="vi-VN" sz="1600" dirty="0"/>
              <a:t>у зовнішній політиці — відмова від надмірної критики так званого </a:t>
            </a:r>
            <a:r>
              <a:rPr lang="vi-VN" sz="1600" dirty="0" smtClean="0"/>
              <a:t>капіталістичного</a:t>
            </a:r>
            <a:r>
              <a:rPr lang="vi-VN" sz="1600" dirty="0"/>
              <a:t> ладу, значне поліпшення відносин зі США та демократичними країнами Західної </a:t>
            </a:r>
            <a:r>
              <a:rPr lang="vi-VN" sz="1600" dirty="0" smtClean="0"/>
              <a:t>Європ</a:t>
            </a:r>
            <a:r>
              <a:rPr lang="uk-UA" sz="1600" dirty="0" smtClean="0"/>
              <a:t>и</a:t>
            </a:r>
            <a:r>
              <a:rPr lang="vi-VN" sz="1600" dirty="0" smtClean="0"/>
              <a:t>, </a:t>
            </a:r>
            <a:r>
              <a:rPr lang="vi-VN" sz="1600" dirty="0"/>
              <a:t>визнання пріоритету загальнолюдських цінностей і глобальних світових проблем</a:t>
            </a:r>
            <a:r>
              <a:rPr lang="vi-VN" sz="1600" dirty="0" smtClean="0"/>
              <a:t>.</a:t>
            </a:r>
            <a:endParaRPr lang="uk-UA" sz="1600" dirty="0" smtClean="0"/>
          </a:p>
          <a:p>
            <a:r>
              <a:rPr lang="ru-RU" sz="1600" b="1" i="1" dirty="0" err="1"/>
              <a:t>Гласність</a:t>
            </a:r>
            <a:r>
              <a:rPr lang="ru-RU" sz="1600" b="1" i="1" dirty="0"/>
              <a:t> </a:t>
            </a:r>
            <a:r>
              <a:rPr lang="ru-RU" sz="1600" dirty="0"/>
              <a:t>— </a:t>
            </a:r>
            <a:r>
              <a:rPr lang="ru-RU" sz="1600" dirty="0" err="1"/>
              <a:t>політичний</a:t>
            </a:r>
            <a:r>
              <a:rPr lang="ru-RU" sz="1600" dirty="0"/>
              <a:t> </a:t>
            </a:r>
            <a:r>
              <a:rPr lang="ru-RU" sz="1600" dirty="0" err="1"/>
              <a:t>термін</a:t>
            </a:r>
            <a:r>
              <a:rPr lang="ru-RU" sz="1600" dirty="0"/>
              <a:t>, </a:t>
            </a:r>
            <a:r>
              <a:rPr lang="ru-RU" sz="1600" dirty="0" err="1"/>
              <a:t>що</a:t>
            </a:r>
            <a:r>
              <a:rPr lang="ru-RU" sz="1600" dirty="0"/>
              <a:t> </a:t>
            </a:r>
            <a:r>
              <a:rPr lang="ru-RU" sz="1600" dirty="0" err="1"/>
              <a:t>позначає</a:t>
            </a:r>
            <a:r>
              <a:rPr lang="ru-RU" sz="1600" dirty="0"/>
              <a:t> </a:t>
            </a:r>
            <a:r>
              <a:rPr lang="ru-RU" sz="1600" dirty="0" err="1"/>
              <a:t>політику</a:t>
            </a:r>
            <a:r>
              <a:rPr lang="ru-RU" sz="1600" dirty="0"/>
              <a:t> </a:t>
            </a:r>
            <a:r>
              <a:rPr lang="ru-RU" sz="1600" dirty="0" err="1"/>
              <a:t>максимальної</a:t>
            </a:r>
            <a:r>
              <a:rPr lang="ru-RU" sz="1600" dirty="0"/>
              <a:t> </a:t>
            </a:r>
            <a:r>
              <a:rPr lang="ru-RU" sz="1600" dirty="0" err="1"/>
              <a:t>відвертості</a:t>
            </a:r>
            <a:r>
              <a:rPr lang="ru-RU" sz="1600" dirty="0"/>
              <a:t> (</a:t>
            </a:r>
            <a:r>
              <a:rPr lang="ru-RU" sz="1600" dirty="0" err="1"/>
              <a:t>відкритості</a:t>
            </a:r>
            <a:r>
              <a:rPr lang="ru-RU" sz="1600" dirty="0"/>
              <a:t>) у </a:t>
            </a:r>
            <a:r>
              <a:rPr lang="ru-RU" sz="1600" dirty="0" err="1"/>
              <a:t>діяльності</a:t>
            </a:r>
            <a:r>
              <a:rPr lang="ru-RU" sz="1600" dirty="0"/>
              <a:t> </a:t>
            </a:r>
            <a:r>
              <a:rPr lang="ru-RU" sz="1600" dirty="0" err="1"/>
              <a:t>державних</a:t>
            </a:r>
            <a:r>
              <a:rPr lang="ru-RU" sz="1600" dirty="0"/>
              <a:t> </a:t>
            </a:r>
            <a:r>
              <a:rPr lang="ru-RU" sz="1600" dirty="0" err="1"/>
              <a:t>установ</a:t>
            </a:r>
            <a:r>
              <a:rPr lang="ru-RU" sz="1600" dirty="0"/>
              <a:t> і </a:t>
            </a:r>
            <a:r>
              <a:rPr lang="ru-RU" sz="1600" dirty="0" err="1"/>
              <a:t>свободи</a:t>
            </a:r>
            <a:r>
              <a:rPr lang="ru-RU" sz="1600" dirty="0"/>
              <a:t> </a:t>
            </a:r>
            <a:r>
              <a:rPr lang="ru-RU" sz="1600" dirty="0" err="1"/>
              <a:t>інформації</a:t>
            </a:r>
            <a:r>
              <a:rPr lang="ru-RU" sz="1600" dirty="0"/>
              <a:t>. У </a:t>
            </a:r>
            <a:r>
              <a:rPr lang="ru-RU" sz="1600" dirty="0" err="1"/>
              <a:t>вузькому</a:t>
            </a:r>
            <a:r>
              <a:rPr lang="ru-RU" sz="1600" dirty="0"/>
              <a:t> </a:t>
            </a:r>
            <a:r>
              <a:rPr lang="ru-RU" sz="1600" dirty="0" err="1"/>
              <a:t>сенсі</a:t>
            </a:r>
            <a:r>
              <a:rPr lang="ru-RU" sz="1600" dirty="0"/>
              <a:t>, в </a:t>
            </a:r>
            <a:r>
              <a:rPr lang="ru-RU" sz="1600" dirty="0" err="1"/>
              <a:t>сучасному</a:t>
            </a:r>
            <a:r>
              <a:rPr lang="ru-RU" sz="1600" dirty="0"/>
              <a:t> </a:t>
            </a:r>
            <a:r>
              <a:rPr lang="ru-RU" sz="1600" dirty="0" err="1"/>
              <a:t>слововживанні</a:t>
            </a:r>
            <a:r>
              <a:rPr lang="ru-RU" sz="1600" dirty="0"/>
              <a:t>, </a:t>
            </a:r>
            <a:r>
              <a:rPr lang="ru-RU" sz="1600" dirty="0" err="1"/>
              <a:t>основний</a:t>
            </a:r>
            <a:r>
              <a:rPr lang="ru-RU" sz="1600" dirty="0"/>
              <a:t> компонент </a:t>
            </a:r>
            <a:r>
              <a:rPr lang="ru-RU" sz="1600" dirty="0" err="1"/>
              <a:t>політики</a:t>
            </a:r>
            <a:r>
              <a:rPr lang="ru-RU" sz="1600" dirty="0"/>
              <a:t> </a:t>
            </a:r>
            <a:r>
              <a:rPr lang="ru-RU" sz="1600" dirty="0" err="1"/>
              <a:t>перебудови</a:t>
            </a:r>
            <a:r>
              <a:rPr lang="ru-RU" sz="1600" dirty="0"/>
              <a:t>, яку проводив М. С. </a:t>
            </a:r>
            <a:r>
              <a:rPr lang="ru-RU" sz="1600" dirty="0" err="1"/>
              <a:t>Горбачов</a:t>
            </a:r>
            <a:r>
              <a:rPr lang="ru-RU" sz="1600" dirty="0"/>
              <a:t> у </a:t>
            </a:r>
            <a:r>
              <a:rPr lang="ru-RU" sz="1600" dirty="0" err="1"/>
              <a:t>другій</a:t>
            </a:r>
            <a:r>
              <a:rPr lang="ru-RU" sz="1600" dirty="0"/>
              <a:t> </a:t>
            </a:r>
            <a:r>
              <a:rPr lang="ru-RU" sz="1600" dirty="0" err="1"/>
              <a:t>половині</a:t>
            </a:r>
            <a:r>
              <a:rPr lang="ru-RU" sz="1600" dirty="0"/>
              <a:t> 1980-х </a:t>
            </a:r>
            <a:r>
              <a:rPr lang="ru-RU" sz="1600" dirty="0" err="1"/>
              <a:t>років</a:t>
            </a:r>
            <a:r>
              <a:rPr lang="ru-RU" sz="1600" dirty="0"/>
              <a:t> у СРСР і </a:t>
            </a:r>
            <a:r>
              <a:rPr lang="ru-RU" sz="1600" dirty="0" err="1"/>
              <a:t>полягала</a:t>
            </a:r>
            <a:r>
              <a:rPr lang="ru-RU" sz="1600" dirty="0"/>
              <a:t> в </a:t>
            </a:r>
            <a:r>
              <a:rPr lang="ru-RU" sz="1600" dirty="0" err="1"/>
              <a:t>істотному</a:t>
            </a:r>
            <a:r>
              <a:rPr lang="ru-RU" sz="1600" dirty="0"/>
              <a:t> </a:t>
            </a:r>
            <a:r>
              <a:rPr lang="ru-RU" sz="1600" dirty="0" err="1"/>
              <a:t>ослабленні</a:t>
            </a:r>
            <a:r>
              <a:rPr lang="ru-RU" sz="1600" dirty="0"/>
              <a:t> </a:t>
            </a:r>
            <a:r>
              <a:rPr lang="ru-RU" sz="1600" dirty="0" err="1"/>
              <a:t>цензури</a:t>
            </a:r>
            <a:r>
              <a:rPr lang="ru-RU" sz="1600" dirty="0"/>
              <a:t> і </a:t>
            </a:r>
            <a:r>
              <a:rPr lang="ru-RU" sz="1600" dirty="0" err="1"/>
              <a:t>знятті</a:t>
            </a:r>
            <a:r>
              <a:rPr lang="ru-RU" sz="1600" dirty="0"/>
              <a:t> </a:t>
            </a:r>
            <a:r>
              <a:rPr lang="ru-RU" sz="1600" dirty="0" err="1"/>
              <a:t>існуючих</a:t>
            </a:r>
            <a:r>
              <a:rPr lang="ru-RU" sz="1600" dirty="0"/>
              <a:t> у </a:t>
            </a:r>
            <a:r>
              <a:rPr lang="ru-RU" sz="1600" dirty="0" err="1"/>
              <a:t>радянському</a:t>
            </a:r>
            <a:r>
              <a:rPr lang="ru-RU" sz="1600" dirty="0"/>
              <a:t> </a:t>
            </a:r>
            <a:r>
              <a:rPr lang="ru-RU" sz="1600" dirty="0" err="1"/>
              <a:t>суспільстві</a:t>
            </a:r>
            <a:r>
              <a:rPr lang="ru-RU" sz="1600" dirty="0"/>
              <a:t> </a:t>
            </a:r>
            <a:r>
              <a:rPr lang="ru-RU" sz="1600" dirty="0" err="1"/>
              <a:t>численних</a:t>
            </a:r>
            <a:r>
              <a:rPr lang="ru-RU" sz="1600" dirty="0"/>
              <a:t> </a:t>
            </a:r>
            <a:r>
              <a:rPr lang="ru-RU" sz="1600" dirty="0" err="1"/>
              <a:t>інформаційних</a:t>
            </a:r>
            <a:r>
              <a:rPr lang="ru-RU" sz="1600" dirty="0"/>
              <a:t> </a:t>
            </a:r>
            <a:r>
              <a:rPr lang="ru-RU" sz="1600" dirty="0" err="1"/>
              <a:t>бар'єрів</a:t>
            </a:r>
            <a:r>
              <a:rPr lang="ru-RU" sz="1600" dirty="0"/>
              <a:t>.</a:t>
            </a:r>
          </a:p>
        </p:txBody>
      </p:sp>
    </p:spTree>
    <p:extLst>
      <p:ext uri="{BB962C8B-B14F-4D97-AF65-F5344CB8AC3E}">
        <p14:creationId xmlns:p14="http://schemas.microsoft.com/office/powerpoint/2010/main" val="1192241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2024-2025 н.р\Картинки\images (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398" y="404663"/>
            <a:ext cx="2847975"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216508" y="543043"/>
            <a:ext cx="3136007" cy="1323439"/>
          </a:xfrm>
          <a:prstGeom prst="rect">
            <a:avLst/>
          </a:prstGeom>
          <a:noFill/>
        </p:spPr>
        <p:txBody>
          <a:bodyPr wrap="square" rtlCol="0">
            <a:spAutoFit/>
          </a:bodyPr>
          <a:lstStyle/>
          <a:p>
            <a:r>
              <a:rPr lang="ru-RU" sz="1600" dirty="0"/>
              <a:t>У </a:t>
            </a:r>
            <a:r>
              <a:rPr lang="ru-RU" sz="1600" dirty="0" err="1"/>
              <a:t>березні</a:t>
            </a:r>
            <a:r>
              <a:rPr lang="ru-RU" sz="1600" dirty="0"/>
              <a:t> 1985 р. </a:t>
            </a:r>
            <a:r>
              <a:rPr lang="ru-RU" sz="1600" dirty="0" err="1"/>
              <a:t>Генеральним</a:t>
            </a:r>
            <a:r>
              <a:rPr lang="ru-RU" sz="1600" dirty="0"/>
              <a:t> секретарем ЦК КПРС став Михайло </a:t>
            </a:r>
            <a:r>
              <a:rPr lang="ru-RU" sz="1600" dirty="0" err="1"/>
              <a:t>Горбачов</a:t>
            </a:r>
            <a:r>
              <a:rPr lang="ru-RU" sz="1600" dirty="0"/>
              <a:t>, </a:t>
            </a:r>
            <a:r>
              <a:rPr lang="ru-RU" sz="1600" dirty="0" err="1"/>
              <a:t>наймолодший</a:t>
            </a:r>
            <a:r>
              <a:rPr lang="ru-RU" sz="1600" dirty="0"/>
              <a:t> на той час член </a:t>
            </a:r>
            <a:r>
              <a:rPr lang="ru-RU" sz="1600" dirty="0" err="1"/>
              <a:t>Політбюро</a:t>
            </a:r>
            <a:r>
              <a:rPr lang="ru-RU" sz="1600" dirty="0"/>
              <a:t>.</a:t>
            </a:r>
          </a:p>
        </p:txBody>
      </p:sp>
      <p:sp>
        <p:nvSpPr>
          <p:cNvPr id="7" name="Блок-схема: типовой процесс 6"/>
          <p:cNvSpPr/>
          <p:nvPr/>
        </p:nvSpPr>
        <p:spPr>
          <a:xfrm>
            <a:off x="1659725" y="2433269"/>
            <a:ext cx="5616624" cy="612648"/>
          </a:xfrm>
          <a:prstGeom prst="flowChartPredefinedProcess">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b="1" dirty="0" smtClean="0"/>
              <a:t>Етапи перебудови</a:t>
            </a:r>
            <a:endParaRPr lang="ru-RU" b="1" dirty="0"/>
          </a:p>
        </p:txBody>
      </p:sp>
      <p:sp>
        <p:nvSpPr>
          <p:cNvPr id="8" name="Пятиугольник 7"/>
          <p:cNvSpPr/>
          <p:nvPr/>
        </p:nvSpPr>
        <p:spPr>
          <a:xfrm>
            <a:off x="330073" y="3212976"/>
            <a:ext cx="2203367" cy="576308"/>
          </a:xfrm>
          <a:prstGeom prst="homePlate">
            <a:avLst/>
          </a:prstGeom>
          <a:solidFill>
            <a:srgbClr val="F85E6D"/>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b="1" dirty="0" smtClean="0"/>
              <a:t>1</a:t>
            </a:r>
            <a:r>
              <a:rPr lang="uk-UA" dirty="0" smtClean="0"/>
              <a:t>. Квітень 1985 – січень 1987</a:t>
            </a:r>
            <a:endParaRPr lang="ru-RU" dirty="0"/>
          </a:p>
        </p:txBody>
      </p:sp>
      <p:sp>
        <p:nvSpPr>
          <p:cNvPr id="9" name="Стрелка вниз 8"/>
          <p:cNvSpPr/>
          <p:nvPr/>
        </p:nvSpPr>
        <p:spPr>
          <a:xfrm>
            <a:off x="1242034" y="3830503"/>
            <a:ext cx="180019" cy="576064"/>
          </a:xfrm>
          <a:prstGeom prst="downArrow">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Блок-схема: документ 9"/>
          <p:cNvSpPr/>
          <p:nvPr/>
        </p:nvSpPr>
        <p:spPr>
          <a:xfrm>
            <a:off x="244398" y="4425636"/>
            <a:ext cx="2288775" cy="2315732"/>
          </a:xfrm>
          <a:prstGeom prst="flowChartDocumen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smtClean="0"/>
              <a:t>Спроба реалізації концепції прискорення соціально-економічного розвитку країни; боротьба з алкоголізмом і пияцтвом.</a:t>
            </a:r>
            <a:endParaRPr lang="ru-RU" sz="1400" dirty="0"/>
          </a:p>
        </p:txBody>
      </p:sp>
      <p:sp>
        <p:nvSpPr>
          <p:cNvPr id="11" name="Пятиугольник 10"/>
          <p:cNvSpPr/>
          <p:nvPr/>
        </p:nvSpPr>
        <p:spPr>
          <a:xfrm>
            <a:off x="2533440" y="3212976"/>
            <a:ext cx="2008391" cy="576308"/>
          </a:xfrm>
          <a:prstGeom prst="homePlate">
            <a:avLst/>
          </a:prstGeom>
          <a:solidFill>
            <a:srgbClr val="F85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b="1" dirty="0" smtClean="0"/>
              <a:t>2</a:t>
            </a:r>
            <a:r>
              <a:rPr lang="uk-UA" dirty="0" smtClean="0"/>
              <a:t>. Січень 1987 – літо 1988 </a:t>
            </a:r>
            <a:endParaRPr lang="ru-RU" dirty="0"/>
          </a:p>
        </p:txBody>
      </p:sp>
      <p:sp>
        <p:nvSpPr>
          <p:cNvPr id="13" name="Стрелка вниз 12"/>
          <p:cNvSpPr/>
          <p:nvPr/>
        </p:nvSpPr>
        <p:spPr>
          <a:xfrm>
            <a:off x="3368034" y="3830503"/>
            <a:ext cx="180019" cy="576064"/>
          </a:xfrm>
          <a:prstGeom prst="downArrow">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Блок-схема: документ 11"/>
          <p:cNvSpPr/>
          <p:nvPr/>
        </p:nvSpPr>
        <p:spPr>
          <a:xfrm>
            <a:off x="2598022" y="4402487"/>
            <a:ext cx="1943809" cy="2338881"/>
          </a:xfrm>
          <a:prstGeom prst="flowChartDocument">
            <a:avLst/>
          </a:prstGeom>
          <a:solidFill>
            <a:schemeClr val="tx2">
              <a:lumMod val="5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200" dirty="0" smtClean="0"/>
              <a:t>Оформлення концепції «перебудови»; запровадження економічного реформування та кадрових змін; початок періоду гласності.</a:t>
            </a:r>
            <a:endParaRPr lang="ru-RU" sz="1200" dirty="0"/>
          </a:p>
        </p:txBody>
      </p:sp>
      <p:sp>
        <p:nvSpPr>
          <p:cNvPr id="14" name="Пятиугольник 13"/>
          <p:cNvSpPr/>
          <p:nvPr/>
        </p:nvSpPr>
        <p:spPr>
          <a:xfrm>
            <a:off x="4572000" y="3212976"/>
            <a:ext cx="2088232" cy="586560"/>
          </a:xfrm>
          <a:prstGeom prst="homePlate">
            <a:avLst/>
          </a:prstGeom>
          <a:solidFill>
            <a:srgbClr val="F85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b="1" dirty="0" smtClean="0"/>
              <a:t>3</a:t>
            </a:r>
            <a:r>
              <a:rPr lang="uk-UA" dirty="0" smtClean="0"/>
              <a:t>. Літо 1988 – травень 1989</a:t>
            </a:r>
            <a:endParaRPr lang="ru-RU" dirty="0"/>
          </a:p>
        </p:txBody>
      </p:sp>
      <p:sp>
        <p:nvSpPr>
          <p:cNvPr id="16" name="Стрелка вниз 15"/>
          <p:cNvSpPr/>
          <p:nvPr/>
        </p:nvSpPr>
        <p:spPr>
          <a:xfrm>
            <a:off x="5526106" y="3827513"/>
            <a:ext cx="180019" cy="576064"/>
          </a:xfrm>
          <a:prstGeom prst="downArrow">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Блок-схема: документ 14"/>
          <p:cNvSpPr/>
          <p:nvPr/>
        </p:nvSpPr>
        <p:spPr>
          <a:xfrm>
            <a:off x="4590612" y="4425636"/>
            <a:ext cx="2069620" cy="2315732"/>
          </a:xfrm>
          <a:prstGeom prst="flowChartDocumen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smtClean="0"/>
              <a:t>Запровадження реформи політичної системи, виникнення політичних партій</a:t>
            </a:r>
            <a:endParaRPr lang="ru-RU" sz="1400" dirty="0"/>
          </a:p>
        </p:txBody>
      </p:sp>
      <p:pic>
        <p:nvPicPr>
          <p:cNvPr id="2052" name="Picture 4" descr="D:\2024-2025 н.р\Картинки\images (3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248" y="238362"/>
            <a:ext cx="1692188" cy="2151375"/>
          </a:xfrm>
          <a:prstGeom prst="rect">
            <a:avLst/>
          </a:prstGeom>
          <a:noFill/>
          <a:extLst>
            <a:ext uri="{909E8E84-426E-40DD-AFC4-6F175D3DCCD1}">
              <a14:hiddenFill xmlns:a14="http://schemas.microsoft.com/office/drawing/2010/main">
                <a:solidFill>
                  <a:srgbClr val="FFFFFF"/>
                </a:solidFill>
              </a14:hiddenFill>
            </a:ext>
          </a:extLst>
        </p:spPr>
      </p:pic>
      <p:sp>
        <p:nvSpPr>
          <p:cNvPr id="17" name="Пятиугольник 16"/>
          <p:cNvSpPr/>
          <p:nvPr/>
        </p:nvSpPr>
        <p:spPr>
          <a:xfrm>
            <a:off x="6660232" y="3212976"/>
            <a:ext cx="1836204" cy="576308"/>
          </a:xfrm>
          <a:prstGeom prst="homePlate">
            <a:avLst/>
          </a:prstGeom>
          <a:solidFill>
            <a:srgbClr val="F85E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b="1" dirty="0" smtClean="0"/>
              <a:t>4</a:t>
            </a:r>
            <a:r>
              <a:rPr lang="uk-UA" dirty="0" smtClean="0"/>
              <a:t>. Літо 1989 – серпень 1991</a:t>
            </a:r>
            <a:endParaRPr lang="ru-RU" dirty="0"/>
          </a:p>
        </p:txBody>
      </p:sp>
      <p:sp>
        <p:nvSpPr>
          <p:cNvPr id="21" name="Стрелка вниз 20"/>
          <p:cNvSpPr/>
          <p:nvPr/>
        </p:nvSpPr>
        <p:spPr>
          <a:xfrm>
            <a:off x="7560332" y="3826423"/>
            <a:ext cx="180019" cy="576064"/>
          </a:xfrm>
          <a:prstGeom prst="downArrow">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Блок-схема: документ 17"/>
          <p:cNvSpPr/>
          <p:nvPr/>
        </p:nvSpPr>
        <p:spPr>
          <a:xfrm>
            <a:off x="6804248" y="4425636"/>
            <a:ext cx="1850503" cy="2315732"/>
          </a:xfrm>
          <a:prstGeom prst="flowChartDocumen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smtClean="0"/>
              <a:t>Поглиблення економічної кризи; початок формування політичної опозиції; розпад СРСР</a:t>
            </a:r>
            <a:endParaRPr lang="ru-RU" sz="1400" dirty="0"/>
          </a:p>
        </p:txBody>
      </p:sp>
    </p:spTree>
    <p:extLst>
      <p:ext uri="{BB962C8B-B14F-4D97-AF65-F5344CB8AC3E}">
        <p14:creationId xmlns:p14="http://schemas.microsoft.com/office/powerpoint/2010/main" val="23646265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404664"/>
            <a:ext cx="7920880" cy="653547"/>
          </a:xfrm>
        </p:spPr>
        <p:txBody>
          <a:bodyPr>
            <a:normAutofit fontScale="90000"/>
          </a:bodyPr>
          <a:lstStyle/>
          <a:p>
            <a:pPr algn="ctr"/>
            <a:r>
              <a:rPr lang="uk-UA" dirty="0"/>
              <a:t>А</a:t>
            </a:r>
            <a:r>
              <a:rPr lang="uk-UA" dirty="0" smtClean="0"/>
              <a:t>нтиалкогольна кампанія</a:t>
            </a:r>
            <a:br>
              <a:rPr lang="uk-UA"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dirty="0" smtClean="0"/>
              <a:t/>
            </a:r>
            <a:br>
              <a:rPr lang="ru-RU" dirty="0" smtClean="0"/>
            </a:br>
            <a:r>
              <a:rPr lang="ru-RU" dirty="0"/>
              <a:t/>
            </a:r>
            <a:br>
              <a:rPr lang="ru-RU" dirty="0"/>
            </a:br>
            <a:endParaRPr lang="ru-RU" dirty="0"/>
          </a:p>
        </p:txBody>
      </p:sp>
      <p:sp>
        <p:nvSpPr>
          <p:cNvPr id="3" name="Текст 2"/>
          <p:cNvSpPr>
            <a:spLocks noGrp="1"/>
          </p:cNvSpPr>
          <p:nvPr>
            <p:ph type="body" sz="quarter" idx="11"/>
          </p:nvPr>
        </p:nvSpPr>
        <p:spPr>
          <a:xfrm>
            <a:off x="2555776" y="1124744"/>
            <a:ext cx="6264696" cy="5328592"/>
          </a:xfrm>
        </p:spPr>
        <p:txBody>
          <a:bodyPr>
            <a:normAutofit/>
          </a:bodyPr>
          <a:lstStyle/>
          <a:p>
            <a:r>
              <a:rPr lang="ru-RU" sz="1600" b="1" i="1" dirty="0" err="1"/>
              <a:t>Антиалкогольна</a:t>
            </a:r>
            <a:r>
              <a:rPr lang="ru-RU" sz="1600" b="1" i="1" dirty="0"/>
              <a:t> </a:t>
            </a:r>
            <a:r>
              <a:rPr lang="ru-RU" sz="1600" b="1" i="1" dirty="0" err="1"/>
              <a:t>кампанія</a:t>
            </a:r>
            <a:r>
              <a:rPr lang="ru-RU" sz="1600" b="1" i="1" dirty="0"/>
              <a:t> </a:t>
            </a:r>
            <a:r>
              <a:rPr lang="ru-RU" sz="1600" b="1" dirty="0"/>
              <a:t>в СРСР 1985-1987</a:t>
            </a:r>
            <a:r>
              <a:rPr lang="ru-RU" sz="1600" dirty="0"/>
              <a:t> — комплекс </a:t>
            </a:r>
            <a:r>
              <a:rPr lang="ru-RU" sz="1600" dirty="0" err="1"/>
              <a:t>урядових</a:t>
            </a:r>
            <a:r>
              <a:rPr lang="ru-RU" sz="1600" dirty="0"/>
              <a:t> </a:t>
            </a:r>
            <a:r>
              <a:rPr lang="ru-RU" sz="1600" dirty="0" err="1"/>
              <a:t>заходів</a:t>
            </a:r>
            <a:r>
              <a:rPr lang="ru-RU" sz="1600" dirty="0"/>
              <a:t> </a:t>
            </a:r>
            <a:r>
              <a:rPr lang="ru-RU" sz="1600" dirty="0" err="1"/>
              <a:t>щодо</a:t>
            </a:r>
            <a:r>
              <a:rPr lang="ru-RU" sz="1600" dirty="0"/>
              <a:t> </a:t>
            </a:r>
            <a:r>
              <a:rPr lang="ru-RU" sz="1600" dirty="0" err="1"/>
              <a:t>зниження</a:t>
            </a:r>
            <a:r>
              <a:rPr lang="ru-RU" sz="1600" dirty="0"/>
              <a:t> </a:t>
            </a:r>
            <a:r>
              <a:rPr lang="ru-RU" sz="1600" dirty="0" err="1"/>
              <a:t>споживання</a:t>
            </a:r>
            <a:r>
              <a:rPr lang="ru-RU" sz="1600" dirty="0"/>
              <a:t> алкоголю </a:t>
            </a:r>
            <a:r>
              <a:rPr lang="ru-RU" sz="1600" dirty="0" err="1"/>
              <a:t>серед</a:t>
            </a:r>
            <a:r>
              <a:rPr lang="ru-RU" sz="1600" dirty="0"/>
              <a:t> </a:t>
            </a:r>
            <a:r>
              <a:rPr lang="ru-RU" sz="1600" dirty="0" err="1"/>
              <a:t>населення</a:t>
            </a:r>
            <a:r>
              <a:rPr lang="ru-RU" sz="1600" dirty="0"/>
              <a:t> </a:t>
            </a:r>
            <a:r>
              <a:rPr lang="ru-RU" sz="1600" dirty="0" err="1"/>
              <a:t>під</a:t>
            </a:r>
            <a:r>
              <a:rPr lang="ru-RU" sz="1600" dirty="0"/>
              <a:t> </a:t>
            </a:r>
            <a:r>
              <a:rPr lang="ru-RU" sz="1600" dirty="0" err="1"/>
              <a:t>загальним</a:t>
            </a:r>
            <a:r>
              <a:rPr lang="ru-RU" sz="1600" dirty="0"/>
              <a:t> </a:t>
            </a:r>
            <a:r>
              <a:rPr lang="ru-RU" sz="1600" dirty="0" err="1"/>
              <a:t>гаслом</a:t>
            </a:r>
            <a:r>
              <a:rPr lang="ru-RU" sz="1600" dirty="0"/>
              <a:t> </a:t>
            </a:r>
            <a:r>
              <a:rPr lang="ru-RU" sz="1600" i="1" dirty="0"/>
              <a:t>«</a:t>
            </a:r>
            <a:r>
              <a:rPr lang="ru-RU" sz="1600" i="1" dirty="0" err="1"/>
              <a:t>Пияцтву</a:t>
            </a:r>
            <a:r>
              <a:rPr lang="ru-RU" sz="1600" i="1" dirty="0"/>
              <a:t> — </a:t>
            </a:r>
            <a:r>
              <a:rPr lang="ru-RU" sz="1600" i="1" dirty="0" err="1"/>
              <a:t>бій</a:t>
            </a:r>
            <a:r>
              <a:rPr lang="ru-RU" sz="1600" i="1" dirty="0" smtClean="0"/>
              <a:t>!»</a:t>
            </a:r>
            <a:r>
              <a:rPr lang="ru-RU" sz="1600" dirty="0" smtClean="0"/>
              <a:t>.</a:t>
            </a:r>
          </a:p>
          <a:p>
            <a:r>
              <a:rPr lang="ru-RU" sz="1600" dirty="0"/>
              <a:t>У 1985 </a:t>
            </a:r>
            <a:r>
              <a:rPr lang="ru-RU" sz="1600" dirty="0" err="1"/>
              <a:t>році</a:t>
            </a:r>
            <a:r>
              <a:rPr lang="ru-RU" sz="1600" dirty="0"/>
              <a:t> </a:t>
            </a:r>
            <a:r>
              <a:rPr lang="ru-RU" sz="1600" dirty="0" err="1"/>
              <a:t>було</a:t>
            </a:r>
            <a:r>
              <a:rPr lang="ru-RU" sz="1600" dirty="0"/>
              <a:t> </a:t>
            </a:r>
            <a:r>
              <a:rPr lang="ru-RU" sz="1600" dirty="0" err="1"/>
              <a:t>прийнято</a:t>
            </a:r>
            <a:r>
              <a:rPr lang="ru-RU" sz="1600" dirty="0"/>
              <a:t> постанову ЦК КПРС і </a:t>
            </a:r>
            <a:r>
              <a:rPr lang="ru-RU" sz="1600" dirty="0" err="1"/>
              <a:t>радянського</a:t>
            </a:r>
            <a:r>
              <a:rPr lang="ru-RU" sz="1600" dirty="0"/>
              <a:t> </a:t>
            </a:r>
            <a:r>
              <a:rPr lang="ru-RU" sz="1600" dirty="0" smtClean="0"/>
              <a:t>уряду</a:t>
            </a:r>
            <a:r>
              <a:rPr lang="ru-RU" sz="1600" dirty="0"/>
              <a:t> </a:t>
            </a:r>
            <a:r>
              <a:rPr lang="ru-RU" sz="1600" i="1" dirty="0" smtClean="0"/>
              <a:t>«Про </a:t>
            </a:r>
            <a:r>
              <a:rPr lang="ru-RU" sz="1600" i="1" dirty="0" err="1"/>
              <a:t>посилення</a:t>
            </a:r>
            <a:r>
              <a:rPr lang="ru-RU" sz="1600" i="1" dirty="0"/>
              <a:t> </a:t>
            </a:r>
            <a:r>
              <a:rPr lang="ru-RU" sz="1600" i="1" dirty="0" err="1"/>
              <a:t>боротьби</a:t>
            </a:r>
            <a:r>
              <a:rPr lang="ru-RU" sz="1600" i="1" dirty="0"/>
              <a:t> з </a:t>
            </a:r>
            <a:r>
              <a:rPr lang="ru-RU" sz="1600" i="1" dirty="0" err="1"/>
              <a:t>пияцтвом</a:t>
            </a:r>
            <a:r>
              <a:rPr lang="ru-RU" sz="1600" i="1" dirty="0"/>
              <a:t> і про </a:t>
            </a:r>
            <a:r>
              <a:rPr lang="ru-RU" sz="1600" i="1" dirty="0" err="1"/>
              <a:t>наведення</a:t>
            </a:r>
            <a:r>
              <a:rPr lang="ru-RU" sz="1600" i="1" dirty="0"/>
              <a:t> порядку в </a:t>
            </a:r>
            <a:r>
              <a:rPr lang="ru-RU" sz="1600" i="1" dirty="0" err="1"/>
              <a:t>торгівлі</a:t>
            </a:r>
            <a:r>
              <a:rPr lang="ru-RU" sz="1600" i="1" dirty="0"/>
              <a:t> </a:t>
            </a:r>
            <a:r>
              <a:rPr lang="ru-RU" sz="1600" i="1" dirty="0" err="1"/>
              <a:t>міцними</a:t>
            </a:r>
            <a:r>
              <a:rPr lang="ru-RU" sz="1600" i="1" dirty="0"/>
              <a:t> </a:t>
            </a:r>
            <a:r>
              <a:rPr lang="ru-RU" sz="1600" i="1" dirty="0" err="1"/>
              <a:t>спиртними</a:t>
            </a:r>
            <a:r>
              <a:rPr lang="ru-RU" sz="1600" i="1" dirty="0"/>
              <a:t> напоями»</a:t>
            </a:r>
            <a:r>
              <a:rPr lang="ru-RU" sz="1600" dirty="0"/>
              <a:t>. </a:t>
            </a:r>
            <a:r>
              <a:rPr lang="ru-RU" sz="1600" dirty="0" err="1"/>
              <a:t>Заборонялася</a:t>
            </a:r>
            <a:r>
              <a:rPr lang="ru-RU" sz="1600" dirty="0"/>
              <a:t> продаж </a:t>
            </a:r>
            <a:r>
              <a:rPr lang="ru-RU" sz="1600" dirty="0" err="1"/>
              <a:t>горілки</a:t>
            </a:r>
            <a:r>
              <a:rPr lang="ru-RU" sz="1600" dirty="0"/>
              <a:t> у </a:t>
            </a:r>
            <a:r>
              <a:rPr lang="ru-RU" sz="1600" dirty="0" err="1"/>
              <a:t>всіх</a:t>
            </a:r>
            <a:r>
              <a:rPr lang="ru-RU" sz="1600" dirty="0"/>
              <a:t> </a:t>
            </a:r>
            <a:r>
              <a:rPr lang="ru-RU" sz="1600" dirty="0" err="1"/>
              <a:t>підприємствах</a:t>
            </a:r>
            <a:r>
              <a:rPr lang="ru-RU" sz="1600" dirty="0"/>
              <a:t> </a:t>
            </a:r>
            <a:r>
              <a:rPr lang="ru-RU" sz="1600" dirty="0" err="1"/>
              <a:t>торгівлі</a:t>
            </a:r>
            <a:r>
              <a:rPr lang="ru-RU" sz="1600" dirty="0"/>
              <a:t> </a:t>
            </a:r>
            <a:r>
              <a:rPr lang="ru-RU" sz="1600" dirty="0" err="1"/>
              <a:t>громадського</a:t>
            </a:r>
            <a:r>
              <a:rPr lang="ru-RU" sz="1600" dirty="0"/>
              <a:t> </a:t>
            </a:r>
            <a:r>
              <a:rPr lang="ru-RU" sz="1600" dirty="0" err="1"/>
              <a:t>харчування</a:t>
            </a:r>
            <a:r>
              <a:rPr lang="ru-RU" sz="1600" dirty="0"/>
              <a:t> (</a:t>
            </a:r>
            <a:r>
              <a:rPr lang="ru-RU" sz="1600" dirty="0" err="1"/>
              <a:t>крім</a:t>
            </a:r>
            <a:r>
              <a:rPr lang="ru-RU" sz="1600" dirty="0"/>
              <a:t> </a:t>
            </a:r>
            <a:r>
              <a:rPr lang="ru-RU" sz="1600" dirty="0" err="1"/>
              <a:t>ресторанів</a:t>
            </a:r>
            <a:r>
              <a:rPr lang="ru-RU" sz="1600" dirty="0"/>
              <a:t>), </a:t>
            </a:r>
            <a:r>
              <a:rPr lang="ru-RU" sz="1600" dirty="0" err="1"/>
              <a:t>розташованих</a:t>
            </a:r>
            <a:r>
              <a:rPr lang="ru-RU" sz="1600" dirty="0"/>
              <a:t> на вокзалах, в </a:t>
            </a:r>
            <a:r>
              <a:rPr lang="ru-RU" sz="1600" dirty="0" err="1"/>
              <a:t>аеропортах</a:t>
            </a:r>
            <a:r>
              <a:rPr lang="ru-RU" sz="1600" dirty="0"/>
              <a:t>, на </a:t>
            </a:r>
            <a:r>
              <a:rPr lang="ru-RU" sz="1600" dirty="0" err="1"/>
              <a:t>привокзальних</a:t>
            </a:r>
            <a:r>
              <a:rPr lang="ru-RU" sz="1600" dirty="0"/>
              <a:t> і </a:t>
            </a:r>
            <a:r>
              <a:rPr lang="ru-RU" sz="1600" dirty="0" err="1"/>
              <a:t>пристанційних</a:t>
            </a:r>
            <a:r>
              <a:rPr lang="ru-RU" sz="1600" dirty="0"/>
              <a:t> </a:t>
            </a:r>
            <a:r>
              <a:rPr lang="ru-RU" sz="1600" dirty="0" err="1"/>
              <a:t>площах</a:t>
            </a:r>
            <a:r>
              <a:rPr lang="ru-RU" sz="1600" dirty="0"/>
              <a:t>. Не </a:t>
            </a:r>
            <a:r>
              <a:rPr lang="ru-RU" sz="1600" dirty="0" err="1"/>
              <a:t>допускався</a:t>
            </a:r>
            <a:r>
              <a:rPr lang="ru-RU" sz="1600" dirty="0"/>
              <a:t> продаж </a:t>
            </a:r>
            <a:r>
              <a:rPr lang="ru-RU" sz="1600" dirty="0" err="1"/>
              <a:t>горілки</a:t>
            </a:r>
            <a:r>
              <a:rPr lang="ru-RU" sz="1600" dirty="0"/>
              <a:t> в </a:t>
            </a:r>
            <a:r>
              <a:rPr lang="ru-RU" sz="1600" dirty="0" err="1"/>
              <a:t>безпосередній</a:t>
            </a:r>
            <a:r>
              <a:rPr lang="ru-RU" sz="1600" dirty="0"/>
              <a:t> </a:t>
            </a:r>
            <a:r>
              <a:rPr lang="ru-RU" sz="1600" dirty="0" err="1"/>
              <a:t>близькості</a:t>
            </a:r>
            <a:r>
              <a:rPr lang="ru-RU" sz="1600" dirty="0"/>
              <a:t> </a:t>
            </a:r>
            <a:r>
              <a:rPr lang="ru-RU" sz="1600" dirty="0" err="1"/>
              <a:t>від</a:t>
            </a:r>
            <a:r>
              <a:rPr lang="ru-RU" sz="1600" dirty="0"/>
              <a:t> </a:t>
            </a:r>
            <a:r>
              <a:rPr lang="ru-RU" sz="1600" dirty="0" err="1"/>
              <a:t>промислових</a:t>
            </a:r>
            <a:r>
              <a:rPr lang="ru-RU" sz="1600" dirty="0"/>
              <a:t> </a:t>
            </a:r>
            <a:r>
              <a:rPr lang="ru-RU" sz="1600" dirty="0" err="1"/>
              <a:t>підприємств</a:t>
            </a:r>
            <a:r>
              <a:rPr lang="ru-RU" sz="1600" dirty="0"/>
              <a:t>, </a:t>
            </a:r>
            <a:r>
              <a:rPr lang="ru-RU" sz="1600" dirty="0" err="1"/>
              <a:t>навчальних</a:t>
            </a:r>
            <a:r>
              <a:rPr lang="ru-RU" sz="1600" dirty="0"/>
              <a:t> </a:t>
            </a:r>
            <a:r>
              <a:rPr lang="ru-RU" sz="1600" dirty="0" err="1"/>
              <a:t>закладів</a:t>
            </a:r>
            <a:r>
              <a:rPr lang="ru-RU" sz="1600" dirty="0"/>
              <a:t>, </a:t>
            </a:r>
            <a:r>
              <a:rPr lang="ru-RU" sz="1600" dirty="0" err="1"/>
              <a:t>дитячих</a:t>
            </a:r>
            <a:r>
              <a:rPr lang="ru-RU" sz="1600" dirty="0"/>
              <a:t> </a:t>
            </a:r>
            <a:r>
              <a:rPr lang="ru-RU" sz="1600" dirty="0" err="1"/>
              <a:t>установ</a:t>
            </a:r>
            <a:r>
              <a:rPr lang="ru-RU" sz="1600" dirty="0"/>
              <a:t>, </a:t>
            </a:r>
            <a:r>
              <a:rPr lang="ru-RU" sz="1600" dirty="0" err="1"/>
              <a:t>лікарень</a:t>
            </a:r>
            <a:r>
              <a:rPr lang="ru-RU" sz="1600" dirty="0"/>
              <a:t>, </a:t>
            </a:r>
            <a:r>
              <a:rPr lang="ru-RU" sz="1600" dirty="0" err="1"/>
              <a:t>санаторіїв</a:t>
            </a:r>
            <a:r>
              <a:rPr lang="ru-RU" sz="1600" dirty="0"/>
              <a:t>, в </a:t>
            </a:r>
            <a:r>
              <a:rPr lang="ru-RU" sz="1600" dirty="0" err="1"/>
              <a:t>місцях</a:t>
            </a:r>
            <a:r>
              <a:rPr lang="ru-RU" sz="1600" dirty="0"/>
              <a:t> </a:t>
            </a:r>
            <a:r>
              <a:rPr lang="ru-RU" sz="1600" dirty="0" err="1"/>
              <a:t>масових</a:t>
            </a:r>
            <a:r>
              <a:rPr lang="ru-RU" sz="1600" dirty="0"/>
              <a:t> </a:t>
            </a:r>
            <a:r>
              <a:rPr lang="ru-RU" sz="1600" dirty="0" err="1"/>
              <a:t>прогулянок</a:t>
            </a:r>
            <a:r>
              <a:rPr lang="ru-RU" sz="1600" dirty="0"/>
              <a:t> і </a:t>
            </a:r>
            <a:r>
              <a:rPr lang="ru-RU" sz="1600" dirty="0" err="1"/>
              <a:t>відпочинку</a:t>
            </a:r>
            <a:r>
              <a:rPr lang="ru-RU" sz="1600" dirty="0"/>
              <a:t>. 16 </a:t>
            </a:r>
            <a:r>
              <a:rPr lang="ru-RU" sz="1600" dirty="0" err="1"/>
              <a:t>травня</a:t>
            </a:r>
            <a:r>
              <a:rPr lang="ru-RU" sz="1600" dirty="0"/>
              <a:t> 1972 </a:t>
            </a:r>
            <a:r>
              <a:rPr lang="ru-RU" sz="1600" dirty="0" err="1"/>
              <a:t>було</a:t>
            </a:r>
            <a:r>
              <a:rPr lang="ru-RU" sz="1600" dirty="0"/>
              <a:t> </a:t>
            </a:r>
            <a:r>
              <a:rPr lang="ru-RU" sz="1600" dirty="0" err="1"/>
              <a:t>опубліковано</a:t>
            </a:r>
            <a:r>
              <a:rPr lang="ru-RU" sz="1600" dirty="0"/>
              <a:t> постанову № 361 </a:t>
            </a:r>
            <a:r>
              <a:rPr lang="ru-RU" sz="1600" i="1" dirty="0"/>
              <a:t>«Про заходи по </a:t>
            </a:r>
            <a:r>
              <a:rPr lang="ru-RU" sz="1600" i="1" dirty="0" err="1"/>
              <a:t>посиленню</a:t>
            </a:r>
            <a:r>
              <a:rPr lang="ru-RU" sz="1600" i="1" dirty="0"/>
              <a:t> </a:t>
            </a:r>
            <a:r>
              <a:rPr lang="ru-RU" sz="1600" i="1" dirty="0" err="1"/>
              <a:t>боротьби</a:t>
            </a:r>
            <a:r>
              <a:rPr lang="ru-RU" sz="1600" i="1" dirty="0"/>
              <a:t> </a:t>
            </a:r>
            <a:r>
              <a:rPr lang="ru-RU" sz="1600" i="1" dirty="0" err="1"/>
              <a:t>проти</a:t>
            </a:r>
            <a:r>
              <a:rPr lang="ru-RU" sz="1600" i="1" dirty="0"/>
              <a:t> </a:t>
            </a:r>
            <a:r>
              <a:rPr lang="ru-RU" sz="1600" i="1" dirty="0" err="1"/>
              <a:t>пияцтва</a:t>
            </a:r>
            <a:r>
              <a:rPr lang="ru-RU" sz="1600" i="1" dirty="0"/>
              <a:t> і </a:t>
            </a:r>
            <a:r>
              <a:rPr lang="ru-RU" sz="1600" i="1" dirty="0" err="1"/>
              <a:t>алкоголізму</a:t>
            </a:r>
            <a:r>
              <a:rPr lang="ru-RU" sz="1600" i="1" dirty="0"/>
              <a:t>»</a:t>
            </a:r>
            <a:r>
              <a:rPr lang="ru-RU" sz="1600" dirty="0"/>
              <a:t>. </a:t>
            </a:r>
            <a:r>
              <a:rPr lang="ru-RU" sz="1600" dirty="0" err="1"/>
              <a:t>Передбачалося</a:t>
            </a:r>
            <a:r>
              <a:rPr lang="ru-RU" sz="1600" dirty="0"/>
              <a:t> </a:t>
            </a:r>
            <a:r>
              <a:rPr lang="ru-RU" sz="1600" dirty="0" err="1"/>
              <a:t>скоротити</a:t>
            </a:r>
            <a:r>
              <a:rPr lang="ru-RU" sz="1600" dirty="0"/>
              <a:t> </a:t>
            </a:r>
            <a:r>
              <a:rPr lang="ru-RU" sz="1600" dirty="0" err="1"/>
              <a:t>виробництво</a:t>
            </a:r>
            <a:r>
              <a:rPr lang="ru-RU" sz="1600" dirty="0"/>
              <a:t> </a:t>
            </a:r>
            <a:r>
              <a:rPr lang="ru-RU" sz="1600" dirty="0" err="1"/>
              <a:t>міцних</a:t>
            </a:r>
            <a:r>
              <a:rPr lang="ru-RU" sz="1600" dirty="0"/>
              <a:t> </a:t>
            </a:r>
            <a:r>
              <a:rPr lang="ru-RU" sz="1600" dirty="0" err="1"/>
              <a:t>напоїв</a:t>
            </a:r>
            <a:r>
              <a:rPr lang="ru-RU" sz="1600" dirty="0"/>
              <a:t>, але </a:t>
            </a:r>
            <a:r>
              <a:rPr lang="ru-RU" sz="1600" dirty="0" err="1"/>
              <a:t>натомість</a:t>
            </a:r>
            <a:r>
              <a:rPr lang="ru-RU" sz="1600" dirty="0"/>
              <a:t> </a:t>
            </a:r>
            <a:r>
              <a:rPr lang="ru-RU" sz="1600" dirty="0" err="1"/>
              <a:t>розширити</a:t>
            </a:r>
            <a:r>
              <a:rPr lang="ru-RU" sz="1600" dirty="0"/>
              <a:t> </a:t>
            </a:r>
            <a:r>
              <a:rPr lang="ru-RU" sz="1600" dirty="0" err="1"/>
              <a:t>виробництво</a:t>
            </a:r>
            <a:r>
              <a:rPr lang="ru-RU" sz="1600" dirty="0"/>
              <a:t> виноградного вина, пива та </a:t>
            </a:r>
            <a:r>
              <a:rPr lang="ru-RU" sz="1600" dirty="0" err="1"/>
              <a:t>безалкогольних</a:t>
            </a:r>
            <a:r>
              <a:rPr lang="ru-RU" sz="1600" dirty="0"/>
              <a:t> </a:t>
            </a:r>
            <a:r>
              <a:rPr lang="ru-RU" sz="1600" dirty="0" err="1"/>
              <a:t>напоїв</a:t>
            </a:r>
            <a:r>
              <a:rPr lang="ru-RU" sz="1600" dirty="0"/>
              <a:t>. </a:t>
            </a:r>
            <a:r>
              <a:rPr lang="ru-RU" sz="1600" dirty="0" err="1"/>
              <a:t>Також</a:t>
            </a:r>
            <a:r>
              <a:rPr lang="ru-RU" sz="1600" dirty="0"/>
              <a:t> </a:t>
            </a:r>
            <a:r>
              <a:rPr lang="ru-RU" sz="1600" dirty="0" err="1"/>
              <a:t>були</a:t>
            </a:r>
            <a:r>
              <a:rPr lang="ru-RU" sz="1600" dirty="0"/>
              <a:t> </a:t>
            </a:r>
            <a:r>
              <a:rPr lang="ru-RU" sz="1600" dirty="0" err="1"/>
              <a:t>підвищені</a:t>
            </a:r>
            <a:r>
              <a:rPr lang="ru-RU" sz="1600" dirty="0"/>
              <a:t> </a:t>
            </a:r>
            <a:r>
              <a:rPr lang="ru-RU" sz="1600" dirty="0" err="1"/>
              <a:t>ціни</a:t>
            </a:r>
            <a:r>
              <a:rPr lang="ru-RU" sz="1600" dirty="0"/>
              <a:t> на </a:t>
            </a:r>
            <a:r>
              <a:rPr lang="ru-RU" sz="1600" dirty="0" err="1"/>
              <a:t>спиртне</a:t>
            </a:r>
            <a:r>
              <a:rPr lang="ru-RU" sz="1600" dirty="0"/>
              <a:t>; </a:t>
            </a:r>
            <a:r>
              <a:rPr lang="ru-RU" sz="1600" dirty="0" err="1"/>
              <a:t>припинено</a:t>
            </a:r>
            <a:r>
              <a:rPr lang="ru-RU" sz="1600" dirty="0"/>
              <a:t> </a:t>
            </a:r>
            <a:r>
              <a:rPr lang="ru-RU" sz="1600" dirty="0" err="1"/>
              <a:t>виробництво</a:t>
            </a:r>
            <a:r>
              <a:rPr lang="ru-RU" sz="1600" dirty="0"/>
              <a:t> </a:t>
            </a:r>
            <a:r>
              <a:rPr lang="ru-RU" sz="1600" dirty="0" err="1"/>
              <a:t>горілки</a:t>
            </a:r>
            <a:r>
              <a:rPr lang="ru-RU" sz="1600" dirty="0"/>
              <a:t> </a:t>
            </a:r>
            <a:r>
              <a:rPr lang="ru-RU" sz="1600" dirty="0" err="1"/>
              <a:t>міцністю</a:t>
            </a:r>
            <a:r>
              <a:rPr lang="ru-RU" sz="1600" dirty="0"/>
              <a:t> 50 і 56°; час </a:t>
            </a:r>
            <a:r>
              <a:rPr lang="ru-RU" sz="1600" dirty="0" err="1"/>
              <a:t>торгівлі</a:t>
            </a:r>
            <a:r>
              <a:rPr lang="ru-RU" sz="1600" dirty="0"/>
              <a:t> </a:t>
            </a:r>
            <a:r>
              <a:rPr lang="ru-RU" sz="1600" dirty="0" err="1"/>
              <a:t>алкогольними</a:t>
            </a:r>
            <a:r>
              <a:rPr lang="ru-RU" sz="1600" dirty="0"/>
              <a:t> напоями </a:t>
            </a:r>
            <a:r>
              <a:rPr lang="ru-RU" sz="1600" dirty="0" err="1"/>
              <a:t>міцністю</a:t>
            </a:r>
            <a:r>
              <a:rPr lang="ru-RU" sz="1600" dirty="0"/>
              <a:t> 30° і </a:t>
            </a:r>
            <a:r>
              <a:rPr lang="ru-RU" sz="1600" dirty="0" err="1"/>
              <a:t>вище</a:t>
            </a:r>
            <a:r>
              <a:rPr lang="ru-RU" sz="1600" dirty="0"/>
              <a:t> </a:t>
            </a:r>
            <a:r>
              <a:rPr lang="ru-RU" sz="1600" dirty="0" err="1"/>
              <a:t>було</a:t>
            </a:r>
            <a:r>
              <a:rPr lang="ru-RU" sz="1600" dirty="0"/>
              <a:t> </a:t>
            </a:r>
            <a:r>
              <a:rPr lang="ru-RU" sz="1600" dirty="0" err="1"/>
              <a:t>обмежено</a:t>
            </a:r>
            <a:r>
              <a:rPr lang="ru-RU" sz="1600" dirty="0"/>
              <a:t> </a:t>
            </a:r>
            <a:r>
              <a:rPr lang="ru-RU" sz="1600" dirty="0" err="1"/>
              <a:t>проміжком</a:t>
            </a:r>
            <a:r>
              <a:rPr lang="ru-RU" sz="1600" dirty="0"/>
              <a:t> з 11 до 19 годин; </a:t>
            </a:r>
            <a:r>
              <a:rPr lang="ru-RU" sz="1600" dirty="0" err="1"/>
              <a:t>були</a:t>
            </a:r>
            <a:r>
              <a:rPr lang="ru-RU" sz="1600" dirty="0"/>
              <a:t> </a:t>
            </a:r>
            <a:r>
              <a:rPr lang="ru-RU" sz="1600" dirty="0" err="1"/>
              <a:t>створені</a:t>
            </a:r>
            <a:r>
              <a:rPr lang="ru-RU" sz="1600" dirty="0"/>
              <a:t> </a:t>
            </a:r>
            <a:r>
              <a:rPr lang="ru-RU" sz="1600" dirty="0" err="1"/>
              <a:t>лікувально</a:t>
            </a:r>
            <a:r>
              <a:rPr lang="ru-RU" sz="1600" dirty="0"/>
              <a:t> — </a:t>
            </a:r>
            <a:r>
              <a:rPr lang="ru-RU" sz="1600" dirty="0" err="1"/>
              <a:t>трудові</a:t>
            </a:r>
            <a:r>
              <a:rPr lang="ru-RU" sz="1600" dirty="0"/>
              <a:t> </a:t>
            </a:r>
            <a:r>
              <a:rPr lang="ru-RU" sz="1600" dirty="0" err="1"/>
              <a:t>профілакторії</a:t>
            </a:r>
            <a:r>
              <a:rPr lang="ru-RU" sz="1600" dirty="0"/>
              <a:t>, </a:t>
            </a:r>
            <a:r>
              <a:rPr lang="ru-RU" sz="1600" dirty="0" err="1"/>
              <a:t>куди</a:t>
            </a:r>
            <a:r>
              <a:rPr lang="ru-RU" sz="1600" dirty="0"/>
              <a:t> людей </a:t>
            </a:r>
            <a:r>
              <a:rPr lang="ru-RU" sz="1600" dirty="0" err="1"/>
              <a:t>відправляли</a:t>
            </a:r>
            <a:r>
              <a:rPr lang="ru-RU" sz="1600" dirty="0"/>
              <a:t> </a:t>
            </a:r>
            <a:r>
              <a:rPr lang="ru-RU" sz="1600" dirty="0" err="1"/>
              <a:t>примусово</a:t>
            </a:r>
            <a:r>
              <a:rPr lang="ru-RU" sz="1600" dirty="0"/>
              <a:t>; з </a:t>
            </a:r>
            <a:r>
              <a:rPr lang="ru-RU" sz="1600" dirty="0" err="1"/>
              <a:t>фільмів</a:t>
            </a:r>
            <a:r>
              <a:rPr lang="ru-RU" sz="1600" dirty="0"/>
              <a:t> </a:t>
            </a:r>
            <a:r>
              <a:rPr lang="ru-RU" sz="1600" dirty="0" err="1"/>
              <a:t>вирізали</a:t>
            </a:r>
            <a:r>
              <a:rPr lang="ru-RU" sz="1600" dirty="0"/>
              <a:t> </a:t>
            </a:r>
            <a:r>
              <a:rPr lang="ru-RU" sz="1600" dirty="0" err="1"/>
              <a:t>сцени</a:t>
            </a:r>
            <a:r>
              <a:rPr lang="ru-RU" sz="1600" dirty="0"/>
              <a:t> з </a:t>
            </a:r>
            <a:r>
              <a:rPr lang="ru-RU" sz="1600" dirty="0" err="1"/>
              <a:t>вживанням</a:t>
            </a:r>
            <a:r>
              <a:rPr lang="ru-RU" sz="1600" dirty="0"/>
              <a:t> </a:t>
            </a:r>
            <a:r>
              <a:rPr lang="ru-RU" sz="1600" dirty="0" err="1"/>
              <a:t>спиртних</a:t>
            </a:r>
            <a:r>
              <a:rPr lang="ru-RU" sz="1600" dirty="0"/>
              <a:t> </a:t>
            </a:r>
            <a:r>
              <a:rPr lang="ru-RU" sz="1600" dirty="0" err="1"/>
              <a:t>напоїв</a:t>
            </a:r>
            <a:r>
              <a:rPr lang="ru-RU" sz="1600" dirty="0"/>
              <a:t>.</a:t>
            </a:r>
          </a:p>
          <a:p>
            <a:endParaRPr lang="ru-RU" dirty="0">
              <a:solidFill>
                <a:schemeClr val="tx1">
                  <a:lumMod val="65000"/>
                  <a:lumOff val="35000"/>
                </a:schemeClr>
              </a:solidFill>
            </a:endParaRPr>
          </a:p>
        </p:txBody>
      </p:sp>
      <p:pic>
        <p:nvPicPr>
          <p:cNvPr id="3075" name="Picture 3" descr="D:\2024-2025 н.р\Картинки\images (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169" y="1340768"/>
            <a:ext cx="2360980" cy="133446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D:\2024-2025 н.р\Картинки\images (3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169" y="3222942"/>
            <a:ext cx="2360980" cy="1111899"/>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D:\2024-2025 н.р\Картинки\Без названия (4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169" y="4803527"/>
            <a:ext cx="2360980" cy="1452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6742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332656"/>
            <a:ext cx="7607755" cy="653547"/>
          </a:xfrm>
        </p:spPr>
        <p:txBody>
          <a:bodyPr>
            <a:normAutofit/>
          </a:bodyPr>
          <a:lstStyle/>
          <a:p>
            <a:pPr algn="ctr"/>
            <a:r>
              <a:rPr lang="uk-UA" dirty="0" smtClean="0"/>
              <a:t>Антиалкогольна кампанія</a:t>
            </a:r>
            <a:endParaRPr lang="ru-RU" dirty="0"/>
          </a:p>
        </p:txBody>
      </p:sp>
      <p:sp>
        <p:nvSpPr>
          <p:cNvPr id="3" name="Текст 2"/>
          <p:cNvSpPr>
            <a:spLocks noGrp="1"/>
          </p:cNvSpPr>
          <p:nvPr>
            <p:ph type="body" sz="quarter" idx="11"/>
          </p:nvPr>
        </p:nvSpPr>
        <p:spPr>
          <a:xfrm>
            <a:off x="2771800" y="980728"/>
            <a:ext cx="5663540" cy="5315900"/>
          </a:xfrm>
        </p:spPr>
        <p:txBody>
          <a:bodyPr>
            <a:noAutofit/>
          </a:bodyPr>
          <a:lstStyle/>
          <a:p>
            <a:r>
              <a:rPr lang="ru-RU" sz="1600" b="1" dirty="0"/>
              <a:t>7 </a:t>
            </a:r>
            <a:r>
              <a:rPr lang="ru-RU" sz="1600" b="1" dirty="0" err="1"/>
              <a:t>травня</a:t>
            </a:r>
            <a:r>
              <a:rPr lang="ru-RU" sz="1600" b="1" dirty="0"/>
              <a:t> 1985 року</a:t>
            </a:r>
            <a:r>
              <a:rPr lang="ru-RU" sz="1600" dirty="0"/>
              <a:t> </a:t>
            </a:r>
            <a:r>
              <a:rPr lang="ru-RU" sz="1600" dirty="0" err="1"/>
              <a:t>були</a:t>
            </a:r>
            <a:r>
              <a:rPr lang="ru-RU" sz="1600" dirty="0"/>
              <a:t> </a:t>
            </a:r>
            <a:r>
              <a:rPr lang="ru-RU" sz="1600" dirty="0" err="1"/>
              <a:t>прийняті</a:t>
            </a:r>
            <a:r>
              <a:rPr lang="ru-RU" sz="1600" dirty="0"/>
              <a:t> Постанова ЦК КПРС </a:t>
            </a:r>
            <a:r>
              <a:rPr lang="ru-RU" sz="1600" i="1" dirty="0"/>
              <a:t>«Про заходи </a:t>
            </a:r>
            <a:r>
              <a:rPr lang="ru-RU" sz="1600" i="1" dirty="0" err="1"/>
              <a:t>щодо</a:t>
            </a:r>
            <a:r>
              <a:rPr lang="ru-RU" sz="1600" i="1" dirty="0"/>
              <a:t> </a:t>
            </a:r>
            <a:r>
              <a:rPr lang="ru-RU" sz="1600" i="1" dirty="0" err="1"/>
              <a:t>подолання</a:t>
            </a:r>
            <a:r>
              <a:rPr lang="ru-RU" sz="1600" i="1" dirty="0"/>
              <a:t> </a:t>
            </a:r>
            <a:r>
              <a:rPr lang="ru-RU" sz="1600" i="1" dirty="0" err="1"/>
              <a:t>пияцтва</a:t>
            </a:r>
            <a:r>
              <a:rPr lang="ru-RU" sz="1600" i="1" dirty="0"/>
              <a:t> і </a:t>
            </a:r>
            <a:r>
              <a:rPr lang="ru-RU" sz="1600" i="1" dirty="0" err="1"/>
              <a:t>алкоголізму</a:t>
            </a:r>
            <a:r>
              <a:rPr lang="ru-RU" sz="1600" i="1" dirty="0"/>
              <a:t>»</a:t>
            </a:r>
            <a:r>
              <a:rPr lang="ru-RU" sz="1600" dirty="0"/>
              <a:t> і Постанова Ради </a:t>
            </a:r>
            <a:r>
              <a:rPr lang="ru-RU" sz="1600" dirty="0" err="1"/>
              <a:t>Міністрів</a:t>
            </a:r>
            <a:r>
              <a:rPr lang="ru-RU" sz="1600" dirty="0"/>
              <a:t> СРСР № 410 </a:t>
            </a:r>
            <a:r>
              <a:rPr lang="ru-RU" sz="1600" i="1" dirty="0"/>
              <a:t>«Про заходи </a:t>
            </a:r>
            <a:r>
              <a:rPr lang="ru-RU" sz="1600" i="1" dirty="0" err="1"/>
              <a:t>щодо</a:t>
            </a:r>
            <a:r>
              <a:rPr lang="ru-RU" sz="1600" i="1" dirty="0"/>
              <a:t> </a:t>
            </a:r>
            <a:r>
              <a:rPr lang="ru-RU" sz="1600" i="1" dirty="0" err="1"/>
              <a:t>подолання</a:t>
            </a:r>
            <a:r>
              <a:rPr lang="ru-RU" sz="1600" i="1" dirty="0"/>
              <a:t> </a:t>
            </a:r>
            <a:r>
              <a:rPr lang="ru-RU" sz="1600" i="1" dirty="0" err="1"/>
              <a:t>пияцтва</a:t>
            </a:r>
            <a:r>
              <a:rPr lang="ru-RU" sz="1600" i="1" dirty="0"/>
              <a:t> і </a:t>
            </a:r>
            <a:r>
              <a:rPr lang="ru-RU" sz="1600" i="1" dirty="0" err="1"/>
              <a:t>алкоголізму</a:t>
            </a:r>
            <a:r>
              <a:rPr lang="ru-RU" sz="1600" i="1" dirty="0"/>
              <a:t>, </a:t>
            </a:r>
            <a:r>
              <a:rPr lang="ru-RU" sz="1600" i="1" dirty="0" err="1"/>
              <a:t>викорінення</a:t>
            </a:r>
            <a:r>
              <a:rPr lang="ru-RU" sz="1600" i="1" dirty="0"/>
              <a:t> </a:t>
            </a:r>
            <a:r>
              <a:rPr lang="ru-RU" sz="1600" i="1" dirty="0" err="1"/>
              <a:t>самогоноваріння</a:t>
            </a:r>
            <a:r>
              <a:rPr lang="ru-RU" sz="1600" i="1" dirty="0"/>
              <a:t>»</a:t>
            </a:r>
            <a:r>
              <a:rPr lang="ru-RU" sz="1600" dirty="0"/>
              <a:t>. </a:t>
            </a:r>
            <a:r>
              <a:rPr lang="ru-RU" sz="1600" dirty="0" err="1"/>
              <a:t>Згідно</a:t>
            </a:r>
            <a:r>
              <a:rPr lang="ru-RU" sz="1600" dirty="0"/>
              <a:t> з </a:t>
            </a:r>
            <a:r>
              <a:rPr lang="ru-RU" sz="1600" dirty="0" err="1"/>
              <a:t>даними</a:t>
            </a:r>
            <a:r>
              <a:rPr lang="ru-RU" sz="1600" dirty="0"/>
              <a:t> документами, </a:t>
            </a:r>
            <a:r>
              <a:rPr lang="ru-RU" sz="1600" dirty="0" err="1"/>
              <a:t>всім</a:t>
            </a:r>
            <a:r>
              <a:rPr lang="ru-RU" sz="1600" dirty="0"/>
              <a:t> </a:t>
            </a:r>
            <a:r>
              <a:rPr lang="ru-RU" sz="1600" dirty="0" err="1"/>
              <a:t>партійним</a:t>
            </a:r>
            <a:r>
              <a:rPr lang="ru-RU" sz="1600" dirty="0"/>
              <a:t>, </a:t>
            </a:r>
            <a:r>
              <a:rPr lang="ru-RU" sz="1600" dirty="0" err="1"/>
              <a:t>адміністративним</a:t>
            </a:r>
            <a:r>
              <a:rPr lang="ru-RU" sz="1600" dirty="0"/>
              <a:t> і </a:t>
            </a:r>
            <a:r>
              <a:rPr lang="ru-RU" sz="1600" dirty="0" err="1"/>
              <a:t>правоохоронним</a:t>
            </a:r>
            <a:r>
              <a:rPr lang="ru-RU" sz="1600" dirty="0"/>
              <a:t> органам </a:t>
            </a:r>
            <a:r>
              <a:rPr lang="ru-RU" sz="1600" dirty="0" err="1"/>
              <a:t>наказувалося</a:t>
            </a:r>
            <a:r>
              <a:rPr lang="ru-RU" sz="1600" dirty="0"/>
              <a:t> </a:t>
            </a:r>
            <a:r>
              <a:rPr lang="ru-RU" sz="1600" dirty="0" err="1"/>
              <a:t>рішуче</a:t>
            </a:r>
            <a:r>
              <a:rPr lang="ru-RU" sz="1600" dirty="0"/>
              <a:t> і </a:t>
            </a:r>
            <a:r>
              <a:rPr lang="ru-RU" sz="1600" dirty="0" err="1"/>
              <a:t>повсюдно</a:t>
            </a:r>
            <a:r>
              <a:rPr lang="ru-RU" sz="1600" dirty="0"/>
              <a:t> </a:t>
            </a:r>
            <a:r>
              <a:rPr lang="ru-RU" sz="1600" dirty="0" err="1"/>
              <a:t>посилити</a:t>
            </a:r>
            <a:r>
              <a:rPr lang="ru-RU" sz="1600" dirty="0"/>
              <a:t> </a:t>
            </a:r>
            <a:r>
              <a:rPr lang="ru-RU" sz="1600" dirty="0" err="1"/>
              <a:t>боротьбу</a:t>
            </a:r>
            <a:r>
              <a:rPr lang="ru-RU" sz="1600" dirty="0"/>
              <a:t> з </a:t>
            </a:r>
            <a:r>
              <a:rPr lang="ru-RU" sz="1600" dirty="0" err="1"/>
              <a:t>пияцтвом</a:t>
            </a:r>
            <a:r>
              <a:rPr lang="ru-RU" sz="1600" dirty="0"/>
              <a:t> і </a:t>
            </a:r>
            <a:r>
              <a:rPr lang="ru-RU" sz="1600" dirty="0" err="1"/>
              <a:t>алкоголізмом</a:t>
            </a:r>
            <a:r>
              <a:rPr lang="ru-RU" sz="1600" dirty="0"/>
              <a:t>, </a:t>
            </a:r>
            <a:r>
              <a:rPr lang="ru-RU" sz="1600" dirty="0" err="1"/>
              <a:t>причому</a:t>
            </a:r>
            <a:r>
              <a:rPr lang="ru-RU" sz="1600" dirty="0"/>
              <a:t> </a:t>
            </a:r>
            <a:r>
              <a:rPr lang="ru-RU" sz="1600" dirty="0" err="1"/>
              <a:t>передбачалося</a:t>
            </a:r>
            <a:r>
              <a:rPr lang="ru-RU" sz="1600" dirty="0"/>
              <a:t> </a:t>
            </a:r>
            <a:r>
              <a:rPr lang="ru-RU" sz="1600" dirty="0" err="1"/>
              <a:t>значне</a:t>
            </a:r>
            <a:r>
              <a:rPr lang="ru-RU" sz="1600" dirty="0"/>
              <a:t> </a:t>
            </a:r>
            <a:r>
              <a:rPr lang="ru-RU" sz="1600" dirty="0" err="1"/>
              <a:t>скорочення</a:t>
            </a:r>
            <a:r>
              <a:rPr lang="ru-RU" sz="1600" dirty="0"/>
              <a:t> </a:t>
            </a:r>
            <a:r>
              <a:rPr lang="ru-RU" sz="1600" dirty="0" err="1"/>
              <a:t>виробництва</a:t>
            </a:r>
            <a:r>
              <a:rPr lang="ru-RU" sz="1600" dirty="0"/>
              <a:t> </a:t>
            </a:r>
            <a:r>
              <a:rPr lang="ru-RU" sz="1600" dirty="0" err="1"/>
              <a:t>алкогольних</a:t>
            </a:r>
            <a:r>
              <a:rPr lang="ru-RU" sz="1600" dirty="0"/>
              <a:t> </a:t>
            </a:r>
            <a:r>
              <a:rPr lang="ru-RU" sz="1600" dirty="0" err="1"/>
              <a:t>напоїв</a:t>
            </a:r>
            <a:r>
              <a:rPr lang="ru-RU" sz="1600" dirty="0"/>
              <a:t>, </a:t>
            </a:r>
            <a:r>
              <a:rPr lang="ru-RU" sz="1600" dirty="0" err="1"/>
              <a:t>кількості</a:t>
            </a:r>
            <a:r>
              <a:rPr lang="ru-RU" sz="1600" dirty="0"/>
              <a:t> </a:t>
            </a:r>
            <a:r>
              <a:rPr lang="ru-RU" sz="1600" dirty="0" err="1"/>
              <a:t>місць</a:t>
            </a:r>
            <a:r>
              <a:rPr lang="ru-RU" sz="1600" dirty="0"/>
              <a:t> і часу </a:t>
            </a:r>
            <a:r>
              <a:rPr lang="ru-RU" sz="1600" dirty="0" err="1"/>
              <a:t>їх</a:t>
            </a:r>
            <a:r>
              <a:rPr lang="ru-RU" sz="1600" dirty="0"/>
              <a:t> продажу.</a:t>
            </a:r>
          </a:p>
          <a:p>
            <a:r>
              <a:rPr lang="ru-RU" sz="1600" b="1" dirty="0"/>
              <a:t>16 </a:t>
            </a:r>
            <a:r>
              <a:rPr lang="ru-RU" sz="1600" b="1" dirty="0" err="1"/>
              <a:t>травня</a:t>
            </a:r>
            <a:r>
              <a:rPr lang="ru-RU" sz="1600" b="1" dirty="0"/>
              <a:t> 1985 року</a:t>
            </a:r>
            <a:r>
              <a:rPr lang="ru-RU" sz="1600" dirty="0"/>
              <a:t> </a:t>
            </a:r>
            <a:r>
              <a:rPr lang="ru-RU" sz="1600" dirty="0" err="1"/>
              <a:t>вийшов</a:t>
            </a:r>
            <a:r>
              <a:rPr lang="ru-RU" sz="1600" dirty="0"/>
              <a:t> Указ </a:t>
            </a:r>
            <a:r>
              <a:rPr lang="ru-RU" sz="1600" dirty="0" err="1"/>
              <a:t>Президії</a:t>
            </a:r>
            <a:r>
              <a:rPr lang="ru-RU" sz="1600" dirty="0"/>
              <a:t> </a:t>
            </a:r>
            <a:r>
              <a:rPr lang="ru-RU" sz="1600" dirty="0" err="1"/>
              <a:t>Верховної</a:t>
            </a:r>
            <a:r>
              <a:rPr lang="ru-RU" sz="1600" dirty="0"/>
              <a:t> Ради СРСР </a:t>
            </a:r>
            <a:r>
              <a:rPr lang="ru-RU" sz="1600" i="1" dirty="0"/>
              <a:t>«Про </a:t>
            </a:r>
            <a:r>
              <a:rPr lang="ru-RU" sz="1600" i="1" dirty="0" err="1"/>
              <a:t>посилення</a:t>
            </a:r>
            <a:r>
              <a:rPr lang="ru-RU" sz="1600" i="1" dirty="0"/>
              <a:t> </a:t>
            </a:r>
            <a:r>
              <a:rPr lang="ru-RU" sz="1600" i="1" dirty="0" err="1"/>
              <a:t>боротьби</a:t>
            </a:r>
            <a:r>
              <a:rPr lang="ru-RU" sz="1600" i="1" dirty="0"/>
              <a:t> з </a:t>
            </a:r>
            <a:r>
              <a:rPr lang="ru-RU" sz="1600" i="1" dirty="0" err="1"/>
              <a:t>пияцтвом</a:t>
            </a:r>
            <a:r>
              <a:rPr lang="ru-RU" sz="1600" i="1" dirty="0"/>
              <a:t> і </a:t>
            </a:r>
            <a:r>
              <a:rPr lang="ru-RU" sz="1600" i="1" dirty="0" err="1"/>
              <a:t>алкоголізмом</a:t>
            </a:r>
            <a:r>
              <a:rPr lang="ru-RU" sz="1600" i="1" dirty="0"/>
              <a:t>, </a:t>
            </a:r>
            <a:r>
              <a:rPr lang="ru-RU" sz="1600" i="1" dirty="0" err="1"/>
              <a:t>викоренення</a:t>
            </a:r>
            <a:r>
              <a:rPr lang="ru-RU" sz="1600" i="1" dirty="0"/>
              <a:t> </a:t>
            </a:r>
            <a:r>
              <a:rPr lang="ru-RU" sz="1600" i="1" dirty="0" err="1"/>
              <a:t>самогоноваріння</a:t>
            </a:r>
            <a:r>
              <a:rPr lang="ru-RU" sz="1600" i="1" dirty="0"/>
              <a:t>»</a:t>
            </a:r>
            <a:r>
              <a:rPr lang="ru-RU" sz="1600" dirty="0"/>
              <a:t>, </a:t>
            </a:r>
            <a:r>
              <a:rPr lang="ru-RU" sz="1600" dirty="0" err="1"/>
              <a:t>який</a:t>
            </a:r>
            <a:r>
              <a:rPr lang="ru-RU" sz="1600" dirty="0"/>
              <a:t> </a:t>
            </a:r>
            <a:r>
              <a:rPr lang="ru-RU" sz="1600" dirty="0" err="1"/>
              <a:t>підкріплював</a:t>
            </a:r>
            <a:r>
              <a:rPr lang="ru-RU" sz="1600" dirty="0"/>
              <a:t> </a:t>
            </a:r>
            <a:r>
              <a:rPr lang="ru-RU" sz="1600" dirty="0" err="1"/>
              <a:t>цю</a:t>
            </a:r>
            <a:r>
              <a:rPr lang="ru-RU" sz="1600" dirty="0"/>
              <a:t> </a:t>
            </a:r>
            <a:r>
              <a:rPr lang="ru-RU" sz="1600" dirty="0" err="1"/>
              <a:t>боротьбу</a:t>
            </a:r>
            <a:r>
              <a:rPr lang="ru-RU" sz="1600" dirty="0"/>
              <a:t> </a:t>
            </a:r>
            <a:r>
              <a:rPr lang="ru-RU" sz="1600" dirty="0" err="1"/>
              <a:t>адміністративними</a:t>
            </a:r>
            <a:r>
              <a:rPr lang="ru-RU" sz="1600" dirty="0"/>
              <a:t> і </a:t>
            </a:r>
            <a:r>
              <a:rPr lang="ru-RU" sz="1600" dirty="0" err="1"/>
              <a:t>кримінальними</a:t>
            </a:r>
            <a:r>
              <a:rPr lang="ru-RU" sz="1600" dirty="0"/>
              <a:t> </a:t>
            </a:r>
            <a:r>
              <a:rPr lang="ru-RU" sz="1600" dirty="0" err="1"/>
              <a:t>покараннями</a:t>
            </a:r>
            <a:r>
              <a:rPr lang="ru-RU" sz="1600" dirty="0"/>
              <a:t>. </a:t>
            </a:r>
            <a:r>
              <a:rPr lang="ru-RU" sz="1600" dirty="0" err="1"/>
              <a:t>Відповідні</a:t>
            </a:r>
            <a:r>
              <a:rPr lang="ru-RU" sz="1600" dirty="0"/>
              <a:t> </a:t>
            </a:r>
            <a:r>
              <a:rPr lang="ru-RU" sz="1600" dirty="0" err="1"/>
              <a:t>укази</a:t>
            </a:r>
            <a:r>
              <a:rPr lang="ru-RU" sz="1600" dirty="0"/>
              <a:t> </a:t>
            </a:r>
            <a:r>
              <a:rPr lang="ru-RU" sz="1600" dirty="0" err="1"/>
              <a:t>були</a:t>
            </a:r>
            <a:r>
              <a:rPr lang="ru-RU" sz="1600" dirty="0"/>
              <a:t> </a:t>
            </a:r>
            <a:r>
              <a:rPr lang="ru-RU" sz="1600" dirty="0" err="1"/>
              <a:t>прийняті</a:t>
            </a:r>
            <a:r>
              <a:rPr lang="ru-RU" sz="1600" dirty="0"/>
              <a:t> </a:t>
            </a:r>
            <a:r>
              <a:rPr lang="ru-RU" sz="1600" dirty="0" err="1"/>
              <a:t>одночасно</a:t>
            </a:r>
            <a:r>
              <a:rPr lang="ru-RU" sz="1600" dirty="0"/>
              <a:t> у </a:t>
            </a:r>
            <a:r>
              <a:rPr lang="ru-RU" sz="1600" dirty="0" err="1"/>
              <a:t>всіх</a:t>
            </a:r>
            <a:r>
              <a:rPr lang="ru-RU" sz="1600" dirty="0"/>
              <a:t> </a:t>
            </a:r>
            <a:r>
              <a:rPr lang="ru-RU" sz="1600" dirty="0" err="1"/>
              <a:t>союзних</a:t>
            </a:r>
            <a:r>
              <a:rPr lang="ru-RU" sz="1600" dirty="0"/>
              <a:t> </a:t>
            </a:r>
            <a:r>
              <a:rPr lang="ru-RU" sz="1600" dirty="0" err="1"/>
              <a:t>республіках</a:t>
            </a:r>
            <a:r>
              <a:rPr lang="ru-RU" sz="1600" dirty="0"/>
              <a:t>. На </a:t>
            </a:r>
            <a:r>
              <a:rPr lang="ru-RU" sz="1600" dirty="0" err="1"/>
              <a:t>виконання</a:t>
            </a:r>
            <a:r>
              <a:rPr lang="ru-RU" sz="1600" dirty="0"/>
              <a:t> </a:t>
            </a:r>
            <a:r>
              <a:rPr lang="ru-RU" sz="1600" dirty="0" err="1"/>
              <a:t>цього</a:t>
            </a:r>
            <a:r>
              <a:rPr lang="ru-RU" sz="1600" dirty="0"/>
              <a:t> </a:t>
            </a:r>
            <a:r>
              <a:rPr lang="ru-RU" sz="1600" dirty="0" err="1"/>
              <a:t>завдання</a:t>
            </a:r>
            <a:r>
              <a:rPr lang="ru-RU" sz="1600" dirty="0"/>
              <a:t> </a:t>
            </a:r>
            <a:r>
              <a:rPr lang="ru-RU" sz="1600" dirty="0" err="1"/>
              <a:t>втягувалися</a:t>
            </a:r>
            <a:r>
              <a:rPr lang="ru-RU" sz="1600" dirty="0"/>
              <a:t> </a:t>
            </a:r>
            <a:r>
              <a:rPr lang="ru-RU" sz="1600" dirty="0" err="1"/>
              <a:t>також</a:t>
            </a:r>
            <a:r>
              <a:rPr lang="ru-RU" sz="1600" dirty="0"/>
              <a:t> в </a:t>
            </a:r>
            <a:r>
              <a:rPr lang="ru-RU" sz="1600" dirty="0" err="1"/>
              <a:t>обов'язковому</a:t>
            </a:r>
            <a:r>
              <a:rPr lang="ru-RU" sz="1600" dirty="0"/>
              <a:t> порядку </a:t>
            </a:r>
            <a:r>
              <a:rPr lang="ru-RU" sz="1600" dirty="0" err="1"/>
              <a:t>профспілки</a:t>
            </a:r>
            <a:r>
              <a:rPr lang="ru-RU" sz="1600" dirty="0"/>
              <a:t>, вся система </a:t>
            </a:r>
            <a:r>
              <a:rPr lang="ru-RU" sz="1600" dirty="0" err="1"/>
              <a:t>освіти</a:t>
            </a:r>
            <a:r>
              <a:rPr lang="ru-RU" sz="1600" dirty="0"/>
              <a:t> та </a:t>
            </a:r>
            <a:r>
              <a:rPr lang="ru-RU" sz="1600" dirty="0" err="1"/>
              <a:t>охорони</a:t>
            </a:r>
            <a:r>
              <a:rPr lang="ru-RU" sz="1600" dirty="0"/>
              <a:t> </a:t>
            </a:r>
            <a:r>
              <a:rPr lang="ru-RU" sz="1600" dirty="0" err="1"/>
              <a:t>здоров'я</a:t>
            </a:r>
            <a:r>
              <a:rPr lang="ru-RU" sz="1600" dirty="0"/>
              <a:t>, </a:t>
            </a:r>
            <a:r>
              <a:rPr lang="ru-RU" sz="1600" dirty="0" err="1"/>
              <a:t>всі</a:t>
            </a:r>
            <a:r>
              <a:rPr lang="ru-RU" sz="1600" dirty="0"/>
              <a:t> </a:t>
            </a:r>
            <a:r>
              <a:rPr lang="ru-RU" sz="1600" dirty="0" err="1"/>
              <a:t>громадські</a:t>
            </a:r>
            <a:r>
              <a:rPr lang="ru-RU" sz="1600" dirty="0"/>
              <a:t> </a:t>
            </a:r>
            <a:r>
              <a:rPr lang="ru-RU" sz="1600" dirty="0" err="1"/>
              <a:t>організації</a:t>
            </a:r>
            <a:r>
              <a:rPr lang="ru-RU" sz="1600" dirty="0"/>
              <a:t> і </a:t>
            </a:r>
            <a:r>
              <a:rPr lang="ru-RU" sz="1600" dirty="0" err="1"/>
              <a:t>навіть</a:t>
            </a:r>
            <a:r>
              <a:rPr lang="ru-RU" sz="1600" dirty="0"/>
              <a:t> </a:t>
            </a:r>
            <a:r>
              <a:rPr lang="ru-RU" sz="1600" dirty="0" err="1"/>
              <a:t>творчі</a:t>
            </a:r>
            <a:r>
              <a:rPr lang="ru-RU" sz="1600" dirty="0"/>
              <a:t> </a:t>
            </a:r>
            <a:r>
              <a:rPr lang="ru-RU" sz="1600" dirty="0" err="1"/>
              <a:t>спілки</a:t>
            </a:r>
            <a:r>
              <a:rPr lang="ru-RU" sz="1600" dirty="0"/>
              <a:t> (</a:t>
            </a:r>
            <a:r>
              <a:rPr lang="ru-RU" sz="1600" dirty="0" err="1"/>
              <a:t>письменників</a:t>
            </a:r>
            <a:r>
              <a:rPr lang="ru-RU" sz="1600" dirty="0"/>
              <a:t>, </a:t>
            </a:r>
            <a:r>
              <a:rPr lang="ru-RU" sz="1600" dirty="0" err="1"/>
              <a:t>композиторів</a:t>
            </a:r>
            <a:r>
              <a:rPr lang="ru-RU" sz="1600" dirty="0"/>
              <a:t> </a:t>
            </a:r>
            <a:r>
              <a:rPr lang="ru-RU" sz="1600" dirty="0" err="1"/>
              <a:t>тощо</a:t>
            </a:r>
            <a:r>
              <a:rPr lang="ru-RU" sz="1600" dirty="0"/>
              <a:t>). </a:t>
            </a:r>
            <a:r>
              <a:rPr lang="ru-RU" sz="1600" dirty="0" err="1"/>
              <a:t>Виконання</a:t>
            </a:r>
            <a:r>
              <a:rPr lang="ru-RU" sz="1600" dirty="0"/>
              <a:t> </a:t>
            </a:r>
            <a:r>
              <a:rPr lang="ru-RU" sz="1600" dirty="0" err="1"/>
              <a:t>було</a:t>
            </a:r>
            <a:r>
              <a:rPr lang="ru-RU" sz="1600" dirty="0"/>
              <a:t> </a:t>
            </a:r>
            <a:r>
              <a:rPr lang="ru-RU" sz="1600" dirty="0" err="1"/>
              <a:t>безпрецедентним</a:t>
            </a:r>
            <a:r>
              <a:rPr lang="ru-RU" sz="1600" dirty="0"/>
              <a:t> за масштабом. Держава </a:t>
            </a:r>
            <a:r>
              <a:rPr lang="ru-RU" sz="1600" dirty="0" err="1"/>
              <a:t>вперше</a:t>
            </a:r>
            <a:r>
              <a:rPr lang="ru-RU" sz="1600" dirty="0"/>
              <a:t> </a:t>
            </a:r>
            <a:r>
              <a:rPr lang="ru-RU" sz="1600" dirty="0" err="1"/>
              <a:t>пішла</a:t>
            </a:r>
            <a:r>
              <a:rPr lang="ru-RU" sz="1600" dirty="0"/>
              <a:t> на </a:t>
            </a:r>
            <a:r>
              <a:rPr lang="ru-RU" sz="1600" dirty="0" err="1"/>
              <a:t>зниження</a:t>
            </a:r>
            <a:r>
              <a:rPr lang="ru-RU" sz="1600" dirty="0"/>
              <a:t> </a:t>
            </a:r>
            <a:r>
              <a:rPr lang="ru-RU" sz="1600" dirty="0" err="1"/>
              <a:t>доходів</a:t>
            </a:r>
            <a:r>
              <a:rPr lang="ru-RU" sz="1600" dirty="0"/>
              <a:t> </a:t>
            </a:r>
            <a:r>
              <a:rPr lang="ru-RU" sz="1600" dirty="0" err="1"/>
              <a:t>від</a:t>
            </a:r>
            <a:r>
              <a:rPr lang="ru-RU" sz="1600" dirty="0"/>
              <a:t> алкоголю, </a:t>
            </a:r>
            <a:r>
              <a:rPr lang="ru-RU" sz="1600" dirty="0" err="1"/>
              <a:t>які</a:t>
            </a:r>
            <a:r>
              <a:rPr lang="ru-RU" sz="1600" dirty="0"/>
              <a:t> </a:t>
            </a:r>
            <a:r>
              <a:rPr lang="ru-RU" sz="1600" dirty="0" err="1"/>
              <a:t>були</a:t>
            </a:r>
            <a:r>
              <a:rPr lang="ru-RU" sz="1600" dirty="0"/>
              <a:t> </a:t>
            </a:r>
            <a:r>
              <a:rPr lang="ru-RU" sz="1600" dirty="0" err="1"/>
              <a:t>значною</a:t>
            </a:r>
            <a:r>
              <a:rPr lang="ru-RU" sz="1600" dirty="0"/>
              <a:t> </a:t>
            </a:r>
            <a:r>
              <a:rPr lang="ru-RU" sz="1600" dirty="0" err="1"/>
              <a:t>статтею</a:t>
            </a:r>
            <a:r>
              <a:rPr lang="ru-RU" sz="1600" dirty="0"/>
              <a:t> державного бюджету, і стала </a:t>
            </a:r>
            <a:r>
              <a:rPr lang="ru-RU" sz="1600" dirty="0" err="1"/>
              <a:t>різко</a:t>
            </a:r>
            <a:r>
              <a:rPr lang="ru-RU" sz="1600" dirty="0"/>
              <a:t> </a:t>
            </a:r>
            <a:r>
              <a:rPr lang="ru-RU" sz="1600" dirty="0" err="1"/>
              <a:t>скорочувати</a:t>
            </a:r>
            <a:r>
              <a:rPr lang="ru-RU" sz="1600" dirty="0"/>
              <a:t> </a:t>
            </a:r>
            <a:r>
              <a:rPr lang="ru-RU" sz="1600" dirty="0" err="1"/>
              <a:t>його</a:t>
            </a:r>
            <a:r>
              <a:rPr lang="ru-RU" sz="1600" dirty="0"/>
              <a:t> </a:t>
            </a:r>
            <a:r>
              <a:rPr lang="ru-RU" sz="1600" dirty="0" err="1"/>
              <a:t>виробництво</a:t>
            </a:r>
            <a:r>
              <a:rPr lang="ru-RU" sz="1600" dirty="0"/>
              <a:t>. У той час </a:t>
            </a:r>
            <a:r>
              <a:rPr lang="ru-RU" sz="1600" dirty="0" err="1"/>
              <a:t>було</a:t>
            </a:r>
            <a:r>
              <a:rPr lang="ru-RU" sz="1600" dirty="0"/>
              <a:t> </a:t>
            </a:r>
            <a:r>
              <a:rPr lang="ru-RU" sz="1600" dirty="0" err="1"/>
              <a:t>вирубано</a:t>
            </a:r>
            <a:r>
              <a:rPr lang="ru-RU" sz="1600" dirty="0"/>
              <a:t> </a:t>
            </a:r>
            <a:r>
              <a:rPr lang="ru-RU" sz="1600" dirty="0" err="1"/>
              <a:t>безліч</a:t>
            </a:r>
            <a:r>
              <a:rPr lang="ru-RU" sz="1600" dirty="0"/>
              <a:t> </a:t>
            </a:r>
            <a:r>
              <a:rPr lang="ru-RU" sz="1600" dirty="0" err="1"/>
              <a:t>виноградників</a:t>
            </a:r>
            <a:r>
              <a:rPr lang="ru-RU" sz="1600" dirty="0"/>
              <a:t>.</a:t>
            </a:r>
          </a:p>
          <a:p>
            <a:endParaRPr lang="ru-RU" sz="1600" dirty="0"/>
          </a:p>
        </p:txBody>
      </p:sp>
      <p:pic>
        <p:nvPicPr>
          <p:cNvPr id="4099" name="Picture 3" descr="D:\2024-2025 н.р\Картинки\Без названия (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124744"/>
            <a:ext cx="1809750" cy="252412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D:\2024-2025 н.р\Картинки\Без названия (4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3861048"/>
            <a:ext cx="1847850" cy="2466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92179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404664"/>
            <a:ext cx="7175707" cy="653547"/>
          </a:xfrm>
        </p:spPr>
        <p:txBody>
          <a:bodyPr>
            <a:normAutofit/>
          </a:bodyPr>
          <a:lstStyle/>
          <a:p>
            <a:pPr algn="ctr"/>
            <a:r>
              <a:rPr lang="uk-UA" dirty="0" smtClean="0"/>
              <a:t>Антиалкогольна кампанія</a:t>
            </a:r>
            <a:endParaRPr lang="ru-RU" dirty="0"/>
          </a:p>
        </p:txBody>
      </p:sp>
      <p:sp>
        <p:nvSpPr>
          <p:cNvPr id="3" name="Текст 2"/>
          <p:cNvSpPr>
            <a:spLocks noGrp="1"/>
          </p:cNvSpPr>
          <p:nvPr>
            <p:ph type="body" sz="quarter" idx="11"/>
          </p:nvPr>
        </p:nvSpPr>
        <p:spPr>
          <a:xfrm>
            <a:off x="2843808" y="1412776"/>
            <a:ext cx="5591532" cy="4883852"/>
          </a:xfrm>
        </p:spPr>
        <p:txBody>
          <a:bodyPr>
            <a:normAutofit fontScale="85000" lnSpcReduction="20000"/>
          </a:bodyPr>
          <a:lstStyle/>
          <a:p>
            <a:r>
              <a:rPr lang="ru-RU" dirty="0" err="1"/>
              <a:t>Після</a:t>
            </a:r>
            <a:r>
              <a:rPr lang="ru-RU" dirty="0"/>
              <a:t> початку </a:t>
            </a:r>
            <a:r>
              <a:rPr lang="ru-RU" dirty="0" err="1"/>
              <a:t>боротьби</a:t>
            </a:r>
            <a:r>
              <a:rPr lang="ru-RU" dirty="0"/>
              <a:t> з </a:t>
            </a:r>
            <a:r>
              <a:rPr lang="ru-RU" dirty="0" err="1"/>
              <a:t>пияцтвом</a:t>
            </a:r>
            <a:r>
              <a:rPr lang="ru-RU" dirty="0"/>
              <a:t> у </a:t>
            </a:r>
            <a:r>
              <a:rPr lang="ru-RU" dirty="0" err="1"/>
              <a:t>країні</a:t>
            </a:r>
            <a:r>
              <a:rPr lang="ru-RU" dirty="0"/>
              <a:t> </a:t>
            </a:r>
            <a:r>
              <a:rPr lang="ru-RU" dirty="0" err="1"/>
              <a:t>було</a:t>
            </a:r>
            <a:r>
              <a:rPr lang="ru-RU" dirty="0"/>
              <a:t> </a:t>
            </a:r>
            <a:r>
              <a:rPr lang="ru-RU" dirty="0" err="1"/>
              <a:t>закрито</a:t>
            </a:r>
            <a:r>
              <a:rPr lang="ru-RU" dirty="0"/>
              <a:t> </a:t>
            </a:r>
            <a:r>
              <a:rPr lang="ru-RU" dirty="0" err="1"/>
              <a:t>велику</a:t>
            </a:r>
            <a:r>
              <a:rPr lang="ru-RU" dirty="0"/>
              <a:t> </a:t>
            </a:r>
            <a:r>
              <a:rPr lang="ru-RU" dirty="0" err="1"/>
              <a:t>кількість</a:t>
            </a:r>
            <a:r>
              <a:rPr lang="ru-RU" dirty="0"/>
              <a:t> </a:t>
            </a:r>
            <a:r>
              <a:rPr lang="ru-RU" dirty="0" err="1"/>
              <a:t>магазинів</a:t>
            </a:r>
            <a:r>
              <a:rPr lang="ru-RU" dirty="0"/>
              <a:t>, </a:t>
            </a:r>
            <a:r>
              <a:rPr lang="ru-RU" dirty="0" err="1"/>
              <a:t>що</a:t>
            </a:r>
            <a:r>
              <a:rPr lang="ru-RU" dirty="0"/>
              <a:t> </a:t>
            </a:r>
            <a:r>
              <a:rPr lang="ru-RU" dirty="0" err="1"/>
              <a:t>торгували</a:t>
            </a:r>
            <a:r>
              <a:rPr lang="ru-RU" dirty="0"/>
              <a:t> </a:t>
            </a:r>
            <a:r>
              <a:rPr lang="ru-RU" dirty="0" err="1"/>
              <a:t>лікеро-горілчаної</a:t>
            </a:r>
            <a:r>
              <a:rPr lang="ru-RU" dirty="0"/>
              <a:t> </a:t>
            </a:r>
            <a:r>
              <a:rPr lang="ru-RU" dirty="0" err="1"/>
              <a:t>продукцією</a:t>
            </a:r>
            <a:r>
              <a:rPr lang="ru-RU" dirty="0"/>
              <a:t>. </a:t>
            </a:r>
            <a:r>
              <a:rPr lang="ru-RU" dirty="0" err="1"/>
              <a:t>Нерідко</a:t>
            </a:r>
            <a:r>
              <a:rPr lang="ru-RU" dirty="0"/>
              <a:t> на </a:t>
            </a:r>
            <a:r>
              <a:rPr lang="ru-RU" dirty="0" err="1"/>
              <a:t>цьому</a:t>
            </a:r>
            <a:r>
              <a:rPr lang="ru-RU" dirty="0"/>
              <a:t> комплекс </a:t>
            </a:r>
            <a:r>
              <a:rPr lang="ru-RU" dirty="0" err="1"/>
              <a:t>протиалкогольних</a:t>
            </a:r>
            <a:r>
              <a:rPr lang="ru-RU" dirty="0"/>
              <a:t> </a:t>
            </a:r>
            <a:r>
              <a:rPr lang="ru-RU" dirty="0" err="1"/>
              <a:t>заходів</a:t>
            </a:r>
            <a:r>
              <a:rPr lang="ru-RU" dirty="0"/>
              <a:t> у </a:t>
            </a:r>
            <a:r>
              <a:rPr lang="ru-RU" dirty="0" err="1"/>
              <a:t>багатьох</a:t>
            </a:r>
            <a:r>
              <a:rPr lang="ru-RU" dirty="0"/>
              <a:t> </a:t>
            </a:r>
            <a:r>
              <a:rPr lang="ru-RU" dirty="0" err="1"/>
              <a:t>регіонах</a:t>
            </a:r>
            <a:r>
              <a:rPr lang="ru-RU" dirty="0"/>
              <a:t> </a:t>
            </a:r>
            <a:r>
              <a:rPr lang="ru-RU" dirty="0" err="1"/>
              <a:t>закінчувався</a:t>
            </a:r>
            <a:r>
              <a:rPr lang="ru-RU" dirty="0"/>
              <a:t>. Так, 1-й </a:t>
            </a:r>
            <a:r>
              <a:rPr lang="ru-RU" dirty="0" err="1"/>
              <a:t>секретар</a:t>
            </a:r>
            <a:r>
              <a:rPr lang="ru-RU" dirty="0"/>
              <a:t> </a:t>
            </a:r>
            <a:r>
              <a:rPr lang="ru-RU" dirty="0" err="1"/>
              <a:t>Московського</a:t>
            </a:r>
            <a:r>
              <a:rPr lang="ru-RU" dirty="0"/>
              <a:t> </a:t>
            </a:r>
            <a:r>
              <a:rPr lang="ru-RU" dirty="0" err="1"/>
              <a:t>міського</a:t>
            </a:r>
            <a:r>
              <a:rPr lang="ru-RU" dirty="0"/>
              <a:t> </a:t>
            </a:r>
            <a:r>
              <a:rPr lang="ru-RU" dirty="0" err="1"/>
              <a:t>комітету</a:t>
            </a:r>
            <a:r>
              <a:rPr lang="ru-RU" dirty="0"/>
              <a:t> КПРС </a:t>
            </a:r>
            <a:r>
              <a:rPr lang="ru-RU" dirty="0" err="1"/>
              <a:t>Віктор</a:t>
            </a:r>
            <a:r>
              <a:rPr lang="ru-RU" dirty="0"/>
              <a:t> Гришин </a:t>
            </a:r>
            <a:r>
              <a:rPr lang="ru-RU" dirty="0" err="1"/>
              <a:t>закрив</a:t>
            </a:r>
            <a:r>
              <a:rPr lang="ru-RU" dirty="0"/>
              <a:t> </a:t>
            </a:r>
            <a:r>
              <a:rPr lang="ru-RU" dirty="0" err="1"/>
              <a:t>багато</a:t>
            </a:r>
            <a:r>
              <a:rPr lang="ru-RU" dirty="0"/>
              <a:t> </a:t>
            </a:r>
            <a:r>
              <a:rPr lang="ru-RU" dirty="0" err="1"/>
              <a:t>алкогольних</a:t>
            </a:r>
            <a:r>
              <a:rPr lang="ru-RU" dirty="0"/>
              <a:t> </a:t>
            </a:r>
            <a:r>
              <a:rPr lang="ru-RU" dirty="0" err="1"/>
              <a:t>магазинів</a:t>
            </a:r>
            <a:r>
              <a:rPr lang="ru-RU" dirty="0"/>
              <a:t> та </a:t>
            </a:r>
            <a:r>
              <a:rPr lang="ru-RU" dirty="0" err="1"/>
              <a:t>відрапортував</a:t>
            </a:r>
            <a:r>
              <a:rPr lang="ru-RU" dirty="0"/>
              <a:t> ЦК про те, </a:t>
            </a:r>
            <a:r>
              <a:rPr lang="ru-RU" dirty="0" err="1"/>
              <a:t>що</a:t>
            </a:r>
            <a:r>
              <a:rPr lang="ru-RU" dirty="0"/>
              <a:t> робота з </a:t>
            </a:r>
            <a:r>
              <a:rPr lang="ru-RU" dirty="0" err="1"/>
              <a:t>протверезіння</a:t>
            </a:r>
            <a:r>
              <a:rPr lang="ru-RU" dirty="0"/>
              <a:t> в </a:t>
            </a:r>
            <a:r>
              <a:rPr lang="ru-RU" dirty="0" err="1"/>
              <a:t>Москві</a:t>
            </a:r>
            <a:r>
              <a:rPr lang="ru-RU" dirty="0"/>
              <a:t> завершена.</a:t>
            </a:r>
          </a:p>
          <a:p>
            <a:r>
              <a:rPr lang="ru-RU" dirty="0" err="1"/>
              <a:t>Магазини</a:t>
            </a:r>
            <a:r>
              <a:rPr lang="ru-RU" dirty="0"/>
              <a:t>, в </a:t>
            </a:r>
            <a:r>
              <a:rPr lang="ru-RU" dirty="0" err="1"/>
              <a:t>яких</a:t>
            </a:r>
            <a:r>
              <a:rPr lang="ru-RU" dirty="0"/>
              <a:t> </a:t>
            </a:r>
            <a:r>
              <a:rPr lang="ru-RU" dirty="0" err="1"/>
              <a:t>продавалося</a:t>
            </a:r>
            <a:r>
              <a:rPr lang="ru-RU" dirty="0"/>
              <a:t> </a:t>
            </a:r>
            <a:r>
              <a:rPr lang="ru-RU" dirty="0" err="1"/>
              <a:t>спиртне</a:t>
            </a:r>
            <a:r>
              <a:rPr lang="ru-RU" dirty="0"/>
              <a:t>, могли </a:t>
            </a:r>
            <a:r>
              <a:rPr lang="ru-RU" dirty="0" err="1"/>
              <a:t>працювати</a:t>
            </a:r>
            <a:r>
              <a:rPr lang="ru-RU" dirty="0"/>
              <a:t> </a:t>
            </a:r>
            <a:r>
              <a:rPr lang="ru-RU" dirty="0" err="1"/>
              <a:t>лише</a:t>
            </a:r>
            <a:r>
              <a:rPr lang="ru-RU" dirty="0"/>
              <a:t> з 14.00 до 19.00. Тому </a:t>
            </a:r>
            <a:r>
              <a:rPr lang="ru-RU" dirty="0" err="1"/>
              <a:t>побутували</a:t>
            </a:r>
            <a:r>
              <a:rPr lang="ru-RU" dirty="0"/>
              <a:t> </a:t>
            </a:r>
            <a:r>
              <a:rPr lang="ru-RU" dirty="0" err="1"/>
              <a:t>такі</a:t>
            </a:r>
            <a:r>
              <a:rPr lang="ru-RU" dirty="0"/>
              <a:t> </a:t>
            </a:r>
            <a:r>
              <a:rPr lang="ru-RU" dirty="0" err="1"/>
              <a:t>приказки</a:t>
            </a:r>
            <a:r>
              <a:rPr lang="ru-RU" dirty="0"/>
              <a:t>:</a:t>
            </a:r>
          </a:p>
          <a:p>
            <a:r>
              <a:rPr lang="ru-RU" b="1" dirty="0"/>
              <a:t>«В шесть утра поёт петух, в восемь — Пугачёва, магазин закрыт до двух, ключ — у Горбачёва».</a:t>
            </a:r>
            <a:endParaRPr lang="ru-RU" dirty="0"/>
          </a:p>
          <a:p>
            <a:r>
              <a:rPr lang="ru-RU" b="1" dirty="0"/>
              <a:t>«На недельку, до второго», закопаем Горбачёва. Откопаем Брежнева — будем пить по-прежнему</a:t>
            </a:r>
            <a:r>
              <a:rPr lang="ru-RU" b="1" dirty="0" smtClean="0"/>
              <a:t>"</a:t>
            </a:r>
            <a:r>
              <a:rPr lang="ru-RU" dirty="0" smtClean="0"/>
              <a:t>.</a:t>
            </a:r>
          </a:p>
          <a:p>
            <a:r>
              <a:rPr lang="ru-RU" dirty="0"/>
              <a:t>З </a:t>
            </a:r>
            <a:r>
              <a:rPr lang="ru-RU" dirty="0" err="1"/>
              <a:t>кінофільмів</a:t>
            </a:r>
            <a:r>
              <a:rPr lang="ru-RU" dirty="0"/>
              <a:t> </a:t>
            </a:r>
            <a:r>
              <a:rPr lang="ru-RU" dirty="0" err="1"/>
              <a:t>вирізалися</a:t>
            </a:r>
            <a:r>
              <a:rPr lang="ru-RU" dirty="0"/>
              <a:t> </a:t>
            </a:r>
            <a:r>
              <a:rPr lang="ru-RU" dirty="0" err="1"/>
              <a:t>алкогольні</a:t>
            </a:r>
            <a:r>
              <a:rPr lang="ru-RU" dirty="0"/>
              <a:t> </a:t>
            </a:r>
            <a:r>
              <a:rPr lang="ru-RU" dirty="0" err="1"/>
              <a:t>сцени</a:t>
            </a:r>
            <a:r>
              <a:rPr lang="ru-RU" dirty="0"/>
              <a:t>, а на </a:t>
            </a:r>
            <a:r>
              <a:rPr lang="ru-RU" dirty="0" err="1"/>
              <a:t>екран</a:t>
            </a:r>
            <a:r>
              <a:rPr lang="ru-RU" dirty="0"/>
              <a:t> </a:t>
            </a:r>
            <a:r>
              <a:rPr lang="ru-RU" dirty="0" err="1"/>
              <a:t>знову</a:t>
            </a:r>
            <a:r>
              <a:rPr lang="ru-RU" dirty="0"/>
              <a:t> (</a:t>
            </a:r>
            <a:r>
              <a:rPr lang="ru-RU" dirty="0" err="1"/>
              <a:t>після</a:t>
            </a:r>
            <a:r>
              <a:rPr lang="ru-RU" dirty="0"/>
              <a:t> 20-річної перерви) пустили </a:t>
            </a:r>
            <a:r>
              <a:rPr lang="ru-RU" dirty="0" err="1"/>
              <a:t>кінофільм</a:t>
            </a:r>
            <a:r>
              <a:rPr lang="ru-RU" dirty="0"/>
              <a:t> «</a:t>
            </a:r>
            <a:r>
              <a:rPr lang="ru-RU" dirty="0" err="1"/>
              <a:t>Лимонадний</a:t>
            </a:r>
            <a:r>
              <a:rPr lang="ru-RU" dirty="0"/>
              <a:t> Джо» (через </a:t>
            </a:r>
            <a:r>
              <a:rPr lang="ru-RU" dirty="0" err="1"/>
              <a:t>що</a:t>
            </a:r>
            <a:r>
              <a:rPr lang="ru-RU" dirty="0"/>
              <a:t> </a:t>
            </a:r>
            <a:r>
              <a:rPr lang="ru-RU" dirty="0" err="1"/>
              <a:t>М.Горбачов</a:t>
            </a:r>
            <a:r>
              <a:rPr lang="ru-RU" dirty="0"/>
              <a:t> </a:t>
            </a:r>
            <a:r>
              <a:rPr lang="ru-RU" dirty="0" err="1"/>
              <a:t>теж</a:t>
            </a:r>
            <a:r>
              <a:rPr lang="ru-RU" dirty="0"/>
              <a:t> </a:t>
            </a:r>
            <a:r>
              <a:rPr lang="ru-RU" dirty="0" err="1"/>
              <a:t>отримав</a:t>
            </a:r>
            <a:r>
              <a:rPr lang="ru-RU" dirty="0"/>
              <a:t> </a:t>
            </a:r>
            <a:r>
              <a:rPr lang="ru-RU" dirty="0" err="1"/>
              <a:t>таке</a:t>
            </a:r>
            <a:r>
              <a:rPr lang="ru-RU" dirty="0"/>
              <a:t> </a:t>
            </a:r>
            <a:r>
              <a:rPr lang="ru-RU" dirty="0" err="1"/>
              <a:t>прізвисько</a:t>
            </a:r>
            <a:r>
              <a:rPr lang="ru-RU" dirty="0"/>
              <a:t> — </a:t>
            </a:r>
            <a:r>
              <a:rPr lang="ru-RU" dirty="0" err="1"/>
              <a:t>поруч</a:t>
            </a:r>
            <a:r>
              <a:rPr lang="ru-RU" dirty="0"/>
              <a:t> </a:t>
            </a:r>
            <a:r>
              <a:rPr lang="ru-RU" dirty="0" err="1"/>
              <a:t>із</a:t>
            </a:r>
            <a:r>
              <a:rPr lang="ru-RU" dirty="0"/>
              <a:t> </a:t>
            </a:r>
            <a:r>
              <a:rPr lang="ru-RU" dirty="0" err="1"/>
              <a:t>прізвиськом</a:t>
            </a:r>
            <a:r>
              <a:rPr lang="ru-RU" dirty="0"/>
              <a:t> «</a:t>
            </a:r>
            <a:r>
              <a:rPr lang="ru-RU" dirty="0" err="1"/>
              <a:t>мінеральний</a:t>
            </a:r>
            <a:r>
              <a:rPr lang="ru-RU" dirty="0"/>
              <a:t> </a:t>
            </a:r>
            <a:r>
              <a:rPr lang="ru-RU" dirty="0" err="1"/>
              <a:t>секретар</a:t>
            </a:r>
            <a:r>
              <a:rPr lang="ru-RU" dirty="0"/>
              <a:t>»).</a:t>
            </a:r>
          </a:p>
          <a:p>
            <a:r>
              <a:rPr lang="ru-RU" dirty="0"/>
              <a:t>Були </a:t>
            </a:r>
            <a:r>
              <a:rPr lang="ru-RU" dirty="0" err="1"/>
              <a:t>прийняті</a:t>
            </a:r>
            <a:r>
              <a:rPr lang="ru-RU" dirty="0"/>
              <a:t> </a:t>
            </a:r>
            <a:r>
              <a:rPr lang="ru-RU" dirty="0" err="1"/>
              <a:t>жорсткі</a:t>
            </a:r>
            <a:r>
              <a:rPr lang="ru-RU" dirty="0"/>
              <a:t> заходи </a:t>
            </a:r>
            <a:r>
              <a:rPr lang="ru-RU" dirty="0" err="1"/>
              <a:t>проти</a:t>
            </a:r>
            <a:r>
              <a:rPr lang="ru-RU" dirty="0"/>
              <a:t> </a:t>
            </a:r>
            <a:r>
              <a:rPr lang="ru-RU" dirty="0" err="1"/>
              <a:t>розпивання</a:t>
            </a:r>
            <a:r>
              <a:rPr lang="ru-RU" dirty="0"/>
              <a:t> спиртного у парках і скверах, а </a:t>
            </a:r>
            <a:r>
              <a:rPr lang="ru-RU" dirty="0" err="1"/>
              <a:t>також</a:t>
            </a:r>
            <a:r>
              <a:rPr lang="ru-RU" dirty="0"/>
              <a:t> у </a:t>
            </a:r>
            <a:r>
              <a:rPr lang="ru-RU" dirty="0" err="1"/>
              <a:t>поїздах</a:t>
            </a:r>
            <a:r>
              <a:rPr lang="ru-RU" dirty="0"/>
              <a:t> далекого </a:t>
            </a:r>
            <a:r>
              <a:rPr lang="ru-RU" dirty="0" err="1"/>
              <a:t>прямування</a:t>
            </a:r>
            <a:r>
              <a:rPr lang="ru-RU" dirty="0"/>
              <a:t>. </a:t>
            </a:r>
            <a:r>
              <a:rPr lang="ru-RU" dirty="0" err="1"/>
              <a:t>Затримані</a:t>
            </a:r>
            <a:r>
              <a:rPr lang="ru-RU" dirty="0"/>
              <a:t> у </a:t>
            </a:r>
            <a:r>
              <a:rPr lang="ru-RU" dirty="0" err="1"/>
              <a:t>п'яному</a:t>
            </a:r>
            <a:r>
              <a:rPr lang="ru-RU" dirty="0"/>
              <a:t> </a:t>
            </a:r>
            <a:r>
              <a:rPr lang="ru-RU" dirty="0" err="1"/>
              <a:t>вигляді</a:t>
            </a:r>
            <a:r>
              <a:rPr lang="ru-RU" dirty="0"/>
              <a:t> </a:t>
            </a:r>
            <a:r>
              <a:rPr lang="ru-RU" dirty="0" err="1"/>
              <a:t>мали</a:t>
            </a:r>
            <a:r>
              <a:rPr lang="ru-RU" dirty="0"/>
              <a:t> </a:t>
            </a:r>
            <a:r>
              <a:rPr lang="ru-RU" dirty="0" err="1"/>
              <a:t>серйозні</a:t>
            </a:r>
            <a:r>
              <a:rPr lang="ru-RU" dirty="0"/>
              <a:t> </a:t>
            </a:r>
            <a:r>
              <a:rPr lang="ru-RU" dirty="0" err="1"/>
              <a:t>неприємності</a:t>
            </a:r>
            <a:r>
              <a:rPr lang="ru-RU" dirty="0"/>
              <a:t> на </a:t>
            </a:r>
            <a:r>
              <a:rPr lang="ru-RU" dirty="0" err="1"/>
              <a:t>роботі</a:t>
            </a:r>
            <a:r>
              <a:rPr lang="ru-RU" dirty="0"/>
              <a:t>. Були </a:t>
            </a:r>
            <a:r>
              <a:rPr lang="ru-RU" dirty="0" err="1"/>
              <a:t>заборонені</a:t>
            </a:r>
            <a:r>
              <a:rPr lang="ru-RU" dirty="0"/>
              <a:t> </a:t>
            </a:r>
            <a:r>
              <a:rPr lang="ru-RU" dirty="0" err="1"/>
              <a:t>бенкети</a:t>
            </a:r>
            <a:r>
              <a:rPr lang="ru-RU" dirty="0"/>
              <a:t>, </a:t>
            </a:r>
            <a:r>
              <a:rPr lang="ru-RU" dirty="0" err="1"/>
              <a:t>пов'язані</a:t>
            </a:r>
            <a:r>
              <a:rPr lang="ru-RU" dirty="0"/>
              <a:t> </a:t>
            </a:r>
            <a:r>
              <a:rPr lang="ru-RU" dirty="0" err="1"/>
              <a:t>із</a:t>
            </a:r>
            <a:r>
              <a:rPr lang="ru-RU" dirty="0"/>
              <a:t> </a:t>
            </a:r>
            <a:r>
              <a:rPr lang="ru-RU" dirty="0" err="1"/>
              <a:t>захистом</a:t>
            </a:r>
            <a:r>
              <a:rPr lang="ru-RU" dirty="0"/>
              <a:t> </a:t>
            </a:r>
            <a:r>
              <a:rPr lang="ru-RU" dirty="0" err="1"/>
              <a:t>дисертацій</a:t>
            </a:r>
            <a:r>
              <a:rPr lang="ru-RU" dirty="0"/>
              <a:t>, </a:t>
            </a:r>
            <a:r>
              <a:rPr lang="ru-RU" dirty="0" err="1"/>
              <a:t>почалася</a:t>
            </a:r>
            <a:r>
              <a:rPr lang="ru-RU" dirty="0"/>
              <a:t> пропаганда </a:t>
            </a:r>
            <a:r>
              <a:rPr lang="ru-RU" dirty="0" err="1"/>
              <a:t>безалкогольних</a:t>
            </a:r>
            <a:r>
              <a:rPr lang="ru-RU" dirty="0"/>
              <a:t> </a:t>
            </a:r>
            <a:r>
              <a:rPr lang="ru-RU" dirty="0" err="1"/>
              <a:t>весіль</a:t>
            </a:r>
            <a:r>
              <a:rPr lang="ru-RU" dirty="0"/>
              <a:t>. </a:t>
            </a:r>
            <a:r>
              <a:rPr lang="ru-RU" dirty="0" err="1"/>
              <a:t>Жорсткі</a:t>
            </a:r>
            <a:r>
              <a:rPr lang="ru-RU" dirty="0"/>
              <a:t> </a:t>
            </a:r>
            <a:r>
              <a:rPr lang="ru-RU" dirty="0" err="1"/>
              <a:t>вимоги</a:t>
            </a:r>
            <a:r>
              <a:rPr lang="ru-RU" dirty="0"/>
              <a:t> </a:t>
            </a:r>
            <a:r>
              <a:rPr lang="ru-RU" dirty="0" err="1"/>
              <a:t>відмови</a:t>
            </a:r>
            <a:r>
              <a:rPr lang="ru-RU" dirty="0"/>
              <a:t> </a:t>
            </a:r>
            <a:r>
              <a:rPr lang="ru-RU" dirty="0" err="1"/>
              <a:t>від</a:t>
            </a:r>
            <a:r>
              <a:rPr lang="ru-RU" dirty="0"/>
              <a:t> алкоголю стали </a:t>
            </a:r>
            <a:r>
              <a:rPr lang="ru-RU" dirty="0" err="1"/>
              <a:t>пред'являти</a:t>
            </a:r>
            <a:r>
              <a:rPr lang="ru-RU" dirty="0"/>
              <a:t> до </a:t>
            </a:r>
            <a:r>
              <a:rPr lang="ru-RU" dirty="0" err="1"/>
              <a:t>членів</a:t>
            </a:r>
            <a:r>
              <a:rPr lang="ru-RU" dirty="0"/>
              <a:t> КПРС.</a:t>
            </a:r>
          </a:p>
          <a:p>
            <a:endParaRPr lang="ru-RU" dirty="0"/>
          </a:p>
          <a:p>
            <a:endParaRPr lang="ru-RU" dirty="0"/>
          </a:p>
        </p:txBody>
      </p:sp>
      <p:pic>
        <p:nvPicPr>
          <p:cNvPr id="5122" name="Picture 2" descr="D:\2024-2025 н.р\Картинки\Без названия (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412776"/>
            <a:ext cx="2505075" cy="1819275"/>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D:\2024-2025 н.р\Картинки\Без названия (4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715" y="3444133"/>
            <a:ext cx="1790700" cy="2543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12993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332656"/>
            <a:ext cx="7607755" cy="653547"/>
          </a:xfrm>
        </p:spPr>
        <p:txBody>
          <a:bodyPr>
            <a:normAutofit/>
          </a:bodyPr>
          <a:lstStyle/>
          <a:p>
            <a:pPr algn="ctr"/>
            <a:r>
              <a:rPr lang="uk-UA" dirty="0" smtClean="0"/>
              <a:t>Антиалкогольна кампанія</a:t>
            </a:r>
            <a:endParaRPr lang="ru-RU" dirty="0"/>
          </a:p>
        </p:txBody>
      </p:sp>
      <p:sp>
        <p:nvSpPr>
          <p:cNvPr id="3" name="Текст 2"/>
          <p:cNvSpPr>
            <a:spLocks noGrp="1"/>
          </p:cNvSpPr>
          <p:nvPr>
            <p:ph type="body" sz="quarter" idx="11"/>
          </p:nvPr>
        </p:nvSpPr>
        <p:spPr>
          <a:xfrm>
            <a:off x="611560" y="1052736"/>
            <a:ext cx="8352928" cy="5688632"/>
          </a:xfrm>
        </p:spPr>
        <p:txBody>
          <a:bodyPr>
            <a:normAutofit fontScale="77500" lnSpcReduction="20000"/>
          </a:bodyPr>
          <a:lstStyle/>
          <a:p>
            <a:r>
              <a:rPr lang="ru-RU" dirty="0"/>
              <a:t>У </a:t>
            </a:r>
            <a:r>
              <a:rPr lang="ru-RU" b="1" dirty="0"/>
              <a:t>1985-1987 роках</a:t>
            </a:r>
            <a:r>
              <a:rPr lang="ru-RU" dirty="0"/>
              <a:t> </a:t>
            </a:r>
            <a:r>
              <a:rPr lang="ru-RU" dirty="0" err="1"/>
              <a:t>зменшення</a:t>
            </a:r>
            <a:r>
              <a:rPr lang="ru-RU" dirty="0"/>
              <a:t> державного продажу алкоголю </a:t>
            </a:r>
            <a:r>
              <a:rPr lang="ru-RU" dirty="0" err="1"/>
              <a:t>супроводжувалося</a:t>
            </a:r>
            <a:r>
              <a:rPr lang="ru-RU" dirty="0"/>
              <a:t> </a:t>
            </a:r>
            <a:r>
              <a:rPr lang="ru-RU" dirty="0" err="1"/>
              <a:t>зростанням</a:t>
            </a:r>
            <a:r>
              <a:rPr lang="ru-RU" dirty="0"/>
              <a:t> </a:t>
            </a:r>
            <a:r>
              <a:rPr lang="ru-RU" dirty="0" err="1"/>
              <a:t>тривалості</a:t>
            </a:r>
            <a:r>
              <a:rPr lang="ru-RU" dirty="0"/>
              <a:t> </a:t>
            </a:r>
            <a:r>
              <a:rPr lang="ru-RU" dirty="0" err="1"/>
              <a:t>життя</a:t>
            </a:r>
            <a:r>
              <a:rPr lang="ru-RU" dirty="0"/>
              <a:t> та </a:t>
            </a:r>
            <a:r>
              <a:rPr lang="ru-RU" dirty="0" err="1"/>
              <a:t>народжуваності</a:t>
            </a:r>
            <a:r>
              <a:rPr lang="ru-RU" dirty="0"/>
              <a:t>, </a:t>
            </a:r>
            <a:r>
              <a:rPr lang="ru-RU" dirty="0" err="1"/>
              <a:t>скороченням</a:t>
            </a:r>
            <a:r>
              <a:rPr lang="ru-RU" dirty="0"/>
              <a:t> </a:t>
            </a:r>
            <a:r>
              <a:rPr lang="ru-RU" dirty="0" err="1"/>
              <a:t>смертності</a:t>
            </a:r>
            <a:r>
              <a:rPr lang="ru-RU" dirty="0"/>
              <a:t>. </a:t>
            </a:r>
            <a:r>
              <a:rPr lang="ru-RU" dirty="0" err="1" smtClean="0"/>
              <a:t>Очікувана</a:t>
            </a:r>
            <a:r>
              <a:rPr lang="ru-RU" dirty="0" smtClean="0"/>
              <a:t> </a:t>
            </a:r>
            <a:r>
              <a:rPr lang="ru-RU" dirty="0" err="1"/>
              <a:t>тривалість</a:t>
            </a:r>
            <a:r>
              <a:rPr lang="ru-RU" dirty="0"/>
              <a:t> </a:t>
            </a:r>
            <a:r>
              <a:rPr lang="ru-RU" dirty="0" err="1"/>
              <a:t>життя</a:t>
            </a:r>
            <a:r>
              <a:rPr lang="ru-RU" dirty="0"/>
              <a:t> </a:t>
            </a:r>
            <a:r>
              <a:rPr lang="ru-RU" dirty="0" err="1"/>
              <a:t>чоловіків</a:t>
            </a:r>
            <a:r>
              <a:rPr lang="ru-RU" dirty="0"/>
              <a:t> </a:t>
            </a:r>
            <a:r>
              <a:rPr lang="ru-RU" dirty="0" err="1"/>
              <a:t>збільшилася</a:t>
            </a:r>
            <a:r>
              <a:rPr lang="ru-RU" dirty="0"/>
              <a:t> на 2,6 року, </a:t>
            </a:r>
            <a:r>
              <a:rPr lang="ru-RU" dirty="0" err="1"/>
              <a:t>знизився</a:t>
            </a:r>
            <a:r>
              <a:rPr lang="ru-RU" dirty="0"/>
              <a:t> </a:t>
            </a:r>
            <a:r>
              <a:rPr lang="ru-RU" dirty="0" err="1"/>
              <a:t>загальний</a:t>
            </a:r>
            <a:r>
              <a:rPr lang="ru-RU" dirty="0"/>
              <a:t> </a:t>
            </a:r>
            <a:r>
              <a:rPr lang="ru-RU" dirty="0" err="1"/>
              <a:t>рівень</a:t>
            </a:r>
            <a:r>
              <a:rPr lang="ru-RU" dirty="0"/>
              <a:t> </a:t>
            </a:r>
            <a:r>
              <a:rPr lang="ru-RU" dirty="0" err="1"/>
              <a:t>злочинності</a:t>
            </a:r>
            <a:r>
              <a:rPr lang="ru-RU" dirty="0"/>
              <a:t>. </a:t>
            </a:r>
            <a:endParaRPr lang="ru-RU" dirty="0" smtClean="0"/>
          </a:p>
          <a:p>
            <a:r>
              <a:rPr lang="ru-RU" dirty="0" smtClean="0"/>
              <a:t>При </a:t>
            </a:r>
            <a:r>
              <a:rPr lang="ru-RU" dirty="0" err="1"/>
              <a:t>цьому</a:t>
            </a:r>
            <a:r>
              <a:rPr lang="ru-RU" dirty="0"/>
              <a:t> </a:t>
            </a:r>
            <a:r>
              <a:rPr lang="ru-RU" dirty="0" err="1"/>
              <a:t>реальне</a:t>
            </a:r>
            <a:r>
              <a:rPr lang="ru-RU" dirty="0"/>
              <a:t> </a:t>
            </a:r>
            <a:r>
              <a:rPr lang="ru-RU" dirty="0" err="1"/>
              <a:t>зниження</a:t>
            </a:r>
            <a:r>
              <a:rPr lang="ru-RU" dirty="0"/>
              <a:t> </a:t>
            </a:r>
            <a:r>
              <a:rPr lang="ru-RU" dirty="0" err="1"/>
              <a:t>споживання</a:t>
            </a:r>
            <a:r>
              <a:rPr lang="ru-RU" dirty="0"/>
              <a:t> алкоголю </a:t>
            </a:r>
            <a:r>
              <a:rPr lang="ru-RU" dirty="0" err="1"/>
              <a:t>було</a:t>
            </a:r>
            <a:r>
              <a:rPr lang="ru-RU" dirty="0"/>
              <a:t> </a:t>
            </a:r>
            <a:r>
              <a:rPr lang="ru-RU" dirty="0" err="1"/>
              <a:t>менш</a:t>
            </a:r>
            <a:r>
              <a:rPr lang="ru-RU" dirty="0"/>
              <a:t> </a:t>
            </a:r>
            <a:r>
              <a:rPr lang="ru-RU" dirty="0" err="1"/>
              <a:t>значним</a:t>
            </a:r>
            <a:r>
              <a:rPr lang="ru-RU" dirty="0"/>
              <a:t>, в основному за </a:t>
            </a:r>
            <a:r>
              <a:rPr lang="ru-RU" dirty="0" err="1"/>
              <a:t>рахунок</a:t>
            </a:r>
            <a:r>
              <a:rPr lang="ru-RU" dirty="0"/>
              <a:t> </a:t>
            </a:r>
            <a:r>
              <a:rPr lang="ru-RU" dirty="0" err="1"/>
              <a:t>розвитку</a:t>
            </a:r>
            <a:r>
              <a:rPr lang="ru-RU" dirty="0"/>
              <a:t> </a:t>
            </a:r>
            <a:r>
              <a:rPr lang="ru-RU" dirty="0" err="1"/>
              <a:t>самогоноваріння</a:t>
            </a:r>
            <a:r>
              <a:rPr lang="ru-RU" dirty="0"/>
              <a:t>, а </a:t>
            </a:r>
            <a:r>
              <a:rPr lang="ru-RU" dirty="0" err="1"/>
              <a:t>також</a:t>
            </a:r>
            <a:r>
              <a:rPr lang="ru-RU" dirty="0"/>
              <a:t> нелегального </a:t>
            </a:r>
            <a:r>
              <a:rPr lang="ru-RU" dirty="0" err="1"/>
              <a:t>виробництва</a:t>
            </a:r>
            <a:r>
              <a:rPr lang="ru-RU" dirty="0"/>
              <a:t> алкоголю на </a:t>
            </a:r>
            <a:r>
              <a:rPr lang="ru-RU" dirty="0" err="1"/>
              <a:t>державних</a:t>
            </a:r>
            <a:r>
              <a:rPr lang="ru-RU" dirty="0"/>
              <a:t> </a:t>
            </a:r>
            <a:r>
              <a:rPr lang="ru-RU" dirty="0" err="1"/>
              <a:t>підприємствах</a:t>
            </a:r>
            <a:r>
              <a:rPr lang="ru-RU" dirty="0"/>
              <a:t>. </a:t>
            </a:r>
            <a:r>
              <a:rPr lang="ru-RU" dirty="0" err="1"/>
              <a:t>Посилення</a:t>
            </a:r>
            <a:r>
              <a:rPr lang="ru-RU" dirty="0"/>
              <a:t> </a:t>
            </a:r>
            <a:r>
              <a:rPr lang="ru-RU" dirty="0" err="1"/>
              <a:t>самогоноваріння</a:t>
            </a:r>
            <a:r>
              <a:rPr lang="ru-RU" dirty="0"/>
              <a:t> </a:t>
            </a:r>
            <a:r>
              <a:rPr lang="ru-RU" dirty="0" err="1"/>
              <a:t>призвело</a:t>
            </a:r>
            <a:r>
              <a:rPr lang="ru-RU" dirty="0"/>
              <a:t> до </a:t>
            </a:r>
            <a:r>
              <a:rPr lang="ru-RU" dirty="0" err="1"/>
              <a:t>дефіциту</a:t>
            </a:r>
            <a:r>
              <a:rPr lang="ru-RU" dirty="0"/>
              <a:t> в </a:t>
            </a:r>
            <a:r>
              <a:rPr lang="ru-RU" dirty="0" err="1"/>
              <a:t>роздрібному</a:t>
            </a:r>
            <a:r>
              <a:rPr lang="ru-RU" dirty="0"/>
              <a:t> </a:t>
            </a:r>
            <a:r>
              <a:rPr lang="ru-RU" dirty="0" err="1"/>
              <a:t>продажі</a:t>
            </a:r>
            <a:r>
              <a:rPr lang="ru-RU" dirty="0"/>
              <a:t> </a:t>
            </a:r>
            <a:r>
              <a:rPr lang="ru-RU" dirty="0" err="1"/>
              <a:t>сировини</a:t>
            </a:r>
            <a:r>
              <a:rPr lang="ru-RU" dirty="0"/>
              <a:t> для </a:t>
            </a:r>
            <a:r>
              <a:rPr lang="ru-RU" dirty="0" err="1"/>
              <a:t>виготовлення</a:t>
            </a:r>
            <a:r>
              <a:rPr lang="ru-RU" dirty="0"/>
              <a:t> самогону — </a:t>
            </a:r>
            <a:r>
              <a:rPr lang="ru-RU" dirty="0" err="1"/>
              <a:t>цукру</a:t>
            </a:r>
            <a:r>
              <a:rPr lang="ru-RU" dirty="0"/>
              <a:t>, а </a:t>
            </a:r>
            <a:r>
              <a:rPr lang="ru-RU" dirty="0" err="1"/>
              <a:t>слідом</a:t>
            </a:r>
            <a:r>
              <a:rPr lang="ru-RU" dirty="0"/>
              <a:t> — </a:t>
            </a:r>
            <a:r>
              <a:rPr lang="ru-RU" dirty="0" err="1"/>
              <a:t>дешевих</a:t>
            </a:r>
            <a:r>
              <a:rPr lang="ru-RU" dirty="0"/>
              <a:t> </a:t>
            </a:r>
            <a:r>
              <a:rPr lang="ru-RU" dirty="0" err="1"/>
              <a:t>цукерок</a:t>
            </a:r>
            <a:r>
              <a:rPr lang="ru-RU" dirty="0"/>
              <a:t>, </a:t>
            </a:r>
            <a:r>
              <a:rPr lang="ru-RU" dirty="0" err="1"/>
              <a:t>томатної</a:t>
            </a:r>
            <a:r>
              <a:rPr lang="ru-RU" dirty="0"/>
              <a:t> пасти, гороху, круп </a:t>
            </a:r>
            <a:r>
              <a:rPr lang="ru-RU" dirty="0" err="1"/>
              <a:t>тощо</a:t>
            </a:r>
            <a:r>
              <a:rPr lang="ru-RU" dirty="0"/>
              <a:t>, </a:t>
            </a:r>
            <a:r>
              <a:rPr lang="ru-RU" dirty="0" err="1"/>
              <a:t>що</a:t>
            </a:r>
            <a:r>
              <a:rPr lang="ru-RU" dirty="0"/>
              <a:t> </a:t>
            </a:r>
            <a:r>
              <a:rPr lang="ru-RU" dirty="0" err="1"/>
              <a:t>призвело</a:t>
            </a:r>
            <a:r>
              <a:rPr lang="ru-RU" dirty="0"/>
              <a:t> до </a:t>
            </a:r>
            <a:r>
              <a:rPr lang="ru-RU" dirty="0" err="1"/>
              <a:t>зростання</a:t>
            </a:r>
            <a:r>
              <a:rPr lang="ru-RU" dirty="0"/>
              <a:t> </a:t>
            </a:r>
            <a:r>
              <a:rPr lang="ru-RU" dirty="0" err="1"/>
              <a:t>соціального</a:t>
            </a:r>
            <a:r>
              <a:rPr lang="ru-RU" dirty="0"/>
              <a:t> </a:t>
            </a:r>
            <a:r>
              <a:rPr lang="ru-RU" dirty="0" err="1"/>
              <a:t>невдоволення</a:t>
            </a:r>
            <a:r>
              <a:rPr lang="ru-RU" dirty="0"/>
              <a:t>. </a:t>
            </a:r>
            <a:r>
              <a:rPr lang="ru-RU" dirty="0" err="1"/>
              <a:t>Наявний</a:t>
            </a:r>
            <a:r>
              <a:rPr lang="ru-RU" dirty="0"/>
              <a:t> і до того </a:t>
            </a:r>
            <a:r>
              <a:rPr lang="ru-RU" dirty="0" err="1"/>
              <a:t>тіньовий</a:t>
            </a:r>
            <a:r>
              <a:rPr lang="ru-RU" dirty="0"/>
              <a:t> </a:t>
            </a:r>
            <a:r>
              <a:rPr lang="ru-RU" dirty="0" err="1"/>
              <a:t>ринок</a:t>
            </a:r>
            <a:r>
              <a:rPr lang="ru-RU" dirty="0"/>
              <a:t> кустарного алкоголю </a:t>
            </a:r>
            <a:r>
              <a:rPr lang="ru-RU" dirty="0" err="1"/>
              <a:t>отримав</a:t>
            </a:r>
            <a:r>
              <a:rPr lang="ru-RU" dirty="0"/>
              <a:t> у </a:t>
            </a:r>
            <a:r>
              <a:rPr lang="ru-RU" dirty="0" err="1"/>
              <a:t>ці</a:t>
            </a:r>
            <a:r>
              <a:rPr lang="ru-RU" dirty="0"/>
              <a:t> роки </a:t>
            </a:r>
            <a:r>
              <a:rPr lang="ru-RU" dirty="0" err="1"/>
              <a:t>значний</a:t>
            </a:r>
            <a:r>
              <a:rPr lang="ru-RU" dirty="0"/>
              <a:t> </a:t>
            </a:r>
            <a:r>
              <a:rPr lang="ru-RU" dirty="0" err="1"/>
              <a:t>розвиток</a:t>
            </a:r>
            <a:r>
              <a:rPr lang="ru-RU" dirty="0"/>
              <a:t> — </a:t>
            </a:r>
            <a:r>
              <a:rPr lang="ru-RU" dirty="0" err="1"/>
              <a:t>горілка</a:t>
            </a:r>
            <a:r>
              <a:rPr lang="ru-RU" dirty="0"/>
              <a:t> </a:t>
            </a:r>
            <a:r>
              <a:rPr lang="ru-RU" dirty="0" err="1"/>
              <a:t>поповнила</a:t>
            </a:r>
            <a:r>
              <a:rPr lang="ru-RU" dirty="0"/>
              <a:t> </a:t>
            </a:r>
            <a:r>
              <a:rPr lang="ru-RU" dirty="0" err="1"/>
              <a:t>перелік</a:t>
            </a:r>
            <a:r>
              <a:rPr lang="ru-RU" dirty="0"/>
              <a:t> </a:t>
            </a:r>
            <a:r>
              <a:rPr lang="ru-RU" dirty="0" err="1"/>
              <a:t>товарів</a:t>
            </a:r>
            <a:r>
              <a:rPr lang="ru-RU" dirty="0"/>
              <a:t>, </a:t>
            </a:r>
            <a:r>
              <a:rPr lang="ru-RU" dirty="0" err="1"/>
              <a:t>які</a:t>
            </a:r>
            <a:r>
              <a:rPr lang="ru-RU" dirty="0"/>
              <a:t> </a:t>
            </a:r>
            <a:r>
              <a:rPr lang="ru-RU" dirty="0" err="1"/>
              <a:t>потрібно</a:t>
            </a:r>
            <a:r>
              <a:rPr lang="ru-RU" dirty="0"/>
              <a:t> </a:t>
            </a:r>
            <a:r>
              <a:rPr lang="ru-RU" dirty="0" err="1"/>
              <a:t>було</a:t>
            </a:r>
            <a:r>
              <a:rPr lang="ru-RU" dirty="0"/>
              <a:t> «</a:t>
            </a:r>
            <a:r>
              <a:rPr lang="ru-RU" dirty="0" err="1"/>
              <a:t>діставати</a:t>
            </a:r>
            <a:r>
              <a:rPr lang="ru-RU" dirty="0"/>
              <a:t>». </a:t>
            </a:r>
            <a:r>
              <a:rPr lang="ru-RU" dirty="0" err="1"/>
              <a:t>Немислимих</a:t>
            </a:r>
            <a:r>
              <a:rPr lang="ru-RU" dirty="0"/>
              <a:t> </a:t>
            </a:r>
            <a:r>
              <a:rPr lang="ru-RU" dirty="0" err="1"/>
              <a:t>розмірів</a:t>
            </a:r>
            <a:r>
              <a:rPr lang="ru-RU" dirty="0"/>
              <a:t> </a:t>
            </a:r>
            <a:r>
              <a:rPr lang="ru-RU" dirty="0" err="1"/>
              <a:t>досягла</a:t>
            </a:r>
            <a:r>
              <a:rPr lang="ru-RU" dirty="0"/>
              <a:t> </a:t>
            </a:r>
            <a:r>
              <a:rPr lang="ru-RU" dirty="0" err="1"/>
              <a:t>спекуляція</a:t>
            </a:r>
            <a:r>
              <a:rPr lang="ru-RU" dirty="0"/>
              <a:t> алкоголем (</a:t>
            </a:r>
            <a:r>
              <a:rPr lang="ru-RU" dirty="0" err="1"/>
              <a:t>спекулянти</a:t>
            </a:r>
            <a:r>
              <a:rPr lang="ru-RU" dirty="0"/>
              <a:t> </a:t>
            </a:r>
            <a:r>
              <a:rPr lang="ru-RU" dirty="0" err="1"/>
              <a:t>отримували</a:t>
            </a:r>
            <a:r>
              <a:rPr lang="ru-RU" dirty="0"/>
              <a:t> 100—200 % </a:t>
            </a:r>
            <a:r>
              <a:rPr lang="ru-RU" dirty="0" err="1"/>
              <a:t>прибутку</a:t>
            </a:r>
            <a:r>
              <a:rPr lang="ru-RU" dirty="0"/>
              <a:t> </a:t>
            </a:r>
            <a:r>
              <a:rPr lang="ru-RU" dirty="0" err="1"/>
              <a:t>щодня</a:t>
            </a:r>
            <a:r>
              <a:rPr lang="ru-RU" dirty="0"/>
              <a:t>). Попри </a:t>
            </a:r>
            <a:r>
              <a:rPr lang="ru-RU" dirty="0" err="1"/>
              <a:t>зниження</a:t>
            </a:r>
            <a:r>
              <a:rPr lang="ru-RU" dirty="0"/>
              <a:t> </a:t>
            </a:r>
            <a:r>
              <a:rPr lang="ru-RU" dirty="0" err="1"/>
              <a:t>загального</a:t>
            </a:r>
            <a:r>
              <a:rPr lang="ru-RU" dirty="0"/>
              <a:t> числа </a:t>
            </a:r>
            <a:r>
              <a:rPr lang="ru-RU" dirty="0" err="1"/>
              <a:t>отруєнь</a:t>
            </a:r>
            <a:r>
              <a:rPr lang="ru-RU" dirty="0"/>
              <a:t> алкоголем, </a:t>
            </a:r>
            <a:r>
              <a:rPr lang="ru-RU" dirty="0" err="1"/>
              <a:t>зросла</a:t>
            </a:r>
            <a:r>
              <a:rPr lang="ru-RU" dirty="0"/>
              <a:t> </a:t>
            </a:r>
            <a:r>
              <a:rPr lang="ru-RU" dirty="0" err="1"/>
              <a:t>кількість</a:t>
            </a:r>
            <a:r>
              <a:rPr lang="ru-RU" dirty="0"/>
              <a:t> </a:t>
            </a:r>
            <a:r>
              <a:rPr lang="ru-RU" dirty="0" err="1"/>
              <a:t>отруєнь</a:t>
            </a:r>
            <a:r>
              <a:rPr lang="ru-RU" dirty="0"/>
              <a:t> </a:t>
            </a:r>
            <a:r>
              <a:rPr lang="ru-RU" dirty="0" err="1"/>
              <a:t>спиртовмісними</a:t>
            </a:r>
            <a:r>
              <a:rPr lang="ru-RU" dirty="0"/>
              <a:t> </a:t>
            </a:r>
            <a:r>
              <a:rPr lang="ru-RU" dirty="0" err="1"/>
              <a:t>сурогатами</a:t>
            </a:r>
            <a:r>
              <a:rPr lang="ru-RU" dirty="0"/>
              <a:t> та </a:t>
            </a:r>
            <a:r>
              <a:rPr lang="ru-RU" dirty="0" err="1"/>
              <a:t>неалкогольними</a:t>
            </a:r>
            <a:r>
              <a:rPr lang="ru-RU" dirty="0"/>
              <a:t> </a:t>
            </a:r>
            <a:r>
              <a:rPr lang="ru-RU" dirty="0" err="1"/>
              <a:t>дурманними</a:t>
            </a:r>
            <a:r>
              <a:rPr lang="ru-RU" dirty="0"/>
              <a:t> </a:t>
            </a:r>
            <a:r>
              <a:rPr lang="ru-RU" dirty="0" err="1"/>
              <a:t>речовинами</a:t>
            </a:r>
            <a:r>
              <a:rPr lang="ru-RU" dirty="0"/>
              <a:t>, а </a:t>
            </a:r>
            <a:r>
              <a:rPr lang="ru-RU" dirty="0" err="1"/>
              <a:t>також</a:t>
            </a:r>
            <a:r>
              <a:rPr lang="ru-RU" dirty="0"/>
              <a:t> </a:t>
            </a:r>
            <a:r>
              <a:rPr lang="ru-RU" dirty="0" err="1"/>
              <a:t>кількість</a:t>
            </a:r>
            <a:r>
              <a:rPr lang="ru-RU" dirty="0"/>
              <a:t> </a:t>
            </a:r>
            <a:r>
              <a:rPr lang="ru-RU" dirty="0" err="1"/>
              <a:t>токсикоманів</a:t>
            </a:r>
            <a:r>
              <a:rPr lang="ru-RU" dirty="0"/>
              <a:t>. </a:t>
            </a:r>
            <a:r>
              <a:rPr lang="ru-RU" dirty="0" err="1"/>
              <a:t>Проте</a:t>
            </a:r>
            <a:r>
              <a:rPr lang="ru-RU" dirty="0"/>
              <a:t> </a:t>
            </a:r>
            <a:r>
              <a:rPr lang="ru-RU" dirty="0" err="1"/>
              <a:t>зростання</a:t>
            </a:r>
            <a:r>
              <a:rPr lang="ru-RU" dirty="0"/>
              <a:t> </a:t>
            </a:r>
            <a:r>
              <a:rPr lang="ru-RU" dirty="0" err="1"/>
              <a:t>споживання</a:t>
            </a:r>
            <a:r>
              <a:rPr lang="ru-RU" dirty="0"/>
              <a:t> «нелегального» алкоголю не </a:t>
            </a:r>
            <a:r>
              <a:rPr lang="ru-RU" dirty="0" err="1"/>
              <a:t>компенсувало</a:t>
            </a:r>
            <a:r>
              <a:rPr lang="ru-RU" dirty="0"/>
              <a:t> </a:t>
            </a:r>
            <a:r>
              <a:rPr lang="ru-RU" dirty="0" err="1"/>
              <a:t>падіння</a:t>
            </a:r>
            <a:r>
              <a:rPr lang="ru-RU" dirty="0"/>
              <a:t> </a:t>
            </a:r>
            <a:r>
              <a:rPr lang="ru-RU" dirty="0" err="1"/>
              <a:t>споживання</a:t>
            </a:r>
            <a:r>
              <a:rPr lang="ru-RU" dirty="0"/>
              <a:t> алкоголю «легального», </a:t>
            </a:r>
            <a:r>
              <a:rPr lang="ru-RU" dirty="0" err="1"/>
              <a:t>внаслідок</a:t>
            </a:r>
            <a:r>
              <a:rPr lang="ru-RU" dirty="0"/>
              <a:t> </a:t>
            </a:r>
            <a:r>
              <a:rPr lang="ru-RU" dirty="0" err="1"/>
              <a:t>чого</a:t>
            </a:r>
            <a:r>
              <a:rPr lang="ru-RU" dirty="0"/>
              <a:t> </a:t>
            </a:r>
            <a:r>
              <a:rPr lang="ru-RU" dirty="0" err="1"/>
              <a:t>реальне</a:t>
            </a:r>
            <a:r>
              <a:rPr lang="ru-RU" dirty="0"/>
              <a:t> </a:t>
            </a:r>
            <a:r>
              <a:rPr lang="ru-RU" dirty="0" err="1"/>
              <a:t>скорочення</a:t>
            </a:r>
            <a:r>
              <a:rPr lang="ru-RU" dirty="0"/>
              <a:t> </a:t>
            </a:r>
            <a:r>
              <a:rPr lang="ru-RU" dirty="0" err="1"/>
              <a:t>сумарного</a:t>
            </a:r>
            <a:r>
              <a:rPr lang="ru-RU" dirty="0"/>
              <a:t> </a:t>
            </a:r>
            <a:r>
              <a:rPr lang="ru-RU" dirty="0" err="1"/>
              <a:t>споживання</a:t>
            </a:r>
            <a:r>
              <a:rPr lang="ru-RU" dirty="0"/>
              <a:t> алкоголю таки </a:t>
            </a:r>
            <a:r>
              <a:rPr lang="ru-RU" dirty="0" err="1"/>
              <a:t>спостерігалося</a:t>
            </a:r>
            <a:r>
              <a:rPr lang="ru-RU" dirty="0"/>
              <a:t>, </a:t>
            </a:r>
            <a:r>
              <a:rPr lang="ru-RU" dirty="0" err="1"/>
              <a:t>що</a:t>
            </a:r>
            <a:r>
              <a:rPr lang="ru-RU" dirty="0"/>
              <a:t> </a:t>
            </a:r>
            <a:r>
              <a:rPr lang="ru-RU" dirty="0" err="1"/>
              <a:t>пояснює</a:t>
            </a:r>
            <a:r>
              <a:rPr lang="ru-RU" dirty="0"/>
              <a:t> </a:t>
            </a:r>
            <a:r>
              <a:rPr lang="ru-RU" dirty="0" err="1"/>
              <a:t>позитивні</a:t>
            </a:r>
            <a:r>
              <a:rPr lang="ru-RU" dirty="0"/>
              <a:t> </a:t>
            </a:r>
            <a:r>
              <a:rPr lang="ru-RU" dirty="0" err="1"/>
              <a:t>наслідки</a:t>
            </a:r>
            <a:r>
              <a:rPr lang="ru-RU" dirty="0"/>
              <a:t> </a:t>
            </a:r>
            <a:r>
              <a:rPr lang="ru-RU" dirty="0" err="1"/>
              <a:t>проведення</a:t>
            </a:r>
            <a:r>
              <a:rPr lang="ru-RU" dirty="0"/>
              <a:t> </a:t>
            </a:r>
            <a:r>
              <a:rPr lang="ru-RU" dirty="0" err="1"/>
              <a:t>антиалкогольної</a:t>
            </a:r>
            <a:r>
              <a:rPr lang="ru-RU" dirty="0"/>
              <a:t> </a:t>
            </a:r>
            <a:r>
              <a:rPr lang="ru-RU" dirty="0" err="1"/>
              <a:t>кампанії</a:t>
            </a:r>
            <a:r>
              <a:rPr lang="ru-RU" dirty="0"/>
              <a:t>.</a:t>
            </a:r>
          </a:p>
          <a:p>
            <a:r>
              <a:rPr lang="ru-RU" dirty="0"/>
              <a:t>Але </a:t>
            </a:r>
            <a:r>
              <a:rPr lang="ru-RU" dirty="0" err="1"/>
              <a:t>спрямована</a:t>
            </a:r>
            <a:r>
              <a:rPr lang="ru-RU" dirty="0"/>
              <a:t> на «</a:t>
            </a:r>
            <a:r>
              <a:rPr lang="ru-RU" dirty="0" err="1"/>
              <a:t>моральне</a:t>
            </a:r>
            <a:r>
              <a:rPr lang="ru-RU" dirty="0"/>
              <a:t> </a:t>
            </a:r>
            <a:r>
              <a:rPr lang="ru-RU" dirty="0" err="1"/>
              <a:t>оздоровлення</a:t>
            </a:r>
            <a:r>
              <a:rPr lang="ru-RU" dirty="0"/>
              <a:t>» </a:t>
            </a:r>
            <a:r>
              <a:rPr lang="ru-RU" dirty="0" err="1"/>
              <a:t>радянського</a:t>
            </a:r>
            <a:r>
              <a:rPr lang="ru-RU" dirty="0"/>
              <a:t> </a:t>
            </a:r>
            <a:r>
              <a:rPr lang="ru-RU" dirty="0" err="1"/>
              <a:t>суспільства</a:t>
            </a:r>
            <a:r>
              <a:rPr lang="ru-RU" dirty="0"/>
              <a:t> </a:t>
            </a:r>
            <a:r>
              <a:rPr lang="ru-RU" dirty="0" err="1"/>
              <a:t>антиалкогольна</a:t>
            </a:r>
            <a:r>
              <a:rPr lang="ru-RU" dirty="0"/>
              <a:t> </a:t>
            </a:r>
            <a:r>
              <a:rPr lang="ru-RU" dirty="0" err="1"/>
              <a:t>кампанія</a:t>
            </a:r>
            <a:r>
              <a:rPr lang="ru-RU" dirty="0"/>
              <a:t> </a:t>
            </a:r>
            <a:r>
              <a:rPr lang="ru-RU" dirty="0" err="1"/>
              <a:t>врешті</a:t>
            </a:r>
            <a:r>
              <a:rPr lang="ru-RU" dirty="0"/>
              <a:t> </a:t>
            </a:r>
            <a:r>
              <a:rPr lang="ru-RU" dirty="0" err="1"/>
              <a:t>решт</a:t>
            </a:r>
            <a:r>
              <a:rPr lang="ru-RU" dirty="0"/>
              <a:t> </a:t>
            </a:r>
            <a:r>
              <a:rPr lang="ru-RU" dirty="0" err="1"/>
              <a:t>досягла</a:t>
            </a:r>
            <a:r>
              <a:rPr lang="ru-RU" dirty="0"/>
              <a:t> </a:t>
            </a:r>
            <a:r>
              <a:rPr lang="ru-RU" dirty="0" err="1"/>
              <a:t>протилежних</a:t>
            </a:r>
            <a:r>
              <a:rPr lang="ru-RU" dirty="0"/>
              <a:t> </a:t>
            </a:r>
            <a:r>
              <a:rPr lang="ru-RU" dirty="0" err="1"/>
              <a:t>результатів</a:t>
            </a:r>
            <a:r>
              <a:rPr lang="ru-RU" dirty="0"/>
              <a:t>. У </a:t>
            </a:r>
            <a:r>
              <a:rPr lang="ru-RU" dirty="0" err="1"/>
              <a:t>масовій</a:t>
            </a:r>
            <a:r>
              <a:rPr lang="ru-RU" dirty="0"/>
              <a:t> </a:t>
            </a:r>
            <a:r>
              <a:rPr lang="ru-RU" dirty="0" err="1"/>
              <a:t>свідомості</a:t>
            </a:r>
            <a:r>
              <a:rPr lang="ru-RU" dirty="0"/>
              <a:t> вона </a:t>
            </a:r>
            <a:r>
              <a:rPr lang="ru-RU" dirty="0" err="1"/>
              <a:t>була</a:t>
            </a:r>
            <a:r>
              <a:rPr lang="ru-RU" dirty="0"/>
              <a:t> </a:t>
            </a:r>
            <a:r>
              <a:rPr lang="ru-RU" dirty="0" err="1"/>
              <a:t>сприйнята</a:t>
            </a:r>
            <a:r>
              <a:rPr lang="ru-RU" dirty="0"/>
              <a:t> як абсурдна </a:t>
            </a:r>
            <a:r>
              <a:rPr lang="ru-RU" dirty="0" err="1"/>
              <a:t>ініціатива</a:t>
            </a:r>
            <a:r>
              <a:rPr lang="ru-RU" dirty="0"/>
              <a:t> </a:t>
            </a:r>
            <a:r>
              <a:rPr lang="ru-RU" dirty="0" err="1"/>
              <a:t>влади</a:t>
            </a:r>
            <a:r>
              <a:rPr lang="ru-RU" dirty="0"/>
              <a:t>, </a:t>
            </a:r>
            <a:r>
              <a:rPr lang="ru-RU" dirty="0" err="1"/>
              <a:t>спрямована</a:t>
            </a:r>
            <a:r>
              <a:rPr lang="ru-RU" dirty="0"/>
              <a:t> </a:t>
            </a:r>
            <a:r>
              <a:rPr lang="ru-RU" dirty="0" err="1"/>
              <a:t>проти</a:t>
            </a:r>
            <a:r>
              <a:rPr lang="ru-RU" dirty="0"/>
              <a:t> «простого народу». Для </a:t>
            </a:r>
            <a:r>
              <a:rPr lang="ru-RU" dirty="0" err="1"/>
              <a:t>осіб</a:t>
            </a:r>
            <a:r>
              <a:rPr lang="ru-RU" dirty="0"/>
              <a:t>, широко </a:t>
            </a:r>
            <a:r>
              <a:rPr lang="ru-RU" dirty="0" err="1"/>
              <a:t>залучених</a:t>
            </a:r>
            <a:r>
              <a:rPr lang="ru-RU" dirty="0"/>
              <a:t> до </a:t>
            </a:r>
            <a:r>
              <a:rPr lang="ru-RU" dirty="0" err="1"/>
              <a:t>тіньової</a:t>
            </a:r>
            <a:r>
              <a:rPr lang="ru-RU" dirty="0"/>
              <a:t> </a:t>
            </a:r>
            <a:r>
              <a:rPr lang="ru-RU" dirty="0" err="1"/>
              <a:t>економіки</a:t>
            </a:r>
            <a:r>
              <a:rPr lang="ru-RU" dirty="0"/>
              <a:t>, і </a:t>
            </a:r>
            <a:r>
              <a:rPr lang="ru-RU" dirty="0" err="1"/>
              <a:t>партійно-господарської</a:t>
            </a:r>
            <a:r>
              <a:rPr lang="ru-RU" dirty="0"/>
              <a:t> </a:t>
            </a:r>
            <a:r>
              <a:rPr lang="ru-RU" dirty="0" err="1"/>
              <a:t>еліти</a:t>
            </a:r>
            <a:r>
              <a:rPr lang="ru-RU" dirty="0"/>
              <a:t> алкоголь і </a:t>
            </a:r>
            <a:r>
              <a:rPr lang="ru-RU" dirty="0" err="1"/>
              <a:t>далі</a:t>
            </a:r>
            <a:r>
              <a:rPr lang="ru-RU" dirty="0"/>
              <a:t> </a:t>
            </a:r>
            <a:r>
              <a:rPr lang="ru-RU" dirty="0" err="1"/>
              <a:t>залишався</a:t>
            </a:r>
            <a:r>
              <a:rPr lang="ru-RU" dirty="0"/>
              <a:t> </a:t>
            </a:r>
            <a:r>
              <a:rPr lang="ru-RU" dirty="0" err="1"/>
              <a:t>доступним</a:t>
            </a:r>
            <a:r>
              <a:rPr lang="ru-RU" dirty="0"/>
              <a:t>, а </a:t>
            </a:r>
            <a:r>
              <a:rPr lang="ru-RU" dirty="0" err="1"/>
              <a:t>проблеми</a:t>
            </a:r>
            <a:r>
              <a:rPr lang="ru-RU" dirty="0"/>
              <a:t> з </a:t>
            </a:r>
            <a:r>
              <a:rPr lang="ru-RU" dirty="0" err="1"/>
              <a:t>цим</a:t>
            </a:r>
            <a:r>
              <a:rPr lang="ru-RU" dirty="0"/>
              <a:t> </a:t>
            </a:r>
            <a:r>
              <a:rPr lang="ru-RU" dirty="0" err="1"/>
              <a:t>виникли</a:t>
            </a:r>
            <a:r>
              <a:rPr lang="ru-RU" dirty="0"/>
              <a:t> у </a:t>
            </a:r>
            <a:r>
              <a:rPr lang="ru-RU" dirty="0" err="1"/>
              <a:t>рядових</a:t>
            </a:r>
            <a:r>
              <a:rPr lang="ru-RU" dirty="0"/>
              <a:t> </a:t>
            </a:r>
            <a:r>
              <a:rPr lang="ru-RU" dirty="0" err="1"/>
              <a:t>споживачів</a:t>
            </a:r>
            <a:r>
              <a:rPr lang="ru-RU" dirty="0"/>
              <a:t>.</a:t>
            </a:r>
          </a:p>
          <a:p>
            <a:r>
              <a:rPr lang="ru-RU" dirty="0" err="1"/>
              <a:t>Зменшення</a:t>
            </a:r>
            <a:r>
              <a:rPr lang="ru-RU" dirty="0"/>
              <a:t> продажу алкоголю </a:t>
            </a:r>
            <a:r>
              <a:rPr lang="ru-RU" dirty="0" err="1"/>
              <a:t>завдало</a:t>
            </a:r>
            <a:r>
              <a:rPr lang="ru-RU" dirty="0"/>
              <a:t> </a:t>
            </a:r>
            <a:r>
              <a:rPr lang="ru-RU" dirty="0" err="1"/>
              <a:t>серйозної</a:t>
            </a:r>
            <a:r>
              <a:rPr lang="ru-RU" dirty="0"/>
              <a:t> </a:t>
            </a:r>
            <a:r>
              <a:rPr lang="ru-RU" dirty="0" err="1"/>
              <a:t>шкоди</a:t>
            </a:r>
            <a:r>
              <a:rPr lang="ru-RU" dirty="0"/>
              <a:t> </a:t>
            </a:r>
            <a:r>
              <a:rPr lang="ru-RU" dirty="0" err="1"/>
              <a:t>радянській</a:t>
            </a:r>
            <a:r>
              <a:rPr lang="ru-RU" dirty="0"/>
              <a:t> </a:t>
            </a:r>
            <a:r>
              <a:rPr lang="ru-RU" dirty="0" err="1"/>
              <a:t>бюджетній</a:t>
            </a:r>
            <a:r>
              <a:rPr lang="ru-RU" dirty="0"/>
              <a:t> </a:t>
            </a:r>
            <a:r>
              <a:rPr lang="ru-RU" dirty="0" err="1" smtClean="0"/>
              <a:t>системі</a:t>
            </a:r>
            <a:r>
              <a:rPr lang="ru-RU" dirty="0"/>
              <a:t>.</a:t>
            </a:r>
            <a:r>
              <a:rPr lang="ru-RU" dirty="0" smtClean="0"/>
              <a:t> </a:t>
            </a:r>
            <a:r>
              <a:rPr lang="ru-RU" dirty="0" err="1"/>
              <a:t>Втрати</a:t>
            </a:r>
            <a:r>
              <a:rPr lang="ru-RU" dirty="0"/>
              <a:t> для бюджету </a:t>
            </a:r>
            <a:r>
              <a:rPr lang="ru-RU" dirty="0" err="1"/>
              <a:t>виявилися</a:t>
            </a:r>
            <a:r>
              <a:rPr lang="ru-RU" dirty="0"/>
              <a:t> </a:t>
            </a:r>
            <a:r>
              <a:rPr lang="ru-RU" dirty="0" err="1"/>
              <a:t>несподівано</a:t>
            </a:r>
            <a:r>
              <a:rPr lang="ru-RU" dirty="0"/>
              <a:t> великими: </a:t>
            </a:r>
            <a:r>
              <a:rPr lang="ru-RU" dirty="0" err="1"/>
              <a:t>замість</a:t>
            </a:r>
            <a:r>
              <a:rPr lang="ru-RU" dirty="0"/>
              <a:t> </a:t>
            </a:r>
            <a:r>
              <a:rPr lang="ru-RU" dirty="0" err="1"/>
              <a:t>колишніх</a:t>
            </a:r>
            <a:r>
              <a:rPr lang="ru-RU" dirty="0"/>
              <a:t> 60 </a:t>
            </a:r>
            <a:r>
              <a:rPr lang="ru-RU" dirty="0" err="1"/>
              <a:t>мільярдів</a:t>
            </a:r>
            <a:r>
              <a:rPr lang="ru-RU" dirty="0"/>
              <a:t> </a:t>
            </a:r>
            <a:r>
              <a:rPr lang="ru-RU" dirty="0" err="1"/>
              <a:t>крб</a:t>
            </a:r>
            <a:r>
              <a:rPr lang="ru-RU" dirty="0"/>
              <a:t> доходу </a:t>
            </a:r>
            <a:r>
              <a:rPr lang="ru-RU" dirty="0" err="1"/>
              <a:t>харчова</a:t>
            </a:r>
            <a:r>
              <a:rPr lang="ru-RU" dirty="0"/>
              <a:t> </a:t>
            </a:r>
            <a:r>
              <a:rPr lang="ru-RU" dirty="0" err="1"/>
              <a:t>промисловість</a:t>
            </a:r>
            <a:r>
              <a:rPr lang="ru-RU" dirty="0"/>
              <a:t> дала 38 </a:t>
            </a:r>
            <a:r>
              <a:rPr lang="ru-RU" dirty="0" err="1"/>
              <a:t>мільярдів</a:t>
            </a:r>
            <a:r>
              <a:rPr lang="ru-RU" dirty="0"/>
              <a:t> у 1986 і 35 </a:t>
            </a:r>
            <a:r>
              <a:rPr lang="ru-RU" dirty="0" err="1"/>
              <a:t>мільярдів</a:t>
            </a:r>
            <a:r>
              <a:rPr lang="ru-RU" dirty="0"/>
              <a:t> у 1987. До 1985 </a:t>
            </a:r>
            <a:r>
              <a:rPr lang="ru-RU" dirty="0" err="1"/>
              <a:t>спиртне</a:t>
            </a:r>
            <a:r>
              <a:rPr lang="ru-RU" dirty="0"/>
              <a:t> давало </a:t>
            </a:r>
            <a:r>
              <a:rPr lang="ru-RU" dirty="0" err="1"/>
              <a:t>бл</a:t>
            </a:r>
            <a:r>
              <a:rPr lang="ru-RU" dirty="0"/>
              <a:t>. 25 % </a:t>
            </a:r>
            <a:r>
              <a:rPr lang="ru-RU" dirty="0" err="1"/>
              <a:t>надходжень</a:t>
            </a:r>
            <a:r>
              <a:rPr lang="ru-RU" dirty="0"/>
              <a:t> до бюджету </a:t>
            </a:r>
            <a:r>
              <a:rPr lang="ru-RU" dirty="0" err="1"/>
              <a:t>від</a:t>
            </a:r>
            <a:r>
              <a:rPr lang="ru-RU" dirty="0"/>
              <a:t> </a:t>
            </a:r>
            <a:r>
              <a:rPr lang="ru-RU" dirty="0" err="1"/>
              <a:t>роздрібної</a:t>
            </a:r>
            <a:r>
              <a:rPr lang="ru-RU" dirty="0"/>
              <a:t> </a:t>
            </a:r>
            <a:r>
              <a:rPr lang="ru-RU" dirty="0" err="1"/>
              <a:t>торгівлі</a:t>
            </a:r>
            <a:r>
              <a:rPr lang="ru-RU" dirty="0"/>
              <a:t>, за </a:t>
            </a:r>
            <a:r>
              <a:rPr lang="ru-RU" dirty="0" err="1"/>
              <a:t>рахунок</a:t>
            </a:r>
            <a:r>
              <a:rPr lang="ru-RU" dirty="0"/>
              <a:t> </a:t>
            </a:r>
            <a:r>
              <a:rPr lang="ru-RU" dirty="0" err="1"/>
              <a:t>високих</a:t>
            </a:r>
            <a:r>
              <a:rPr lang="ru-RU" dirty="0"/>
              <a:t> </a:t>
            </a:r>
            <a:r>
              <a:rPr lang="ru-RU" dirty="0" err="1"/>
              <a:t>цін</a:t>
            </a:r>
            <a:r>
              <a:rPr lang="ru-RU" dirty="0"/>
              <a:t> на </a:t>
            </a:r>
            <a:r>
              <a:rPr lang="ru-RU" dirty="0" err="1"/>
              <a:t>нього</a:t>
            </a:r>
            <a:r>
              <a:rPr lang="ru-RU" dirty="0"/>
              <a:t> </a:t>
            </a:r>
            <a:r>
              <a:rPr lang="ru-RU" dirty="0" err="1"/>
              <a:t>вдавалося</a:t>
            </a:r>
            <a:r>
              <a:rPr lang="ru-RU" dirty="0"/>
              <a:t> </a:t>
            </a:r>
            <a:r>
              <a:rPr lang="ru-RU" dirty="0" err="1"/>
              <a:t>дотувати</a:t>
            </a:r>
            <a:r>
              <a:rPr lang="ru-RU" dirty="0"/>
              <a:t> </a:t>
            </a:r>
            <a:r>
              <a:rPr lang="ru-RU" dirty="0" err="1"/>
              <a:t>ціни</a:t>
            </a:r>
            <a:r>
              <a:rPr lang="ru-RU" dirty="0"/>
              <a:t> на </a:t>
            </a:r>
            <a:r>
              <a:rPr lang="ru-RU" dirty="0" err="1"/>
              <a:t>хліб</a:t>
            </a:r>
            <a:r>
              <a:rPr lang="ru-RU" dirty="0"/>
              <a:t>, молоко, </a:t>
            </a:r>
            <a:r>
              <a:rPr lang="ru-RU" dirty="0" err="1"/>
              <a:t>цукор</a:t>
            </a:r>
            <a:r>
              <a:rPr lang="ru-RU" dirty="0"/>
              <a:t> і </a:t>
            </a:r>
            <a:r>
              <a:rPr lang="ru-RU" dirty="0" err="1"/>
              <a:t>інші</a:t>
            </a:r>
            <a:r>
              <a:rPr lang="ru-RU" dirty="0"/>
              <a:t> </a:t>
            </a:r>
            <a:r>
              <a:rPr lang="ru-RU" dirty="0" err="1"/>
              <a:t>продукти</a:t>
            </a:r>
            <a:r>
              <a:rPr lang="ru-RU" dirty="0"/>
              <a:t>. </a:t>
            </a:r>
            <a:r>
              <a:rPr lang="ru-RU" dirty="0" err="1"/>
              <a:t>Збитки</a:t>
            </a:r>
            <a:r>
              <a:rPr lang="ru-RU" dirty="0"/>
              <a:t> </a:t>
            </a:r>
            <a:r>
              <a:rPr lang="ru-RU" dirty="0" err="1"/>
              <a:t>від</a:t>
            </a:r>
            <a:r>
              <a:rPr lang="ru-RU" dirty="0"/>
              <a:t> </a:t>
            </a:r>
            <a:r>
              <a:rPr lang="ru-RU" dirty="0" err="1"/>
              <a:t>скорочення</a:t>
            </a:r>
            <a:r>
              <a:rPr lang="ru-RU" dirty="0"/>
              <a:t> продажу спиртного </a:t>
            </a:r>
            <a:r>
              <a:rPr lang="ru-RU" dirty="0" err="1"/>
              <a:t>компенсовані</a:t>
            </a:r>
            <a:r>
              <a:rPr lang="ru-RU" dirty="0"/>
              <a:t> не </a:t>
            </a:r>
            <a:r>
              <a:rPr lang="ru-RU" dirty="0" err="1"/>
              <a:t>були</a:t>
            </a:r>
            <a:r>
              <a:rPr lang="ru-RU" dirty="0"/>
              <a:t>, до </a:t>
            </a:r>
            <a:r>
              <a:rPr lang="ru-RU" dirty="0" err="1"/>
              <a:t>кінця</a:t>
            </a:r>
            <a:r>
              <a:rPr lang="ru-RU" dirty="0"/>
              <a:t> 1986 року бюджет </a:t>
            </a:r>
            <a:r>
              <a:rPr lang="ru-RU" dirty="0" err="1"/>
              <a:t>фактично</a:t>
            </a:r>
            <a:r>
              <a:rPr lang="ru-RU" dirty="0"/>
              <a:t> </a:t>
            </a:r>
            <a:r>
              <a:rPr lang="ru-RU" dirty="0" err="1"/>
              <a:t>занепав</a:t>
            </a:r>
            <a:r>
              <a:rPr lang="ru-RU" dirty="0"/>
              <a:t>.</a:t>
            </a:r>
          </a:p>
          <a:p>
            <a:r>
              <a:rPr lang="ru-RU" dirty="0" err="1"/>
              <a:t>Масове</a:t>
            </a:r>
            <a:r>
              <a:rPr lang="ru-RU" dirty="0"/>
              <a:t> </a:t>
            </a:r>
            <a:r>
              <a:rPr lang="ru-RU" dirty="0" err="1"/>
              <a:t>невдоволення</a:t>
            </a:r>
            <a:r>
              <a:rPr lang="ru-RU" dirty="0"/>
              <a:t> </a:t>
            </a:r>
            <a:r>
              <a:rPr lang="ru-RU" dirty="0" err="1"/>
              <a:t>кампанією</a:t>
            </a:r>
            <a:r>
              <a:rPr lang="ru-RU" dirty="0"/>
              <a:t> і </a:t>
            </a:r>
            <a:r>
              <a:rPr lang="ru-RU" dirty="0" err="1"/>
              <a:t>економічна</a:t>
            </a:r>
            <a:r>
              <a:rPr lang="ru-RU" dirty="0"/>
              <a:t> криза, </a:t>
            </a:r>
            <a:r>
              <a:rPr lang="ru-RU" dirty="0" err="1"/>
              <a:t>що</a:t>
            </a:r>
            <a:r>
              <a:rPr lang="ru-RU" dirty="0"/>
              <a:t> </a:t>
            </a:r>
            <a:r>
              <a:rPr lang="ru-RU" dirty="0" err="1"/>
              <a:t>почалася</a:t>
            </a:r>
            <a:r>
              <a:rPr lang="ru-RU" dirty="0"/>
              <a:t> в СРСР 1987 року, </a:t>
            </a:r>
            <a:r>
              <a:rPr lang="ru-RU" dirty="0" err="1"/>
              <a:t>змусили</a:t>
            </a:r>
            <a:r>
              <a:rPr lang="ru-RU" dirty="0"/>
              <a:t> </a:t>
            </a:r>
            <a:r>
              <a:rPr lang="ru-RU" dirty="0" err="1"/>
              <a:t>радянське</a:t>
            </a:r>
            <a:r>
              <a:rPr lang="ru-RU" dirty="0"/>
              <a:t> </a:t>
            </a:r>
            <a:r>
              <a:rPr lang="ru-RU" dirty="0" err="1"/>
              <a:t>керівництво</a:t>
            </a:r>
            <a:r>
              <a:rPr lang="ru-RU" dirty="0"/>
              <a:t> </a:t>
            </a:r>
            <a:r>
              <a:rPr lang="ru-RU" dirty="0" err="1"/>
              <a:t>згорнути</a:t>
            </a:r>
            <a:r>
              <a:rPr lang="ru-RU" dirty="0"/>
              <a:t> </a:t>
            </a:r>
            <a:r>
              <a:rPr lang="ru-RU" dirty="0" err="1"/>
              <a:t>боротьбу</a:t>
            </a:r>
            <a:r>
              <a:rPr lang="ru-RU" dirty="0"/>
              <a:t> з </a:t>
            </a:r>
            <a:r>
              <a:rPr lang="ru-RU" dirty="0" err="1"/>
              <a:t>виробництвом</a:t>
            </a:r>
            <a:r>
              <a:rPr lang="ru-RU" dirty="0"/>
              <a:t> і </a:t>
            </a:r>
            <a:r>
              <a:rPr lang="ru-RU" dirty="0" err="1"/>
              <a:t>споживанням</a:t>
            </a:r>
            <a:r>
              <a:rPr lang="ru-RU" dirty="0"/>
              <a:t> алкоголю.</a:t>
            </a:r>
          </a:p>
          <a:p>
            <a:r>
              <a:rPr lang="ru-RU" dirty="0" err="1"/>
              <a:t>Проте</a:t>
            </a:r>
            <a:r>
              <a:rPr lang="ru-RU" dirty="0"/>
              <a:t> за два роки </a:t>
            </a:r>
            <a:r>
              <a:rPr lang="ru-RU" dirty="0" err="1"/>
              <a:t>були</a:t>
            </a:r>
            <a:r>
              <a:rPr lang="ru-RU" dirty="0"/>
              <a:t> </a:t>
            </a:r>
            <a:r>
              <a:rPr lang="ru-RU" dirty="0" err="1"/>
              <a:t>знищені</a:t>
            </a:r>
            <a:r>
              <a:rPr lang="ru-RU" dirty="0"/>
              <a:t> </a:t>
            </a:r>
            <a:r>
              <a:rPr lang="ru-RU" dirty="0" err="1"/>
              <a:t>унікальні</a:t>
            </a:r>
            <a:r>
              <a:rPr lang="ru-RU" dirty="0"/>
              <a:t> </a:t>
            </a:r>
            <a:r>
              <a:rPr lang="ru-RU" dirty="0" err="1"/>
              <a:t>колекційні</a:t>
            </a:r>
            <a:r>
              <a:rPr lang="ru-RU" dirty="0"/>
              <a:t> </a:t>
            </a:r>
            <a:r>
              <a:rPr lang="ru-RU" dirty="0" err="1"/>
              <a:t>сорти</a:t>
            </a:r>
            <a:r>
              <a:rPr lang="ru-RU" dirty="0"/>
              <a:t> винограду. Виноградники </a:t>
            </a:r>
            <a:r>
              <a:rPr lang="ru-RU" dirty="0" err="1"/>
              <a:t>вирубували</a:t>
            </a:r>
            <a:r>
              <a:rPr lang="ru-RU" dirty="0"/>
              <a:t> в </a:t>
            </a:r>
            <a:r>
              <a:rPr lang="ru-RU" dirty="0" err="1"/>
              <a:t>Росії</a:t>
            </a:r>
            <a:r>
              <a:rPr lang="ru-RU" dirty="0"/>
              <a:t>, </a:t>
            </a:r>
            <a:r>
              <a:rPr lang="ru-RU" dirty="0" err="1"/>
              <a:t>Україні</a:t>
            </a:r>
            <a:r>
              <a:rPr lang="ru-RU" dirty="0"/>
              <a:t>, </a:t>
            </a:r>
            <a:r>
              <a:rPr lang="ru-RU" dirty="0" err="1" smtClean="0"/>
              <a:t>Молдавії</a:t>
            </a:r>
            <a:r>
              <a:rPr lang="ru-RU" dirty="0"/>
              <a:t>.</a:t>
            </a:r>
            <a:endParaRPr lang="ru-RU" dirty="0"/>
          </a:p>
          <a:p>
            <a:endParaRPr lang="ru-RU" dirty="0"/>
          </a:p>
        </p:txBody>
      </p:sp>
    </p:spTree>
    <p:extLst>
      <p:ext uri="{BB962C8B-B14F-4D97-AF65-F5344CB8AC3E}">
        <p14:creationId xmlns:p14="http://schemas.microsoft.com/office/powerpoint/2010/main" val="23926244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sz="quarter" idx="10"/>
          </p:nvPr>
        </p:nvSpPr>
        <p:spPr>
          <a:xfrm>
            <a:off x="1817232" y="269609"/>
            <a:ext cx="5486400" cy="1143000"/>
          </a:xfrm>
        </p:spPr>
        <p:txBody>
          <a:bodyPr>
            <a:normAutofit fontScale="55000" lnSpcReduction="20000"/>
          </a:bodyPr>
          <a:lstStyle/>
          <a:p>
            <a:r>
              <a:rPr lang="uk-UA" dirty="0" smtClean="0"/>
              <a:t>Війна в Афганістані</a:t>
            </a:r>
            <a:endParaRPr lang="ru-RU" dirty="0"/>
          </a:p>
        </p:txBody>
      </p:sp>
      <p:sp>
        <p:nvSpPr>
          <p:cNvPr id="5" name="Прямоугольник 4"/>
          <p:cNvSpPr/>
          <p:nvPr/>
        </p:nvSpPr>
        <p:spPr>
          <a:xfrm>
            <a:off x="3203848" y="1052736"/>
            <a:ext cx="5472608" cy="3416320"/>
          </a:xfrm>
          <a:prstGeom prst="rect">
            <a:avLst/>
          </a:prstGeom>
        </p:spPr>
        <p:txBody>
          <a:bodyPr wrap="square">
            <a:spAutoFit/>
          </a:bodyPr>
          <a:lstStyle/>
          <a:p>
            <a:r>
              <a:rPr lang="ru-RU" dirty="0" err="1"/>
              <a:t>Пʼятнадцятого</a:t>
            </a:r>
            <a:r>
              <a:rPr lang="ru-RU" dirty="0"/>
              <a:t> лютого 1989 року </a:t>
            </a:r>
            <a:r>
              <a:rPr lang="ru-RU" dirty="0" err="1"/>
              <a:t>останні</a:t>
            </a:r>
            <a:r>
              <a:rPr lang="ru-RU" dirty="0"/>
              <a:t> </a:t>
            </a:r>
            <a:r>
              <a:rPr lang="ru-RU" dirty="0" err="1"/>
              <a:t>радянські</a:t>
            </a:r>
            <a:r>
              <a:rPr lang="ru-RU" dirty="0"/>
              <a:t> </a:t>
            </a:r>
            <a:r>
              <a:rPr lang="ru-RU" dirty="0" err="1"/>
              <a:t>підрозділи</a:t>
            </a:r>
            <a:r>
              <a:rPr lang="ru-RU" dirty="0"/>
              <a:t> </a:t>
            </a:r>
            <a:r>
              <a:rPr lang="ru-RU" dirty="0" err="1"/>
              <a:t>залишили</a:t>
            </a:r>
            <a:r>
              <a:rPr lang="ru-RU" dirty="0"/>
              <a:t> </a:t>
            </a:r>
            <a:r>
              <a:rPr lang="ru-RU" dirty="0" err="1"/>
              <a:t>територію</a:t>
            </a:r>
            <a:r>
              <a:rPr lang="ru-RU" dirty="0"/>
              <a:t> </a:t>
            </a:r>
            <a:r>
              <a:rPr lang="ru-RU" dirty="0" err="1"/>
              <a:t>Афганістану</a:t>
            </a:r>
            <a:r>
              <a:rPr lang="ru-RU" dirty="0"/>
              <a:t>. </a:t>
            </a:r>
            <a:r>
              <a:rPr lang="ru-RU" dirty="0" err="1"/>
              <a:t>Їх</a:t>
            </a:r>
            <a:r>
              <a:rPr lang="ru-RU" dirty="0"/>
              <a:t> </a:t>
            </a:r>
            <a:r>
              <a:rPr lang="ru-RU" dirty="0" err="1"/>
              <a:t>туди</a:t>
            </a:r>
            <a:r>
              <a:rPr lang="ru-RU" dirty="0"/>
              <a:t> </a:t>
            </a:r>
            <a:r>
              <a:rPr lang="ru-RU" dirty="0" err="1"/>
              <a:t>відправили</a:t>
            </a:r>
            <a:r>
              <a:rPr lang="ru-RU" dirty="0"/>
              <a:t> у </a:t>
            </a:r>
            <a:r>
              <a:rPr lang="ru-RU" dirty="0" err="1"/>
              <a:t>грудні</a:t>
            </a:r>
            <a:r>
              <a:rPr lang="ru-RU" dirty="0"/>
              <a:t> 1979 року. У </a:t>
            </a:r>
            <a:r>
              <a:rPr lang="ru-RU" dirty="0" err="1"/>
              <a:t>Кремлі</a:t>
            </a:r>
            <a:r>
              <a:rPr lang="ru-RU" dirty="0"/>
              <a:t> </a:t>
            </a:r>
            <a:r>
              <a:rPr lang="ru-RU" dirty="0" err="1"/>
              <a:t>розраховували</a:t>
            </a:r>
            <a:r>
              <a:rPr lang="ru-RU" dirty="0"/>
              <a:t> </a:t>
            </a:r>
            <a:r>
              <a:rPr lang="ru-RU" dirty="0" err="1"/>
              <a:t>швидко</a:t>
            </a:r>
            <a:r>
              <a:rPr lang="ru-RU" dirty="0"/>
              <a:t> </a:t>
            </a:r>
            <a:r>
              <a:rPr lang="ru-RU" dirty="0" err="1"/>
              <a:t>придушити</a:t>
            </a:r>
            <a:r>
              <a:rPr lang="ru-RU" dirty="0"/>
              <a:t> </a:t>
            </a:r>
            <a:r>
              <a:rPr lang="ru-RU" dirty="0" err="1"/>
              <a:t>повстання</a:t>
            </a:r>
            <a:r>
              <a:rPr lang="ru-RU" dirty="0"/>
              <a:t> </a:t>
            </a:r>
            <a:r>
              <a:rPr lang="ru-RU" dirty="0" err="1"/>
              <a:t>проти</a:t>
            </a:r>
            <a:r>
              <a:rPr lang="ru-RU" dirty="0"/>
              <a:t> </a:t>
            </a:r>
            <a:r>
              <a:rPr lang="ru-RU" dirty="0" err="1"/>
              <a:t>прорадянського</a:t>
            </a:r>
            <a:r>
              <a:rPr lang="ru-RU" dirty="0"/>
              <a:t> режиму в </a:t>
            </a:r>
            <a:r>
              <a:rPr lang="ru-RU" dirty="0" err="1"/>
              <a:t>Кабулі</a:t>
            </a:r>
            <a:r>
              <a:rPr lang="ru-RU" dirty="0"/>
              <a:t>, але за </a:t>
            </a:r>
            <a:r>
              <a:rPr lang="ru-RU" dirty="0" err="1"/>
              <a:t>понад</a:t>
            </a:r>
            <a:r>
              <a:rPr lang="ru-RU" dirty="0"/>
              <a:t> </a:t>
            </a:r>
            <a:r>
              <a:rPr lang="ru-RU" dirty="0" err="1"/>
              <a:t>девʼять</a:t>
            </a:r>
            <a:r>
              <a:rPr lang="ru-RU" dirty="0"/>
              <a:t> </a:t>
            </a:r>
            <a:r>
              <a:rPr lang="ru-RU" dirty="0" err="1"/>
              <a:t>років</a:t>
            </a:r>
            <a:r>
              <a:rPr lang="ru-RU" dirty="0"/>
              <a:t> так і не </a:t>
            </a:r>
            <a:r>
              <a:rPr lang="ru-RU" dirty="0" err="1"/>
              <a:t>змогли</a:t>
            </a:r>
            <a:r>
              <a:rPr lang="ru-RU" dirty="0"/>
              <a:t> </a:t>
            </a:r>
            <a:r>
              <a:rPr lang="ru-RU" dirty="0" err="1"/>
              <a:t>перемогти</a:t>
            </a:r>
            <a:r>
              <a:rPr lang="ru-RU" dirty="0"/>
              <a:t> </a:t>
            </a:r>
            <a:r>
              <a:rPr lang="ru-RU" dirty="0" err="1"/>
              <a:t>повстанців-моджахедів</a:t>
            </a:r>
            <a:r>
              <a:rPr lang="ru-RU" dirty="0"/>
              <a:t>. Для СРСР </a:t>
            </a:r>
            <a:r>
              <a:rPr lang="ru-RU" dirty="0" err="1"/>
              <a:t>це</a:t>
            </a:r>
            <a:r>
              <a:rPr lang="ru-RU" dirty="0"/>
              <a:t> </a:t>
            </a:r>
            <a:r>
              <a:rPr lang="ru-RU" dirty="0" err="1"/>
              <a:t>обернулося</a:t>
            </a:r>
            <a:r>
              <a:rPr lang="ru-RU" dirty="0"/>
              <a:t> </a:t>
            </a:r>
            <a:r>
              <a:rPr lang="ru-RU" dirty="0" err="1"/>
              <a:t>загибеллю</a:t>
            </a:r>
            <a:r>
              <a:rPr lang="ru-RU" dirty="0"/>
              <a:t> </a:t>
            </a:r>
            <a:r>
              <a:rPr lang="ru-RU" dirty="0" err="1"/>
              <a:t>від</a:t>
            </a:r>
            <a:r>
              <a:rPr lang="ru-RU" dirty="0"/>
              <a:t> 15 до 30 </a:t>
            </a:r>
            <a:r>
              <a:rPr lang="ru-RU" dirty="0" err="1"/>
              <a:t>тисяч</a:t>
            </a:r>
            <a:r>
              <a:rPr lang="ru-RU" dirty="0"/>
              <a:t> </a:t>
            </a:r>
            <a:r>
              <a:rPr lang="ru-RU" dirty="0" err="1"/>
              <a:t>солдатів</a:t>
            </a:r>
            <a:r>
              <a:rPr lang="ru-RU" dirty="0"/>
              <a:t>, великою </a:t>
            </a:r>
            <a:r>
              <a:rPr lang="ru-RU" dirty="0" err="1"/>
              <a:t>політичною</a:t>
            </a:r>
            <a:r>
              <a:rPr lang="ru-RU" dirty="0"/>
              <a:t> </a:t>
            </a:r>
            <a:r>
              <a:rPr lang="ru-RU" dirty="0" err="1"/>
              <a:t>поразкою</a:t>
            </a:r>
            <a:r>
              <a:rPr lang="ru-RU" dirty="0"/>
              <a:t> та </a:t>
            </a:r>
            <a:r>
              <a:rPr lang="ru-RU" dirty="0" err="1"/>
              <a:t>посиленням</a:t>
            </a:r>
            <a:r>
              <a:rPr lang="ru-RU" dirty="0"/>
              <a:t> </a:t>
            </a:r>
            <a:r>
              <a:rPr lang="ru-RU" dirty="0" err="1"/>
              <a:t>внутрішньої</a:t>
            </a:r>
            <a:r>
              <a:rPr lang="ru-RU" dirty="0"/>
              <a:t> </a:t>
            </a:r>
            <a:r>
              <a:rPr lang="ru-RU" dirty="0" err="1"/>
              <a:t>кризи</a:t>
            </a:r>
            <a:r>
              <a:rPr lang="ru-RU" dirty="0"/>
              <a:t>. </a:t>
            </a:r>
            <a:r>
              <a:rPr lang="ru-RU" dirty="0" err="1"/>
              <a:t>Зрештою</a:t>
            </a:r>
            <a:r>
              <a:rPr lang="ru-RU" dirty="0"/>
              <a:t> </a:t>
            </a:r>
            <a:r>
              <a:rPr lang="ru-RU" dirty="0" err="1"/>
              <a:t>Афганська</a:t>
            </a:r>
            <a:r>
              <a:rPr lang="ru-RU" dirty="0"/>
              <a:t> </a:t>
            </a:r>
            <a:r>
              <a:rPr lang="ru-RU" dirty="0" err="1"/>
              <a:t>війна</a:t>
            </a:r>
            <a:r>
              <a:rPr lang="ru-RU" dirty="0"/>
              <a:t> стала одним </a:t>
            </a:r>
            <a:r>
              <a:rPr lang="ru-RU" dirty="0" err="1"/>
              <a:t>із</a:t>
            </a:r>
            <a:r>
              <a:rPr lang="ru-RU" dirty="0"/>
              <a:t> </a:t>
            </a:r>
            <a:r>
              <a:rPr lang="ru-RU" dirty="0" err="1"/>
              <a:t>факторів</a:t>
            </a:r>
            <a:r>
              <a:rPr lang="ru-RU" dirty="0"/>
              <a:t>, </a:t>
            </a:r>
            <a:r>
              <a:rPr lang="ru-RU" dirty="0" err="1"/>
              <a:t>які</a:t>
            </a:r>
            <a:r>
              <a:rPr lang="ru-RU" dirty="0"/>
              <a:t> </a:t>
            </a:r>
            <a:r>
              <a:rPr lang="ru-RU" dirty="0" err="1"/>
              <a:t>прискорили</a:t>
            </a:r>
            <a:r>
              <a:rPr lang="ru-RU" dirty="0"/>
              <a:t> </a:t>
            </a:r>
            <a:r>
              <a:rPr lang="ru-RU" dirty="0" err="1"/>
              <a:t>розпад</a:t>
            </a:r>
            <a:r>
              <a:rPr lang="ru-RU" dirty="0"/>
              <a:t> СРСР.</a:t>
            </a:r>
            <a:endParaRPr lang="ru-RU" dirty="0"/>
          </a:p>
        </p:txBody>
      </p:sp>
      <p:pic>
        <p:nvPicPr>
          <p:cNvPr id="6146" name="Picture 2" descr="D:\2024-2025 н.р\Картинки\Без названия (4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7081" y="4797152"/>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D:\2024-2025 н.р\Картинки\Без названия (4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907" y="1052736"/>
            <a:ext cx="2619375" cy="146685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D:\2024-2025 н.р\Картинки\images (5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1905" y="2781321"/>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6149" name="Picture 5" descr="D:\2024-2025 н.р\Картинки\images (5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23172" y="4830489"/>
            <a:ext cx="2724150" cy="167640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D:\2024-2025 н.р\Картинки\images (5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1989" y="4773792"/>
            <a:ext cx="2667000"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84324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sz="quarter" idx="10"/>
          </p:nvPr>
        </p:nvSpPr>
        <p:spPr>
          <a:xfrm>
            <a:off x="1691680" y="476672"/>
            <a:ext cx="5486400" cy="1143000"/>
          </a:xfrm>
        </p:spPr>
        <p:txBody>
          <a:bodyPr>
            <a:normAutofit fontScale="55000" lnSpcReduction="20000"/>
          </a:bodyPr>
          <a:lstStyle/>
          <a:p>
            <a:r>
              <a:rPr lang="uk-UA" dirty="0" smtClean="0"/>
              <a:t>Війна в Афганістані</a:t>
            </a:r>
            <a:endParaRPr lang="ru-RU" dirty="0"/>
          </a:p>
        </p:txBody>
      </p:sp>
      <p:pic>
        <p:nvPicPr>
          <p:cNvPr id="7172" name="Picture 4" descr="D:\2024-2025 н.р\Картинки\afg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256868"/>
            <a:ext cx="7992888" cy="4862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24804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332656"/>
            <a:ext cx="7414592" cy="685800"/>
          </a:xfrm>
        </p:spPr>
        <p:txBody>
          <a:bodyPr/>
          <a:lstStyle/>
          <a:p>
            <a:pPr algn="ctr"/>
            <a:r>
              <a:rPr lang="uk-UA" b="1" dirty="0" smtClean="0"/>
              <a:t>Чорнобильська катастрофа</a:t>
            </a:r>
            <a:endParaRPr lang="ru-RU" b="1" dirty="0"/>
          </a:p>
        </p:txBody>
      </p:sp>
      <p:sp>
        <p:nvSpPr>
          <p:cNvPr id="3" name="Текст 2"/>
          <p:cNvSpPr>
            <a:spLocks noGrp="1"/>
          </p:cNvSpPr>
          <p:nvPr>
            <p:ph type="body" sz="quarter" idx="11"/>
          </p:nvPr>
        </p:nvSpPr>
        <p:spPr>
          <a:xfrm>
            <a:off x="683568" y="1412776"/>
            <a:ext cx="4800600" cy="4206240"/>
          </a:xfrm>
        </p:spPr>
        <p:txBody>
          <a:bodyPr>
            <a:normAutofit fontScale="85000" lnSpcReduction="10000"/>
          </a:bodyPr>
          <a:lstStyle/>
          <a:p>
            <a:r>
              <a:rPr lang="vi-VN" b="1" dirty="0"/>
              <a:t>Чорно́бильська катастро́фа</a:t>
            </a:r>
            <a:r>
              <a:rPr lang="vi-VN" dirty="0"/>
              <a:t>  — техногенна екологічно-гуманітарна катастрофа, спричинена двома тепловими вибухами і подальшим руйнуванням четвертого енергоблока Чорнобильської атомної електростанції, розташованої на території України (тоді УРСР), в ніч на </a:t>
            </a:r>
            <a:r>
              <a:rPr lang="vi-VN" u="sng" dirty="0"/>
              <a:t>26 </a:t>
            </a:r>
            <a:r>
              <a:rPr lang="vi-VN" u="sng" dirty="0" smtClean="0"/>
              <a:t>квітн</a:t>
            </a:r>
            <a:r>
              <a:rPr lang="uk-UA" u="sng" dirty="0" smtClean="0"/>
              <a:t>я</a:t>
            </a:r>
            <a:r>
              <a:rPr lang="vi-VN" dirty="0"/>
              <a:t> </a:t>
            </a:r>
            <a:r>
              <a:rPr lang="vi-VN" dirty="0" smtClean="0"/>
              <a:t>1986</a:t>
            </a:r>
            <a:r>
              <a:rPr lang="vi-VN" dirty="0"/>
              <a:t> року</a:t>
            </a:r>
            <a:r>
              <a:rPr lang="vi-VN" dirty="0" smtClean="0"/>
              <a:t>.</a:t>
            </a:r>
            <a:endParaRPr lang="uk-UA" dirty="0" smtClean="0"/>
          </a:p>
          <a:p>
            <a:r>
              <a:rPr lang="ru-RU" dirty="0"/>
              <a:t> На думку </a:t>
            </a:r>
            <a:r>
              <a:rPr lang="ru-RU" dirty="0" err="1"/>
              <a:t>багатьох</a:t>
            </a:r>
            <a:r>
              <a:rPr lang="ru-RU" dirty="0"/>
              <a:t>, </a:t>
            </a:r>
            <a:r>
              <a:rPr lang="ru-RU" dirty="0" err="1"/>
              <a:t>ця</a:t>
            </a:r>
            <a:r>
              <a:rPr lang="ru-RU" dirty="0"/>
              <a:t> </a:t>
            </a:r>
            <a:r>
              <a:rPr lang="ru-RU" dirty="0" err="1"/>
              <a:t>виняткова</a:t>
            </a:r>
            <a:r>
              <a:rPr lang="ru-RU" dirty="0"/>
              <a:t> </a:t>
            </a:r>
            <a:r>
              <a:rPr lang="ru-RU" dirty="0" err="1"/>
              <a:t>подія</a:t>
            </a:r>
            <a:r>
              <a:rPr lang="ru-RU" dirty="0"/>
              <a:t> та </a:t>
            </a:r>
            <a:r>
              <a:rPr lang="ru-RU" dirty="0" err="1"/>
              <a:t>офіційна</a:t>
            </a:r>
            <a:r>
              <a:rPr lang="ru-RU" dirty="0"/>
              <a:t> </a:t>
            </a:r>
            <a:r>
              <a:rPr lang="ru-RU" dirty="0" err="1"/>
              <a:t>реакція</a:t>
            </a:r>
            <a:r>
              <a:rPr lang="ru-RU" dirty="0"/>
              <a:t> на </a:t>
            </a:r>
            <a:r>
              <a:rPr lang="ru-RU" dirty="0" err="1"/>
              <a:t>неї</a:t>
            </a:r>
            <a:r>
              <a:rPr lang="ru-RU" dirty="0"/>
              <a:t>, </a:t>
            </a:r>
            <a:r>
              <a:rPr lang="ru-RU" dirty="0" err="1"/>
              <a:t>що</a:t>
            </a:r>
            <a:r>
              <a:rPr lang="ru-RU" dirty="0"/>
              <a:t> </a:t>
            </a:r>
            <a:r>
              <a:rPr lang="ru-RU" dirty="0" err="1"/>
              <a:t>була</a:t>
            </a:r>
            <a:r>
              <a:rPr lang="ru-RU" dirty="0"/>
              <a:t> </a:t>
            </a:r>
            <a:r>
              <a:rPr lang="ru-RU" dirty="0" err="1"/>
              <a:t>виявлена</a:t>
            </a:r>
            <a:r>
              <a:rPr lang="ru-RU" dirty="0"/>
              <a:t> </a:t>
            </a:r>
            <a:r>
              <a:rPr lang="ru-RU" dirty="0" err="1"/>
              <a:t>Москвою</a:t>
            </a:r>
            <a:r>
              <a:rPr lang="ru-RU" dirty="0"/>
              <a:t>, стали </a:t>
            </a:r>
            <a:r>
              <a:rPr lang="ru-RU" dirty="0" err="1"/>
              <a:t>однією</a:t>
            </a:r>
            <a:r>
              <a:rPr lang="ru-RU" dirty="0"/>
              <a:t> з причин </a:t>
            </a:r>
            <a:r>
              <a:rPr lang="ru-RU" dirty="0" err="1"/>
              <a:t>розпаду</a:t>
            </a:r>
            <a:r>
              <a:rPr lang="ru-RU" dirty="0"/>
              <a:t> СРСР</a:t>
            </a:r>
            <a:r>
              <a:rPr lang="ru-RU" dirty="0" smtClean="0"/>
              <a:t>.</a:t>
            </a:r>
          </a:p>
          <a:p>
            <a:r>
              <a:rPr lang="ru-RU" dirty="0" err="1"/>
              <a:t>Спершу</a:t>
            </a:r>
            <a:r>
              <a:rPr lang="ru-RU" dirty="0"/>
              <a:t>, </a:t>
            </a:r>
            <a:r>
              <a:rPr lang="ru-RU" dirty="0" err="1"/>
              <a:t>тодішнє</a:t>
            </a:r>
            <a:r>
              <a:rPr lang="ru-RU" dirty="0"/>
              <a:t> </a:t>
            </a:r>
            <a:r>
              <a:rPr lang="ru-RU" dirty="0" err="1"/>
              <a:t>керівництво</a:t>
            </a:r>
            <a:r>
              <a:rPr lang="ru-RU" dirty="0"/>
              <a:t> </a:t>
            </a:r>
            <a:r>
              <a:rPr lang="ru-RU" dirty="0" smtClean="0"/>
              <a:t>УРСР</a:t>
            </a:r>
            <a:r>
              <a:rPr lang="ru-RU" dirty="0"/>
              <a:t> </a:t>
            </a:r>
            <a:r>
              <a:rPr lang="ru-RU" dirty="0" smtClean="0"/>
              <a:t>та </a:t>
            </a:r>
            <a:r>
              <a:rPr lang="ru-RU" dirty="0"/>
              <a:t>СРСР </a:t>
            </a:r>
            <a:r>
              <a:rPr lang="ru-RU" dirty="0" err="1"/>
              <a:t>намагалося</a:t>
            </a:r>
            <a:r>
              <a:rPr lang="ru-RU" dirty="0"/>
              <a:t> </a:t>
            </a:r>
            <a:r>
              <a:rPr lang="ru-RU" dirty="0" err="1"/>
              <a:t>приховати</a:t>
            </a:r>
            <a:r>
              <a:rPr lang="ru-RU" dirty="0"/>
              <a:t> </a:t>
            </a:r>
            <a:r>
              <a:rPr lang="ru-RU" dirty="0" err="1"/>
              <a:t>розміри</a:t>
            </a:r>
            <a:r>
              <a:rPr lang="ru-RU" dirty="0"/>
              <a:t> </a:t>
            </a:r>
            <a:r>
              <a:rPr lang="ru-RU" dirty="0" err="1"/>
              <a:t>трагедії</a:t>
            </a:r>
            <a:r>
              <a:rPr lang="ru-RU" dirty="0"/>
              <a:t>, але </a:t>
            </a:r>
            <a:r>
              <a:rPr lang="ru-RU" dirty="0" err="1"/>
              <a:t>після</a:t>
            </a:r>
            <a:r>
              <a:rPr lang="ru-RU" dirty="0"/>
              <a:t> </a:t>
            </a:r>
            <a:r>
              <a:rPr lang="ru-RU" dirty="0" err="1"/>
              <a:t>повідомлень</a:t>
            </a:r>
            <a:r>
              <a:rPr lang="ru-RU" dirty="0"/>
              <a:t> </a:t>
            </a:r>
            <a:r>
              <a:rPr lang="ru-RU" dirty="0" err="1"/>
              <a:t>зі</a:t>
            </a:r>
            <a:r>
              <a:rPr lang="ru-RU" dirty="0"/>
              <a:t> </a:t>
            </a:r>
            <a:r>
              <a:rPr lang="ru-RU" dirty="0" err="1"/>
              <a:t>Швеції</a:t>
            </a:r>
            <a:r>
              <a:rPr lang="ru-RU" dirty="0"/>
              <a:t>, де на АЕС </a:t>
            </a:r>
            <a:r>
              <a:rPr lang="ru-RU" dirty="0" err="1" smtClean="0"/>
              <a:t>Форсмаркбуло</a:t>
            </a:r>
            <a:r>
              <a:rPr lang="ru-RU" dirty="0" smtClean="0"/>
              <a:t> </a:t>
            </a:r>
            <a:r>
              <a:rPr lang="ru-RU" dirty="0" err="1"/>
              <a:t>знайдено</a:t>
            </a:r>
            <a:r>
              <a:rPr lang="ru-RU" dirty="0"/>
              <a:t> </a:t>
            </a:r>
            <a:r>
              <a:rPr lang="ru-RU" dirty="0" err="1"/>
              <a:t>радіоактивні</a:t>
            </a:r>
            <a:r>
              <a:rPr lang="ru-RU" dirty="0"/>
              <a:t> </a:t>
            </a:r>
            <a:r>
              <a:rPr lang="ru-RU" dirty="0" err="1"/>
              <a:t>частинки</a:t>
            </a:r>
            <a:r>
              <a:rPr lang="ru-RU" dirty="0"/>
              <a:t>, </a:t>
            </a:r>
            <a:r>
              <a:rPr lang="ru-RU" dirty="0" err="1"/>
              <a:t>принесені</a:t>
            </a:r>
            <a:r>
              <a:rPr lang="ru-RU" dirty="0"/>
              <a:t> з </a:t>
            </a:r>
            <a:r>
              <a:rPr lang="ru-RU" dirty="0" err="1"/>
              <a:t>західної</a:t>
            </a:r>
            <a:r>
              <a:rPr lang="ru-RU" dirty="0"/>
              <a:t> </a:t>
            </a:r>
            <a:r>
              <a:rPr lang="ru-RU" dirty="0" err="1"/>
              <a:t>частини</a:t>
            </a:r>
            <a:r>
              <a:rPr lang="ru-RU" dirty="0"/>
              <a:t> СРСР, та </a:t>
            </a:r>
            <a:r>
              <a:rPr lang="ru-RU" dirty="0" err="1"/>
              <a:t>оцінки</a:t>
            </a:r>
            <a:r>
              <a:rPr lang="ru-RU" dirty="0"/>
              <a:t> </a:t>
            </a:r>
            <a:r>
              <a:rPr lang="ru-RU" dirty="0" err="1"/>
              <a:t>обсягів</a:t>
            </a:r>
            <a:r>
              <a:rPr lang="ru-RU" dirty="0"/>
              <a:t> </a:t>
            </a:r>
            <a:r>
              <a:rPr lang="ru-RU" dirty="0" err="1"/>
              <a:t>зараження</a:t>
            </a:r>
            <a:r>
              <a:rPr lang="ru-RU" dirty="0"/>
              <a:t>, </a:t>
            </a:r>
            <a:r>
              <a:rPr lang="ru-RU" dirty="0" err="1"/>
              <a:t>розпочалася</a:t>
            </a:r>
            <a:r>
              <a:rPr lang="ru-RU" dirty="0"/>
              <a:t> </a:t>
            </a:r>
            <a:r>
              <a:rPr lang="ru-RU" dirty="0" err="1" smtClean="0"/>
              <a:t>евакуаціяблизько</a:t>
            </a:r>
            <a:r>
              <a:rPr lang="ru-RU" dirty="0" smtClean="0"/>
              <a:t> </a:t>
            </a:r>
            <a:r>
              <a:rPr lang="ru-RU" dirty="0"/>
              <a:t>130 000 </a:t>
            </a:r>
            <a:r>
              <a:rPr lang="ru-RU" dirty="0" err="1"/>
              <a:t>мешканців</a:t>
            </a:r>
            <a:r>
              <a:rPr lang="ru-RU" dirty="0"/>
              <a:t> </a:t>
            </a:r>
            <a:r>
              <a:rPr lang="ru-RU" dirty="0" err="1"/>
              <a:t>Київської</a:t>
            </a:r>
            <a:r>
              <a:rPr lang="ru-RU" dirty="0"/>
              <a:t> </a:t>
            </a:r>
            <a:r>
              <a:rPr lang="ru-RU" dirty="0" err="1" smtClean="0"/>
              <a:t>област</a:t>
            </a:r>
            <a:r>
              <a:rPr lang="ru-RU" dirty="0" smtClean="0"/>
              <a:t> </a:t>
            </a:r>
            <a:r>
              <a:rPr lang="ru-RU" dirty="0" err="1" smtClean="0"/>
              <a:t>із</a:t>
            </a:r>
            <a:r>
              <a:rPr lang="ru-RU" dirty="0" smtClean="0"/>
              <a:t> </a:t>
            </a:r>
            <a:r>
              <a:rPr lang="ru-RU" dirty="0" err="1"/>
              <a:t>забруднених</a:t>
            </a:r>
            <a:r>
              <a:rPr lang="ru-RU" dirty="0"/>
              <a:t> </a:t>
            </a:r>
            <a:r>
              <a:rPr lang="ru-RU" dirty="0" err="1"/>
              <a:t>районів</a:t>
            </a:r>
            <a:r>
              <a:rPr lang="ru-RU" dirty="0"/>
              <a:t>. </a:t>
            </a:r>
            <a:r>
              <a:rPr lang="ru-RU" dirty="0" err="1"/>
              <a:t>Радіоактивного</a:t>
            </a:r>
            <a:r>
              <a:rPr lang="ru-RU" dirty="0"/>
              <a:t> </a:t>
            </a:r>
            <a:r>
              <a:rPr lang="ru-RU" dirty="0" err="1"/>
              <a:t>ураження</a:t>
            </a:r>
            <a:r>
              <a:rPr lang="ru-RU" dirty="0"/>
              <a:t> </a:t>
            </a:r>
            <a:r>
              <a:rPr lang="ru-RU" dirty="0" err="1"/>
              <a:t>зазнали</a:t>
            </a:r>
            <a:r>
              <a:rPr lang="ru-RU" dirty="0"/>
              <a:t> </a:t>
            </a:r>
            <a:r>
              <a:rPr lang="ru-RU" dirty="0" err="1"/>
              <a:t>близько</a:t>
            </a:r>
            <a:r>
              <a:rPr lang="ru-RU" dirty="0"/>
              <a:t> 600 000 </a:t>
            </a:r>
            <a:r>
              <a:rPr lang="ru-RU" dirty="0" err="1"/>
              <a:t>осіб</a:t>
            </a:r>
            <a:r>
              <a:rPr lang="ru-RU" dirty="0"/>
              <a:t>, </a:t>
            </a:r>
            <a:r>
              <a:rPr lang="ru-RU" dirty="0" err="1"/>
              <a:t>насамперед</a:t>
            </a:r>
            <a:r>
              <a:rPr lang="ru-RU" dirty="0"/>
              <a:t> </a:t>
            </a:r>
            <a:r>
              <a:rPr lang="ru-RU" dirty="0" err="1"/>
              <a:t>ліквідатори</a:t>
            </a:r>
            <a:r>
              <a:rPr lang="ru-RU" dirty="0"/>
              <a:t> </a:t>
            </a:r>
            <a:r>
              <a:rPr lang="ru-RU" dirty="0" err="1"/>
              <a:t>катастрофи</a:t>
            </a:r>
            <a:r>
              <a:rPr lang="ru-RU" dirty="0"/>
              <a:t>. </a:t>
            </a:r>
            <a:r>
              <a:rPr lang="ru-RU" dirty="0" err="1"/>
              <a:t>Навколо</a:t>
            </a:r>
            <a:r>
              <a:rPr lang="ru-RU" dirty="0"/>
              <a:t> ЧАЕС створено 30-кілометрову </a:t>
            </a:r>
            <a:r>
              <a:rPr lang="ru-RU" u="sng" dirty="0"/>
              <a:t>зону </a:t>
            </a:r>
            <a:r>
              <a:rPr lang="ru-RU" u="sng" dirty="0" err="1" smtClean="0"/>
              <a:t>відчуження</a:t>
            </a:r>
            <a:r>
              <a:rPr lang="ru-RU" u="sng" dirty="0" smtClean="0"/>
              <a:t>.</a:t>
            </a:r>
          </a:p>
          <a:p>
            <a:endParaRPr lang="ru-RU" u="sng" dirty="0" smtClean="0"/>
          </a:p>
          <a:p>
            <a:endParaRPr lang="ru-RU" dirty="0"/>
          </a:p>
        </p:txBody>
      </p:sp>
      <p:pic>
        <p:nvPicPr>
          <p:cNvPr id="8194" name="Picture 2" descr="D:\2024-2025 н.р\Картинки\Без названия (4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1" y="1484784"/>
            <a:ext cx="2331343" cy="1551403"/>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descr="D:\2024-2025 н.р\Картинки\images (5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7467" y="3573017"/>
            <a:ext cx="2389807" cy="1590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13201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55576" y="960122"/>
            <a:ext cx="7714054" cy="5493214"/>
          </a:xfrm>
        </p:spPr>
        <p:txBody>
          <a:bodyPr>
            <a:normAutofit fontScale="90000"/>
          </a:bodyPr>
          <a:lstStyle/>
          <a:p>
            <a:r>
              <a:rPr lang="ru-RU" sz="1400" b="0" dirty="0" smtClean="0"/>
              <a:t>«26 </a:t>
            </a:r>
            <a:r>
              <a:rPr lang="ru-RU" sz="1400" b="0" dirty="0" err="1"/>
              <a:t>квітня</a:t>
            </a:r>
            <a:r>
              <a:rPr lang="ru-RU" sz="1400" b="0" dirty="0"/>
              <a:t> я </a:t>
            </a:r>
            <a:r>
              <a:rPr lang="ru-RU" sz="1400" b="0" dirty="0" err="1"/>
              <a:t>зайшла</a:t>
            </a:r>
            <a:r>
              <a:rPr lang="ru-RU" sz="1400" b="0" dirty="0"/>
              <a:t> на кухню </a:t>
            </a:r>
            <a:r>
              <a:rPr lang="ru-RU" sz="1400" b="0" dirty="0" err="1"/>
              <a:t>готувати</a:t>
            </a:r>
            <a:r>
              <a:rPr lang="ru-RU" sz="1400" b="0" dirty="0"/>
              <a:t> </a:t>
            </a:r>
            <a:r>
              <a:rPr lang="ru-RU" sz="1400" b="0" dirty="0" err="1"/>
              <a:t>сніданок</a:t>
            </a:r>
            <a:r>
              <a:rPr lang="ru-RU" sz="1400" b="0" dirty="0"/>
              <a:t> </a:t>
            </a:r>
            <a:r>
              <a:rPr lang="ru-RU" sz="1400" b="0" dirty="0" err="1"/>
              <a:t>сину</a:t>
            </a:r>
            <a:r>
              <a:rPr lang="ru-RU" sz="1400" b="0" dirty="0"/>
              <a:t> перед школою, а </a:t>
            </a:r>
            <a:r>
              <a:rPr lang="ru-RU" sz="1400" b="0" dirty="0" err="1"/>
              <a:t>сусідка</a:t>
            </a:r>
            <a:r>
              <a:rPr lang="ru-RU" sz="1400" b="0" dirty="0"/>
              <a:t> </a:t>
            </a:r>
            <a:r>
              <a:rPr lang="ru-RU" sz="1400" b="0" dirty="0" err="1"/>
              <a:t>питає</a:t>
            </a:r>
            <a:r>
              <a:rPr lang="ru-RU" sz="1400" b="0" dirty="0"/>
              <a:t>: «В тебе </a:t>
            </a:r>
            <a:r>
              <a:rPr lang="ru-RU" sz="1400" b="0" dirty="0" err="1"/>
              <a:t>вікна</a:t>
            </a:r>
            <a:r>
              <a:rPr lang="ru-RU" sz="1400" b="0" dirty="0"/>
              <a:t> </a:t>
            </a:r>
            <a:r>
              <a:rPr lang="ru-RU" sz="1400" b="0" dirty="0" err="1"/>
              <a:t>відкриті</a:t>
            </a:r>
            <a:r>
              <a:rPr lang="ru-RU" sz="1400" b="0" dirty="0"/>
              <a:t>? </a:t>
            </a:r>
            <a:r>
              <a:rPr lang="ru-RU" sz="1400" b="0" dirty="0" err="1"/>
              <a:t>Іди</a:t>
            </a:r>
            <a:r>
              <a:rPr lang="ru-RU" sz="1400" b="0" dirty="0"/>
              <a:t> зачини й </a:t>
            </a:r>
            <a:r>
              <a:rPr lang="ru-RU" sz="1400" b="0" dirty="0" err="1"/>
              <a:t>повертайся</a:t>
            </a:r>
            <a:r>
              <a:rPr lang="ru-RU" sz="1400" b="0" dirty="0"/>
              <a:t>, </a:t>
            </a:r>
            <a:r>
              <a:rPr lang="ru-RU" sz="1400" b="0" dirty="0" err="1"/>
              <a:t>дещо</a:t>
            </a:r>
            <a:r>
              <a:rPr lang="ru-RU" sz="1400" b="0" dirty="0"/>
              <a:t> скажу». </a:t>
            </a:r>
            <a:r>
              <a:rPr lang="ru-RU" sz="1400" b="0" dirty="0" err="1"/>
              <a:t>Потім</a:t>
            </a:r>
            <a:r>
              <a:rPr lang="ru-RU" sz="1400" b="0" dirty="0"/>
              <a:t> </a:t>
            </a:r>
            <a:r>
              <a:rPr lang="ru-RU" sz="1400" b="0" dirty="0" err="1"/>
              <a:t>розповіла</a:t>
            </a:r>
            <a:r>
              <a:rPr lang="ru-RU" sz="1400" b="0" dirty="0"/>
              <a:t>, </a:t>
            </a:r>
            <a:r>
              <a:rPr lang="ru-RU" sz="1400" b="0" dirty="0" err="1"/>
              <a:t>що</a:t>
            </a:r>
            <a:r>
              <a:rPr lang="ru-RU" sz="1400" b="0" dirty="0"/>
              <a:t> на </a:t>
            </a:r>
            <a:r>
              <a:rPr lang="ru-RU" sz="1400" b="0" dirty="0" err="1"/>
              <a:t>станції</a:t>
            </a:r>
            <a:r>
              <a:rPr lang="ru-RU" sz="1400" b="0" dirty="0"/>
              <a:t> сталось </a:t>
            </a:r>
            <a:r>
              <a:rPr lang="ru-RU" sz="1400" b="0" dirty="0" err="1"/>
              <a:t>щось</a:t>
            </a:r>
            <a:r>
              <a:rPr lang="ru-RU" sz="1400" b="0" dirty="0"/>
              <a:t> </a:t>
            </a:r>
            <a:r>
              <a:rPr lang="ru-RU" sz="1400" b="0" dirty="0" err="1"/>
              <a:t>серйозне</a:t>
            </a:r>
            <a:r>
              <a:rPr lang="ru-RU" sz="1400" b="0" dirty="0"/>
              <a:t>, </a:t>
            </a:r>
            <a:r>
              <a:rPr lang="ru-RU" sz="1400" b="0" dirty="0" err="1"/>
              <a:t>бо</a:t>
            </a:r>
            <a:r>
              <a:rPr lang="ru-RU" sz="1400" b="0" dirty="0"/>
              <a:t> </a:t>
            </a:r>
            <a:r>
              <a:rPr lang="ru-RU" sz="1400" b="0" dirty="0" err="1"/>
              <a:t>її</a:t>
            </a:r>
            <a:r>
              <a:rPr lang="ru-RU" sz="1400" b="0" dirty="0"/>
              <a:t> </a:t>
            </a:r>
            <a:r>
              <a:rPr lang="ru-RU" sz="1400" b="0" dirty="0" err="1"/>
              <a:t>чоловіка</a:t>
            </a:r>
            <a:r>
              <a:rPr lang="ru-RU" sz="1400" b="0" dirty="0"/>
              <a:t> </a:t>
            </a:r>
            <a:r>
              <a:rPr lang="ru-RU" sz="1400" b="0" dirty="0" err="1"/>
              <a:t>терміново</a:t>
            </a:r>
            <a:r>
              <a:rPr lang="ru-RU" sz="1400" b="0" dirty="0"/>
              <a:t> забрали </a:t>
            </a:r>
            <a:r>
              <a:rPr lang="ru-RU" sz="1400" b="0" dirty="0" err="1"/>
              <a:t>вночі</a:t>
            </a:r>
            <a:r>
              <a:rPr lang="ru-RU" sz="1400" b="0" dirty="0"/>
              <a:t>, але причину не сказали.</a:t>
            </a:r>
            <a:br>
              <a:rPr lang="ru-RU" sz="1400" b="0" dirty="0"/>
            </a:br>
            <a:r>
              <a:rPr lang="ru-RU" sz="1400" b="0" dirty="0"/>
              <a:t>Я </a:t>
            </a:r>
            <a:r>
              <a:rPr lang="ru-RU" sz="1400" b="0" dirty="0" err="1"/>
              <a:t>була</a:t>
            </a:r>
            <a:r>
              <a:rPr lang="ru-RU" sz="1400" b="0" dirty="0"/>
              <a:t> у </a:t>
            </a:r>
            <a:r>
              <a:rPr lang="ru-RU" sz="1400" b="0" dirty="0" err="1"/>
              <a:t>відпустці</a:t>
            </a:r>
            <a:r>
              <a:rPr lang="ru-RU" sz="1400" b="0" dirty="0"/>
              <a:t>, але </a:t>
            </a:r>
            <a:r>
              <a:rPr lang="ru-RU" sz="1400" b="0" dirty="0" err="1"/>
              <a:t>працювала</a:t>
            </a:r>
            <a:r>
              <a:rPr lang="ru-RU" sz="1400" b="0" dirty="0"/>
              <a:t> </a:t>
            </a:r>
            <a:r>
              <a:rPr lang="ru-RU" sz="1400" b="0" dirty="0" err="1"/>
              <a:t>якраз</a:t>
            </a:r>
            <a:r>
              <a:rPr lang="ru-RU" sz="1400" b="0" dirty="0"/>
              <a:t> моя </a:t>
            </a:r>
            <a:r>
              <a:rPr lang="ru-RU" sz="1400" b="0" dirty="0" err="1"/>
              <a:t>зміна</a:t>
            </a:r>
            <a:r>
              <a:rPr lang="ru-RU" sz="1400" b="0" dirty="0"/>
              <a:t>, 5-та, тому я </a:t>
            </a:r>
            <a:r>
              <a:rPr lang="ru-RU" sz="1400" b="0" dirty="0" err="1"/>
              <a:t>відразу</a:t>
            </a:r>
            <a:r>
              <a:rPr lang="ru-RU" sz="1400" b="0" dirty="0"/>
              <a:t> </a:t>
            </a:r>
            <a:r>
              <a:rPr lang="ru-RU" sz="1400" b="0" dirty="0" err="1"/>
              <a:t>побігла</a:t>
            </a:r>
            <a:r>
              <a:rPr lang="ru-RU" sz="1400" b="0" dirty="0"/>
              <a:t> </a:t>
            </a:r>
            <a:r>
              <a:rPr lang="ru-RU" sz="1400" b="0" dirty="0" err="1"/>
              <a:t>телефонувати</a:t>
            </a:r>
            <a:r>
              <a:rPr lang="ru-RU" sz="1400" b="0" dirty="0"/>
              <a:t> </a:t>
            </a:r>
            <a:r>
              <a:rPr lang="ru-RU" sz="1400" b="0" dirty="0" err="1"/>
              <a:t>подружці-вахтерці</a:t>
            </a:r>
            <a:r>
              <a:rPr lang="ru-RU" sz="1400" b="0" dirty="0"/>
              <a:t> на </a:t>
            </a:r>
            <a:r>
              <a:rPr lang="ru-RU" sz="1400" b="0" dirty="0" err="1"/>
              <a:t>станцію</a:t>
            </a:r>
            <a:r>
              <a:rPr lang="ru-RU" sz="1400" b="0" dirty="0"/>
              <a:t>. Питаю у </a:t>
            </a:r>
            <a:r>
              <a:rPr lang="ru-RU" sz="1400" b="0" dirty="0" err="1"/>
              <a:t>неї</a:t>
            </a:r>
            <a:r>
              <a:rPr lang="ru-RU" sz="1400" b="0" dirty="0"/>
              <a:t>: «У вас </a:t>
            </a:r>
            <a:r>
              <a:rPr lang="ru-RU" sz="1400" b="0" dirty="0" err="1"/>
              <a:t>щось</a:t>
            </a:r>
            <a:r>
              <a:rPr lang="ru-RU" sz="1400" b="0" dirty="0"/>
              <a:t> сталось, </a:t>
            </a:r>
            <a:r>
              <a:rPr lang="ru-RU" sz="1400" b="0" dirty="0" err="1"/>
              <a:t>це</a:t>
            </a:r>
            <a:r>
              <a:rPr lang="ru-RU" sz="1400" b="0" dirty="0"/>
              <a:t> правда?». Вона </a:t>
            </a:r>
            <a:r>
              <a:rPr lang="ru-RU" sz="1400" b="0" dirty="0" err="1"/>
              <a:t>відповіла</a:t>
            </a:r>
            <a:r>
              <a:rPr lang="ru-RU" sz="1400" b="0" dirty="0"/>
              <a:t> «Так» і почала </a:t>
            </a:r>
            <a:r>
              <a:rPr lang="ru-RU" sz="1400" b="0" dirty="0" err="1"/>
              <a:t>плакати</a:t>
            </a:r>
            <a:r>
              <a:rPr lang="ru-RU" sz="1400" b="0" dirty="0"/>
              <a:t>, і нас </a:t>
            </a:r>
            <a:r>
              <a:rPr lang="ru-RU" sz="1400" b="0" dirty="0" err="1"/>
              <a:t>відразу</a:t>
            </a:r>
            <a:r>
              <a:rPr lang="ru-RU" sz="1400" b="0" dirty="0"/>
              <a:t> </a:t>
            </a:r>
            <a:r>
              <a:rPr lang="ru-RU" sz="1400" b="0" dirty="0" err="1"/>
              <a:t>роз’єднали</a:t>
            </a:r>
            <a:r>
              <a:rPr lang="ru-RU" sz="1400" b="0" dirty="0"/>
              <a:t>. </a:t>
            </a:r>
            <a:r>
              <a:rPr lang="ru-RU" sz="1400" b="0" dirty="0" err="1"/>
              <a:t>Після</a:t>
            </a:r>
            <a:r>
              <a:rPr lang="ru-RU" sz="1400" b="0" dirty="0"/>
              <a:t> </a:t>
            </a:r>
            <a:r>
              <a:rPr lang="ru-RU" sz="1400" b="0" dirty="0" err="1"/>
              <a:t>цього</a:t>
            </a:r>
            <a:r>
              <a:rPr lang="ru-RU" sz="1400" b="0" dirty="0"/>
              <a:t> </a:t>
            </a:r>
            <a:r>
              <a:rPr lang="ru-RU" sz="1400" b="0" dirty="0" err="1"/>
              <a:t>зв’язок</a:t>
            </a:r>
            <a:r>
              <a:rPr lang="ru-RU" sz="1400" b="0" dirty="0"/>
              <a:t> </a:t>
            </a:r>
            <a:r>
              <a:rPr lang="ru-RU" sz="1400" b="0" dirty="0" err="1"/>
              <a:t>зі</a:t>
            </a:r>
            <a:r>
              <a:rPr lang="ru-RU" sz="1400" b="0" dirty="0"/>
              <a:t> </a:t>
            </a:r>
            <a:r>
              <a:rPr lang="ru-RU" sz="1400" b="0" dirty="0" err="1"/>
              <a:t>станцією</a:t>
            </a:r>
            <a:r>
              <a:rPr lang="ru-RU" sz="1400" b="0" dirty="0"/>
              <a:t> </a:t>
            </a:r>
            <a:r>
              <a:rPr lang="ru-RU" sz="1400" b="0" dirty="0" err="1"/>
              <a:t>взагалі</a:t>
            </a:r>
            <a:r>
              <a:rPr lang="ru-RU" sz="1400" b="0" dirty="0"/>
              <a:t> </a:t>
            </a:r>
            <a:r>
              <a:rPr lang="ru-RU" sz="1400" b="0" dirty="0" err="1"/>
              <a:t>відключили</a:t>
            </a:r>
            <a:r>
              <a:rPr lang="ru-RU" sz="1400" b="0" dirty="0"/>
              <a:t>», — </a:t>
            </a:r>
            <a:r>
              <a:rPr lang="ru-RU" sz="1400" b="0" dirty="0" err="1"/>
              <a:t>розповідає</a:t>
            </a:r>
            <a:r>
              <a:rPr lang="ru-RU" sz="1400" b="0" dirty="0"/>
              <a:t> Тамара </a:t>
            </a:r>
            <a:r>
              <a:rPr lang="ru-RU" sz="1400" b="0" dirty="0" err="1"/>
              <a:t>Ковальова</a:t>
            </a:r>
            <a:r>
              <a:rPr lang="ru-RU" sz="1400" b="0" dirty="0"/>
              <a:t>.</a:t>
            </a:r>
            <a:br>
              <a:rPr lang="ru-RU" sz="1400" b="0" dirty="0"/>
            </a:br>
            <a:r>
              <a:rPr lang="ru-RU" sz="1400" b="0" dirty="0" err="1"/>
              <a:t>Згадує</a:t>
            </a:r>
            <a:r>
              <a:rPr lang="ru-RU" sz="1400" b="0" dirty="0"/>
              <a:t>, </a:t>
            </a:r>
            <a:r>
              <a:rPr lang="ru-RU" sz="1400" b="0" dirty="0" err="1"/>
              <a:t>що</a:t>
            </a:r>
            <a:r>
              <a:rPr lang="ru-RU" sz="1400" b="0" dirty="0"/>
              <a:t> </a:t>
            </a:r>
            <a:r>
              <a:rPr lang="ru-RU" sz="1400" b="0" dirty="0" err="1"/>
              <a:t>відразу</a:t>
            </a:r>
            <a:r>
              <a:rPr lang="ru-RU" sz="1400" b="0" dirty="0"/>
              <a:t> </a:t>
            </a:r>
            <a:r>
              <a:rPr lang="ru-RU" sz="1400" b="0" dirty="0" err="1"/>
              <a:t>після</a:t>
            </a:r>
            <a:r>
              <a:rPr lang="ru-RU" sz="1400" b="0" dirty="0"/>
              <a:t> </a:t>
            </a:r>
            <a:r>
              <a:rPr lang="ru-RU" sz="1400" b="0" dirty="0" err="1"/>
              <a:t>цього</a:t>
            </a:r>
            <a:r>
              <a:rPr lang="ru-RU" sz="1400" b="0" dirty="0"/>
              <a:t> </a:t>
            </a:r>
            <a:r>
              <a:rPr lang="ru-RU" sz="1400" b="0" dirty="0" err="1"/>
              <a:t>розбудила</a:t>
            </a:r>
            <a:r>
              <a:rPr lang="ru-RU" sz="1400" b="0" dirty="0"/>
              <a:t> </a:t>
            </a:r>
            <a:r>
              <a:rPr lang="ru-RU" sz="1400" b="0" dirty="0" err="1"/>
              <a:t>чоловіка</a:t>
            </a:r>
            <a:r>
              <a:rPr lang="ru-RU" sz="1400" b="0" dirty="0"/>
              <a:t> </a:t>
            </a:r>
            <a:r>
              <a:rPr lang="ru-RU" sz="1400" b="0" dirty="0" err="1"/>
              <a:t>порадитись</a:t>
            </a:r>
            <a:r>
              <a:rPr lang="ru-RU" sz="1400" b="0" dirty="0"/>
              <a:t>, </a:t>
            </a:r>
            <a:r>
              <a:rPr lang="ru-RU" sz="1400" b="0" dirty="0" err="1"/>
              <a:t>чи</a:t>
            </a:r>
            <a:r>
              <a:rPr lang="ru-RU" sz="1400" b="0" dirty="0"/>
              <a:t> </a:t>
            </a:r>
            <a:r>
              <a:rPr lang="ru-RU" sz="1400" b="0" dirty="0" err="1"/>
              <a:t>відправляти</a:t>
            </a:r>
            <a:r>
              <a:rPr lang="ru-RU" sz="1400" b="0" dirty="0"/>
              <a:t> малого в школу. Родина </a:t>
            </a:r>
            <a:r>
              <a:rPr lang="ru-RU" sz="1400" b="0" dirty="0" err="1"/>
              <a:t>вирішила</a:t>
            </a:r>
            <a:r>
              <a:rPr lang="ru-RU" sz="1400" b="0" dirty="0"/>
              <a:t> — раз </a:t>
            </a:r>
            <a:r>
              <a:rPr lang="ru-RU" sz="1400" b="0" dirty="0" err="1"/>
              <a:t>нічого</a:t>
            </a:r>
            <a:r>
              <a:rPr lang="ru-RU" sz="1400" b="0" dirty="0"/>
              <a:t> не </a:t>
            </a:r>
            <a:r>
              <a:rPr lang="ru-RU" sz="1400" b="0" dirty="0" err="1"/>
              <a:t>повідомляють</a:t>
            </a:r>
            <a:r>
              <a:rPr lang="ru-RU" sz="1400" b="0" dirty="0"/>
              <a:t>, то </a:t>
            </a:r>
            <a:r>
              <a:rPr lang="ru-RU" sz="1400" b="0" dirty="0" err="1"/>
              <a:t>небезпеки</a:t>
            </a:r>
            <a:r>
              <a:rPr lang="ru-RU" sz="1400" b="0" dirty="0"/>
              <a:t> </a:t>
            </a:r>
            <a:r>
              <a:rPr lang="ru-RU" sz="1400" b="0" dirty="0" err="1"/>
              <a:t>немає</a:t>
            </a:r>
            <a:r>
              <a:rPr lang="ru-RU" sz="1400" b="0" dirty="0"/>
              <a:t>, </a:t>
            </a:r>
            <a:r>
              <a:rPr lang="ru-RU" sz="1400" b="0" dirty="0" err="1"/>
              <a:t>можна</a:t>
            </a:r>
            <a:r>
              <a:rPr lang="ru-RU" sz="1400" b="0" dirty="0"/>
              <a:t> </a:t>
            </a:r>
            <a:r>
              <a:rPr lang="ru-RU" sz="1400" b="0" dirty="0" err="1"/>
              <a:t>йти</a:t>
            </a:r>
            <a:r>
              <a:rPr lang="ru-RU" sz="1400" b="0" dirty="0"/>
              <a:t>. </a:t>
            </a:r>
            <a:r>
              <a:rPr lang="ru-RU" sz="1400" b="0" dirty="0" err="1"/>
              <a:t>Син</a:t>
            </a:r>
            <a:r>
              <a:rPr lang="ru-RU" sz="1400" b="0" dirty="0"/>
              <a:t> </a:t>
            </a:r>
            <a:r>
              <a:rPr lang="ru-RU" sz="1400" b="0" dirty="0" err="1"/>
              <a:t>пішов</a:t>
            </a:r>
            <a:r>
              <a:rPr lang="ru-RU" sz="1400" b="0" dirty="0"/>
              <a:t> у школу, а </a:t>
            </a:r>
            <a:r>
              <a:rPr lang="ru-RU" sz="1400" b="0" dirty="0" err="1"/>
              <a:t>жінка</a:t>
            </a:r>
            <a:r>
              <a:rPr lang="ru-RU" sz="1400" b="0" dirty="0"/>
              <a:t> з </a:t>
            </a:r>
            <a:r>
              <a:rPr lang="ru-RU" sz="1400" b="0" dirty="0" err="1"/>
              <a:t>чоловіком</a:t>
            </a:r>
            <a:r>
              <a:rPr lang="ru-RU" sz="1400" b="0" dirty="0"/>
              <a:t> на базар, </a:t>
            </a:r>
            <a:r>
              <a:rPr lang="ru-RU" sz="1400" b="0" dirty="0" err="1"/>
              <a:t>якраз</a:t>
            </a:r>
            <a:r>
              <a:rPr lang="ru-RU" sz="1400" b="0" dirty="0"/>
              <a:t> </a:t>
            </a:r>
            <a:r>
              <a:rPr lang="ru-RU" sz="1400" b="0" dirty="0" err="1"/>
              <a:t>була</a:t>
            </a:r>
            <a:r>
              <a:rPr lang="ru-RU" sz="1400" b="0" dirty="0"/>
              <a:t> </a:t>
            </a:r>
            <a:r>
              <a:rPr lang="ru-RU" sz="1400" b="0" dirty="0" err="1"/>
              <a:t>субота</a:t>
            </a:r>
            <a:r>
              <a:rPr lang="ru-RU" sz="1400" b="0" dirty="0"/>
              <a:t>. Дорога проходила </a:t>
            </a:r>
            <a:r>
              <a:rPr lang="ru-RU" sz="1400" b="0" dirty="0" err="1"/>
              <a:t>повз</a:t>
            </a:r>
            <a:r>
              <a:rPr lang="ru-RU" sz="1400" b="0" dirty="0"/>
              <a:t> </a:t>
            </a:r>
            <a:r>
              <a:rPr lang="ru-RU" sz="1400" b="0" dirty="0" err="1"/>
              <a:t>автостанцію</a:t>
            </a:r>
            <a:r>
              <a:rPr lang="ru-RU" sz="1400" b="0" dirty="0"/>
              <a:t>, а </a:t>
            </a:r>
            <a:r>
              <a:rPr lang="ru-RU" sz="1400" b="0" dirty="0" err="1"/>
              <a:t>звідти</a:t>
            </a:r>
            <a:r>
              <a:rPr lang="ru-RU" sz="1400" b="0" dirty="0"/>
              <a:t> видно 4-й </a:t>
            </a:r>
            <a:r>
              <a:rPr lang="ru-RU" sz="1400" b="0" dirty="0" err="1"/>
              <a:t>енергоблок</a:t>
            </a:r>
            <a:r>
              <a:rPr lang="ru-RU" sz="1400" b="0" dirty="0"/>
              <a:t>. «Ми </a:t>
            </a:r>
            <a:r>
              <a:rPr lang="ru-RU" sz="1400" b="0" dirty="0" err="1"/>
              <a:t>були</a:t>
            </a:r>
            <a:r>
              <a:rPr lang="ru-RU" sz="1400" b="0" dirty="0"/>
              <a:t> </a:t>
            </a:r>
            <a:r>
              <a:rPr lang="ru-RU" sz="1400" b="0" dirty="0" err="1"/>
              <a:t>шоковані</a:t>
            </a:r>
            <a:r>
              <a:rPr lang="ru-RU" sz="1400" b="0" dirty="0"/>
              <a:t> — видно </a:t>
            </a:r>
            <a:r>
              <a:rPr lang="ru-RU" sz="1400" b="0" dirty="0" err="1"/>
              <a:t>було</a:t>
            </a:r>
            <a:r>
              <a:rPr lang="ru-RU" sz="1400" b="0" dirty="0"/>
              <a:t>, </a:t>
            </a:r>
            <a:r>
              <a:rPr lang="ru-RU" sz="1400" b="0" dirty="0" err="1"/>
              <a:t>що</a:t>
            </a:r>
            <a:r>
              <a:rPr lang="ru-RU" sz="1400" b="0" dirty="0"/>
              <a:t> </a:t>
            </a:r>
            <a:r>
              <a:rPr lang="ru-RU" sz="1400" b="0" dirty="0" err="1"/>
              <a:t>він</a:t>
            </a:r>
            <a:r>
              <a:rPr lang="ru-RU" sz="1400" b="0" dirty="0"/>
              <a:t> </a:t>
            </a:r>
            <a:r>
              <a:rPr lang="ru-RU" sz="1400" b="0" dirty="0" err="1"/>
              <a:t>зруйнований</a:t>
            </a:r>
            <a:r>
              <a:rPr lang="ru-RU" sz="1400" b="0" dirty="0"/>
              <a:t> і </a:t>
            </a:r>
            <a:r>
              <a:rPr lang="ru-RU" sz="1400" b="0" dirty="0" err="1"/>
              <a:t>звідти</a:t>
            </a:r>
            <a:r>
              <a:rPr lang="ru-RU" sz="1400" b="0" dirty="0"/>
              <a:t> </a:t>
            </a:r>
            <a:r>
              <a:rPr lang="ru-RU" sz="1400" b="0" dirty="0" err="1"/>
              <a:t>йде</a:t>
            </a:r>
            <a:r>
              <a:rPr lang="ru-RU" sz="1400" b="0" dirty="0"/>
              <a:t> </a:t>
            </a:r>
            <a:r>
              <a:rPr lang="ru-RU" sz="1400" b="0" dirty="0" err="1"/>
              <a:t>дим</a:t>
            </a:r>
            <a:r>
              <a:rPr lang="ru-RU" sz="1400" b="0" dirty="0"/>
              <a:t>. </a:t>
            </a:r>
            <a:r>
              <a:rPr lang="ru-RU" sz="1400" b="0" dirty="0" err="1"/>
              <a:t>Чоловік</a:t>
            </a:r>
            <a:r>
              <a:rPr lang="ru-RU" sz="1400" b="0" dirty="0"/>
              <a:t> </a:t>
            </a:r>
            <a:r>
              <a:rPr lang="ru-RU" sz="1400" b="0" dirty="0" err="1"/>
              <a:t>відразу</a:t>
            </a:r>
            <a:r>
              <a:rPr lang="ru-RU" sz="1400" b="0" dirty="0"/>
              <a:t> сказав: «</a:t>
            </a:r>
            <a:r>
              <a:rPr lang="ru-RU" sz="1400" b="0" dirty="0" err="1"/>
              <a:t>Біжи</a:t>
            </a:r>
            <a:r>
              <a:rPr lang="ru-RU" sz="1400" b="0" dirty="0"/>
              <a:t> забирай </a:t>
            </a:r>
            <a:r>
              <a:rPr lang="ru-RU" sz="1400" b="0" dirty="0" err="1"/>
              <a:t>дитину</a:t>
            </a:r>
            <a:r>
              <a:rPr lang="ru-RU" sz="1400" b="0" dirty="0"/>
              <a:t> </a:t>
            </a:r>
            <a:r>
              <a:rPr lang="ru-RU" sz="1400" b="0" dirty="0" err="1"/>
              <a:t>зі</a:t>
            </a:r>
            <a:r>
              <a:rPr lang="ru-RU" sz="1400" b="0" dirty="0"/>
              <a:t> </a:t>
            </a:r>
            <a:r>
              <a:rPr lang="ru-RU" sz="1400" b="0" dirty="0" err="1"/>
              <a:t>школи</a:t>
            </a:r>
            <a:r>
              <a:rPr lang="ru-RU" sz="1400" b="0" dirty="0"/>
              <a:t> і </a:t>
            </a:r>
            <a:r>
              <a:rPr lang="ru-RU" sz="1400" b="0" dirty="0" err="1"/>
              <a:t>сидіть</a:t>
            </a:r>
            <a:r>
              <a:rPr lang="ru-RU" sz="1400" b="0" dirty="0"/>
              <a:t> </a:t>
            </a:r>
            <a:r>
              <a:rPr lang="ru-RU" sz="1400" b="0" dirty="0" err="1"/>
              <a:t>удома</a:t>
            </a:r>
            <a:r>
              <a:rPr lang="ru-RU" sz="1400" b="0" dirty="0"/>
              <a:t>, а я </a:t>
            </a:r>
            <a:r>
              <a:rPr lang="ru-RU" sz="1400" b="0" dirty="0" err="1"/>
              <a:t>йду</a:t>
            </a:r>
            <a:r>
              <a:rPr lang="ru-RU" sz="1400" b="0" dirty="0"/>
              <a:t> на </a:t>
            </a:r>
            <a:r>
              <a:rPr lang="ru-RU" sz="1400" b="0" dirty="0" err="1"/>
              <a:t>станцію</a:t>
            </a:r>
            <a:r>
              <a:rPr lang="ru-RU" sz="1400" b="0" dirty="0"/>
              <a:t>».</a:t>
            </a:r>
            <a:br>
              <a:rPr lang="ru-RU" sz="1400" b="0" dirty="0"/>
            </a:br>
            <a:r>
              <a:rPr lang="ru-RU" sz="1400" b="0" dirty="0"/>
              <a:t>У </a:t>
            </a:r>
            <a:r>
              <a:rPr lang="ru-RU" sz="1400" b="0" dirty="0" err="1"/>
              <a:t>школі</a:t>
            </a:r>
            <a:r>
              <a:rPr lang="ru-RU" sz="1400" b="0" dirty="0"/>
              <a:t> </a:t>
            </a:r>
            <a:r>
              <a:rPr lang="ru-RU" sz="1400" b="0" dirty="0" err="1"/>
              <a:t>було</a:t>
            </a:r>
            <a:r>
              <a:rPr lang="ru-RU" sz="1400" b="0" dirty="0"/>
              <a:t> все </a:t>
            </a:r>
            <a:r>
              <a:rPr lang="ru-RU" sz="1400" b="0" dirty="0" err="1"/>
              <a:t>спокійно</a:t>
            </a:r>
            <a:r>
              <a:rPr lang="ru-RU" sz="1400" b="0" dirty="0"/>
              <a:t>, але </a:t>
            </a:r>
            <a:r>
              <a:rPr lang="ru-RU" sz="1400" b="0" dirty="0" err="1"/>
              <a:t>син</a:t>
            </a:r>
            <a:r>
              <a:rPr lang="ru-RU" sz="1400" b="0" dirty="0"/>
              <a:t> </a:t>
            </a:r>
            <a:r>
              <a:rPr lang="ru-RU" sz="1400" b="0" dirty="0" err="1"/>
              <a:t>розповів</a:t>
            </a:r>
            <a:r>
              <a:rPr lang="ru-RU" sz="1400" b="0" dirty="0"/>
              <a:t>, </a:t>
            </a:r>
            <a:r>
              <a:rPr lang="ru-RU" sz="1400" b="0" dirty="0" err="1"/>
              <a:t>що</a:t>
            </a:r>
            <a:r>
              <a:rPr lang="ru-RU" sz="1400" b="0" dirty="0"/>
              <a:t> </a:t>
            </a:r>
            <a:r>
              <a:rPr lang="ru-RU" sz="1400" b="0" dirty="0" err="1"/>
              <a:t>їм</a:t>
            </a:r>
            <a:r>
              <a:rPr lang="ru-RU" sz="1400" b="0" dirty="0"/>
              <a:t> давали </a:t>
            </a:r>
            <a:r>
              <a:rPr lang="ru-RU" sz="1400" b="0" dirty="0" err="1"/>
              <a:t>якісь</a:t>
            </a:r>
            <a:r>
              <a:rPr lang="ru-RU" sz="1400" b="0" dirty="0"/>
              <a:t> таблетки. </a:t>
            </a:r>
            <a:r>
              <a:rPr lang="ru-RU" sz="1400" b="0" dirty="0" err="1"/>
              <a:t>Навчання</a:t>
            </a:r>
            <a:r>
              <a:rPr lang="ru-RU" sz="1400" b="0" dirty="0"/>
              <a:t> не </a:t>
            </a:r>
            <a:r>
              <a:rPr lang="ru-RU" sz="1400" b="0" dirty="0" err="1"/>
              <a:t>припиняли</a:t>
            </a:r>
            <a:r>
              <a:rPr lang="ru-RU" sz="1400" b="0" dirty="0"/>
              <a:t>, та Сашка я забрала. </a:t>
            </a:r>
            <a:r>
              <a:rPr lang="ru-RU" sz="1400" b="0" dirty="0" err="1"/>
              <a:t>Пішли</a:t>
            </a:r>
            <a:r>
              <a:rPr lang="ru-RU" sz="1400" b="0" dirty="0"/>
              <a:t> </a:t>
            </a:r>
            <a:r>
              <a:rPr lang="ru-RU" sz="1400" b="0" dirty="0" err="1"/>
              <a:t>спочатку</a:t>
            </a:r>
            <a:r>
              <a:rPr lang="ru-RU" sz="1400" b="0" dirty="0"/>
              <a:t> в </a:t>
            </a:r>
            <a:r>
              <a:rPr lang="ru-RU" sz="1400" b="0" dirty="0" err="1"/>
              <a:t>музичну</a:t>
            </a:r>
            <a:r>
              <a:rPr lang="ru-RU" sz="1400" b="0" dirty="0"/>
              <a:t> школу, там </a:t>
            </a:r>
            <a:r>
              <a:rPr lang="ru-RU" sz="1400" b="0" dirty="0" err="1"/>
              <a:t>мали</a:t>
            </a:r>
            <a:r>
              <a:rPr lang="ru-RU" sz="1400" b="0" dirty="0"/>
              <a:t> бути </a:t>
            </a:r>
            <a:r>
              <a:rPr lang="ru-RU" sz="1400" b="0" dirty="0" err="1"/>
              <a:t>екзамени</a:t>
            </a:r>
            <a:r>
              <a:rPr lang="ru-RU" sz="1400" b="0" dirty="0"/>
              <a:t>, а </a:t>
            </a:r>
            <a:r>
              <a:rPr lang="ru-RU" sz="1400" b="0" dirty="0" err="1"/>
              <a:t>потім</a:t>
            </a:r>
            <a:r>
              <a:rPr lang="ru-RU" sz="1400" b="0" dirty="0"/>
              <a:t> — </a:t>
            </a:r>
            <a:r>
              <a:rPr lang="ru-RU" sz="1400" b="0" dirty="0" err="1"/>
              <a:t>солодкий</a:t>
            </a:r>
            <a:r>
              <a:rPr lang="ru-RU" sz="1400" b="0" dirty="0"/>
              <a:t> </a:t>
            </a:r>
            <a:r>
              <a:rPr lang="ru-RU" sz="1400" b="0" dirty="0" err="1"/>
              <a:t>стіл</a:t>
            </a:r>
            <a:r>
              <a:rPr lang="ru-RU" sz="1400" b="0" dirty="0"/>
              <a:t> для </a:t>
            </a:r>
            <a:r>
              <a:rPr lang="ru-RU" sz="1400" b="0" dirty="0" err="1"/>
              <a:t>дітей</a:t>
            </a:r>
            <a:r>
              <a:rPr lang="ru-RU" sz="1400" b="0" dirty="0"/>
              <a:t>. </a:t>
            </a:r>
            <a:r>
              <a:rPr lang="ru-RU" sz="1400" b="0" dirty="0" err="1"/>
              <a:t>Ішли</a:t>
            </a:r>
            <a:r>
              <a:rPr lang="ru-RU" sz="1400" b="0" dirty="0"/>
              <a:t> й </a:t>
            </a:r>
            <a:r>
              <a:rPr lang="ru-RU" sz="1400" b="0" dirty="0" err="1"/>
              <a:t>дивувалися</a:t>
            </a:r>
            <a:r>
              <a:rPr lang="ru-RU" sz="1400" b="0" dirty="0"/>
              <a:t> — на </a:t>
            </a:r>
            <a:r>
              <a:rPr lang="ru-RU" sz="1400" b="0" dirty="0" err="1"/>
              <a:t>вулиці</a:t>
            </a:r>
            <a:r>
              <a:rPr lang="ru-RU" sz="1400" b="0" dirty="0"/>
              <a:t> купа людей, </a:t>
            </a:r>
            <a:r>
              <a:rPr lang="ru-RU" sz="1400" b="0" dirty="0" err="1"/>
              <a:t>малеча</a:t>
            </a:r>
            <a:r>
              <a:rPr lang="ru-RU" sz="1400" b="0" dirty="0"/>
              <a:t> </a:t>
            </a:r>
            <a:r>
              <a:rPr lang="ru-RU" sz="1400" b="0" dirty="0" err="1"/>
              <a:t>гуляє</a:t>
            </a:r>
            <a:r>
              <a:rPr lang="ru-RU" sz="1400" b="0" dirty="0"/>
              <a:t>, тепло й </a:t>
            </a:r>
            <a:r>
              <a:rPr lang="ru-RU" sz="1400" b="0" dirty="0" err="1"/>
              <a:t>сонячно</a:t>
            </a:r>
            <a:r>
              <a:rPr lang="ru-RU" sz="1400" b="0" dirty="0"/>
              <a:t>, </a:t>
            </a:r>
            <a:r>
              <a:rPr lang="ru-RU" sz="1400" b="0" dirty="0" err="1"/>
              <a:t>наче</a:t>
            </a:r>
            <a:r>
              <a:rPr lang="ru-RU" sz="1400" b="0" dirty="0"/>
              <a:t> й не сталось </a:t>
            </a:r>
            <a:r>
              <a:rPr lang="ru-RU" sz="1400" b="0" dirty="0" err="1"/>
              <a:t>нічого</a:t>
            </a:r>
            <a:r>
              <a:rPr lang="ru-RU" sz="1400" b="0" dirty="0"/>
              <a:t>. </a:t>
            </a:r>
            <a:r>
              <a:rPr lang="ru-RU" sz="1400" b="0" dirty="0" err="1"/>
              <a:t>Єдине</a:t>
            </a:r>
            <a:r>
              <a:rPr lang="ru-RU" sz="1400" b="0" dirty="0"/>
              <a:t>, </a:t>
            </a:r>
            <a:r>
              <a:rPr lang="ru-RU" sz="1400" b="0" dirty="0" err="1"/>
              <a:t>що</a:t>
            </a:r>
            <a:r>
              <a:rPr lang="ru-RU" sz="1400" b="0" dirty="0"/>
              <a:t> </a:t>
            </a:r>
            <a:r>
              <a:rPr lang="ru-RU" sz="1400" b="0" dirty="0" err="1"/>
              <a:t>машини</a:t>
            </a:r>
            <a:r>
              <a:rPr lang="ru-RU" sz="1400" b="0" dirty="0"/>
              <a:t> </a:t>
            </a:r>
            <a:r>
              <a:rPr lang="ru-RU" sz="1400" b="0" dirty="0" err="1"/>
              <a:t>миють</a:t>
            </a:r>
            <a:r>
              <a:rPr lang="ru-RU" sz="1400" b="0" dirty="0"/>
              <a:t> </a:t>
            </a:r>
            <a:r>
              <a:rPr lang="ru-RU" sz="1400" b="0" dirty="0" err="1"/>
              <a:t>вулиці</a:t>
            </a:r>
            <a:r>
              <a:rPr lang="ru-RU" sz="1400" b="0" dirty="0"/>
              <a:t> — але </a:t>
            </a:r>
            <a:r>
              <a:rPr lang="ru-RU" sz="1400" b="0" dirty="0" err="1"/>
              <a:t>їх</a:t>
            </a:r>
            <a:r>
              <a:rPr lang="ru-RU" sz="1400" b="0" dirty="0"/>
              <a:t> у </a:t>
            </a:r>
            <a:r>
              <a:rPr lang="ru-RU" sz="1400" b="0" dirty="0" err="1"/>
              <a:t>Прип’яті</a:t>
            </a:r>
            <a:r>
              <a:rPr lang="ru-RU" sz="1400" b="0" dirty="0"/>
              <a:t> часто мили, тому на </a:t>
            </a:r>
            <a:r>
              <a:rPr lang="ru-RU" sz="1400" b="0" dirty="0" err="1"/>
              <a:t>це</a:t>
            </a:r>
            <a:r>
              <a:rPr lang="ru-RU" sz="1400" b="0" dirty="0"/>
              <a:t> </a:t>
            </a:r>
            <a:r>
              <a:rPr lang="ru-RU" sz="1400" b="0" dirty="0" err="1"/>
              <a:t>ніхто</a:t>
            </a:r>
            <a:r>
              <a:rPr lang="ru-RU" sz="1400" b="0" dirty="0"/>
              <a:t> </a:t>
            </a:r>
            <a:r>
              <a:rPr lang="ru-RU" sz="1400" b="0" dirty="0" err="1"/>
              <a:t>уваги</a:t>
            </a:r>
            <a:r>
              <a:rPr lang="ru-RU" sz="1400" b="0" dirty="0"/>
              <a:t> не </a:t>
            </a:r>
            <a:r>
              <a:rPr lang="ru-RU" sz="1400" b="0" dirty="0" err="1"/>
              <a:t>звертав</a:t>
            </a:r>
            <a:r>
              <a:rPr lang="ru-RU" sz="1400" b="0" dirty="0"/>
              <a:t>.</a:t>
            </a:r>
            <a:br>
              <a:rPr lang="ru-RU" sz="1400" b="0" dirty="0"/>
            </a:br>
            <a:r>
              <a:rPr lang="ru-RU" sz="1400" b="0" dirty="0"/>
              <a:t>У </a:t>
            </a:r>
            <a:r>
              <a:rPr lang="ru-RU" sz="1400" b="0" dirty="0" err="1"/>
              <a:t>музичній</a:t>
            </a:r>
            <a:r>
              <a:rPr lang="ru-RU" sz="1400" b="0" dirty="0"/>
              <a:t> </a:t>
            </a:r>
            <a:r>
              <a:rPr lang="ru-RU" sz="1400" b="0" dirty="0" err="1"/>
              <a:t>школі</a:t>
            </a:r>
            <a:r>
              <a:rPr lang="ru-RU" sz="1400" b="0" dirty="0"/>
              <a:t> одна з мам (</a:t>
            </a:r>
            <a:r>
              <a:rPr lang="ru-RU" sz="1400" b="0" dirty="0" err="1"/>
              <a:t>її</a:t>
            </a:r>
            <a:r>
              <a:rPr lang="ru-RU" sz="1400" b="0" dirty="0"/>
              <a:t> </a:t>
            </a:r>
            <a:r>
              <a:rPr lang="ru-RU" sz="1400" b="0" dirty="0" err="1"/>
              <a:t>чоловік</a:t>
            </a:r>
            <a:r>
              <a:rPr lang="ru-RU" sz="1400" b="0" dirty="0"/>
              <a:t> </a:t>
            </a:r>
            <a:r>
              <a:rPr lang="ru-RU" sz="1400" b="0" dirty="0" err="1"/>
              <a:t>працював</a:t>
            </a:r>
            <a:r>
              <a:rPr lang="ru-RU" sz="1400" b="0" dirty="0"/>
              <a:t> у </a:t>
            </a:r>
            <a:r>
              <a:rPr lang="ru-RU" sz="1400" b="0" dirty="0" err="1"/>
              <a:t>нічну</a:t>
            </a:r>
            <a:r>
              <a:rPr lang="ru-RU" sz="1400" b="0" dirty="0"/>
              <a:t> </a:t>
            </a:r>
            <a:r>
              <a:rPr lang="ru-RU" sz="1400" b="0" dirty="0" err="1"/>
              <a:t>зміну</a:t>
            </a:r>
            <a:r>
              <a:rPr lang="ru-RU" sz="1400" b="0" dirty="0"/>
              <a:t>) </a:t>
            </a:r>
            <a:r>
              <a:rPr lang="ru-RU" sz="1400" b="0" dirty="0" err="1"/>
              <a:t>повідомила</a:t>
            </a:r>
            <a:r>
              <a:rPr lang="ru-RU" sz="1400" b="0" dirty="0"/>
              <a:t>, </a:t>
            </a:r>
            <a:r>
              <a:rPr lang="ru-RU" sz="1400" b="0" dirty="0" err="1"/>
              <a:t>що</a:t>
            </a:r>
            <a:r>
              <a:rPr lang="ru-RU" sz="1400" b="0" dirty="0"/>
              <a:t> на </a:t>
            </a:r>
            <a:r>
              <a:rPr lang="ru-RU" sz="1400" b="0" dirty="0" err="1"/>
              <a:t>станції</a:t>
            </a:r>
            <a:r>
              <a:rPr lang="ru-RU" sz="1400" b="0" dirty="0"/>
              <a:t> </a:t>
            </a:r>
            <a:r>
              <a:rPr lang="ru-RU" sz="1400" b="0" dirty="0" err="1"/>
              <a:t>аварія</a:t>
            </a:r>
            <a:r>
              <a:rPr lang="ru-RU" sz="1400" b="0" dirty="0"/>
              <a:t>, </a:t>
            </a:r>
            <a:r>
              <a:rPr lang="ru-RU" sz="1400" b="0" dirty="0" err="1"/>
              <a:t>порадила</a:t>
            </a:r>
            <a:r>
              <a:rPr lang="ru-RU" sz="1400" b="0" dirty="0"/>
              <a:t> </a:t>
            </a:r>
            <a:r>
              <a:rPr lang="ru-RU" sz="1400" b="0" dirty="0" err="1"/>
              <a:t>всім</a:t>
            </a:r>
            <a:r>
              <a:rPr lang="ru-RU" sz="1400" b="0" dirty="0"/>
              <a:t> </a:t>
            </a:r>
            <a:r>
              <a:rPr lang="ru-RU" sz="1400" b="0" dirty="0" err="1"/>
              <a:t>іти</a:t>
            </a:r>
            <a:r>
              <a:rPr lang="ru-RU" sz="1400" b="0" dirty="0"/>
              <a:t> </a:t>
            </a:r>
            <a:r>
              <a:rPr lang="ru-RU" sz="1400" b="0" dirty="0" err="1"/>
              <a:t>додому</a:t>
            </a:r>
            <a:r>
              <a:rPr lang="ru-RU" sz="1400" b="0" dirty="0"/>
              <a:t> і, </a:t>
            </a:r>
            <a:r>
              <a:rPr lang="ru-RU" sz="1400" b="0" dirty="0" err="1"/>
              <a:t>якщо</a:t>
            </a:r>
            <a:r>
              <a:rPr lang="ru-RU" sz="1400" b="0" dirty="0"/>
              <a:t> в </a:t>
            </a:r>
            <a:r>
              <a:rPr lang="ru-RU" sz="1400" b="0" dirty="0" err="1"/>
              <a:t>домі</a:t>
            </a:r>
            <a:r>
              <a:rPr lang="ru-RU" sz="1400" b="0" dirty="0"/>
              <a:t> є алкоголь, </a:t>
            </a:r>
            <a:r>
              <a:rPr lang="ru-RU" sz="1400" b="0" dirty="0" err="1"/>
              <a:t>налити</a:t>
            </a:r>
            <a:r>
              <a:rPr lang="ru-RU" sz="1400" b="0" dirty="0"/>
              <a:t> </a:t>
            </a:r>
            <a:r>
              <a:rPr lang="ru-RU" sz="1400" b="0" dirty="0" err="1"/>
              <a:t>собі</a:t>
            </a:r>
            <a:r>
              <a:rPr lang="ru-RU" sz="1400" b="0" dirty="0"/>
              <a:t> по 50 г </a:t>
            </a:r>
            <a:r>
              <a:rPr lang="ru-RU" sz="1400" b="0" dirty="0" err="1"/>
              <a:t>горілки</a:t>
            </a:r>
            <a:r>
              <a:rPr lang="ru-RU" sz="1400" b="0" dirty="0"/>
              <a:t>, а </a:t>
            </a:r>
            <a:r>
              <a:rPr lang="ru-RU" sz="1400" b="0" dirty="0" err="1"/>
              <a:t>дітям</a:t>
            </a:r>
            <a:r>
              <a:rPr lang="ru-RU" sz="1400" b="0" dirty="0"/>
              <a:t> </a:t>
            </a:r>
            <a:r>
              <a:rPr lang="ru-RU" sz="1400" b="0" dirty="0" err="1"/>
              <a:t>дати</a:t>
            </a:r>
            <a:r>
              <a:rPr lang="ru-RU" sz="1400" b="0" dirty="0"/>
              <a:t> по </a:t>
            </a:r>
            <a:r>
              <a:rPr lang="ru-RU" sz="1400" b="0" dirty="0" err="1"/>
              <a:t>столовій</a:t>
            </a:r>
            <a:r>
              <a:rPr lang="ru-RU" sz="1400" b="0" dirty="0"/>
              <a:t> </a:t>
            </a:r>
            <a:r>
              <a:rPr lang="ru-RU" sz="1400" b="0" dirty="0" err="1"/>
              <a:t>ложці</a:t>
            </a:r>
            <a:r>
              <a:rPr lang="ru-RU" sz="1400" b="0" dirty="0"/>
              <a:t> вина. Так ми і </a:t>
            </a:r>
            <a:r>
              <a:rPr lang="ru-RU" sz="1400" b="0" dirty="0" err="1"/>
              <a:t>зробили</a:t>
            </a:r>
            <a:r>
              <a:rPr lang="ru-RU" sz="1400" b="0" dirty="0"/>
              <a:t> разом </a:t>
            </a:r>
            <a:r>
              <a:rPr lang="ru-RU" sz="1400" b="0" dirty="0" err="1"/>
              <a:t>із</a:t>
            </a:r>
            <a:r>
              <a:rPr lang="ru-RU" sz="1400" b="0" dirty="0"/>
              <a:t> </a:t>
            </a:r>
            <a:r>
              <a:rPr lang="ru-RU" sz="1400" b="0" dirty="0" err="1"/>
              <a:t>сусідками</a:t>
            </a:r>
            <a:r>
              <a:rPr lang="ru-RU" sz="1400" b="0" dirty="0"/>
              <a:t>, вони </a:t>
            </a:r>
            <a:r>
              <a:rPr lang="ru-RU" sz="1400" b="0" dirty="0" err="1"/>
              <a:t>вже</a:t>
            </a:r>
            <a:r>
              <a:rPr lang="ru-RU" sz="1400" b="0" dirty="0"/>
              <a:t> </a:t>
            </a:r>
            <a:r>
              <a:rPr lang="ru-RU" sz="1400" b="0" dirty="0" err="1"/>
              <a:t>всі</a:t>
            </a:r>
            <a:r>
              <a:rPr lang="ru-RU" sz="1400" b="0" dirty="0"/>
              <a:t> </a:t>
            </a:r>
            <a:r>
              <a:rPr lang="ru-RU" sz="1400" b="0" dirty="0" err="1"/>
              <a:t>сиділи</a:t>
            </a:r>
            <a:r>
              <a:rPr lang="ru-RU" sz="1400" b="0" dirty="0"/>
              <a:t> </a:t>
            </a:r>
            <a:r>
              <a:rPr lang="ru-RU" sz="1400" b="0" dirty="0" err="1"/>
              <a:t>вдома</a:t>
            </a:r>
            <a:r>
              <a:rPr lang="ru-RU" sz="1400" b="0" dirty="0"/>
              <a:t> з </a:t>
            </a:r>
            <a:r>
              <a:rPr lang="ru-RU" sz="1400" b="0" dirty="0" err="1"/>
              <a:t>дітьми</a:t>
            </a:r>
            <a:r>
              <a:rPr lang="ru-RU" sz="1400" b="0" dirty="0"/>
              <a:t>.</a:t>
            </a:r>
            <a:br>
              <a:rPr lang="ru-RU" sz="1400" b="0" dirty="0"/>
            </a:br>
            <a:r>
              <a:rPr lang="ru-RU" sz="1400" b="0" dirty="0" err="1"/>
              <a:t>Десь</a:t>
            </a:r>
            <a:r>
              <a:rPr lang="ru-RU" sz="1400" b="0" dirty="0"/>
              <a:t> о 5-й </a:t>
            </a:r>
            <a:r>
              <a:rPr lang="ru-RU" sz="1400" b="0" dirty="0" err="1"/>
              <a:t>годині</a:t>
            </a:r>
            <a:r>
              <a:rPr lang="ru-RU" sz="1400" b="0" dirty="0"/>
              <a:t> </a:t>
            </a:r>
            <a:r>
              <a:rPr lang="ru-RU" sz="1400" b="0" dirty="0" err="1"/>
              <a:t>вечора</a:t>
            </a:r>
            <a:r>
              <a:rPr lang="ru-RU" sz="1400" b="0" dirty="0"/>
              <a:t> </a:t>
            </a:r>
            <a:r>
              <a:rPr lang="ru-RU" sz="1400" b="0" dirty="0" err="1"/>
              <a:t>хтось</a:t>
            </a:r>
            <a:r>
              <a:rPr lang="ru-RU" sz="1400" b="0" dirty="0"/>
              <a:t> почав </a:t>
            </a:r>
            <a:r>
              <a:rPr lang="ru-RU" sz="1400" b="0" dirty="0" err="1"/>
              <a:t>кричати</a:t>
            </a:r>
            <a:r>
              <a:rPr lang="ru-RU" sz="1400" b="0" dirty="0"/>
              <a:t>: «</a:t>
            </a:r>
            <a:r>
              <a:rPr lang="ru-RU" sz="1400" b="0" dirty="0" err="1"/>
              <a:t>Станція</a:t>
            </a:r>
            <a:r>
              <a:rPr lang="ru-RU" sz="1400" b="0" dirty="0"/>
              <a:t> </a:t>
            </a:r>
            <a:r>
              <a:rPr lang="ru-RU" sz="1400" b="0" dirty="0" err="1"/>
              <a:t>горить</a:t>
            </a:r>
            <a:r>
              <a:rPr lang="ru-RU" sz="1400" b="0" dirty="0"/>
              <a:t>!». Ми </a:t>
            </a:r>
            <a:r>
              <a:rPr lang="ru-RU" sz="1400" b="0" dirty="0" err="1"/>
              <a:t>всі</a:t>
            </a:r>
            <a:r>
              <a:rPr lang="ru-RU" sz="1400" b="0" dirty="0"/>
              <a:t> </a:t>
            </a:r>
            <a:r>
              <a:rPr lang="ru-RU" sz="1400" b="0" dirty="0" err="1"/>
              <a:t>висипали</a:t>
            </a:r>
            <a:r>
              <a:rPr lang="ru-RU" sz="1400" b="0" dirty="0"/>
              <a:t> на балкон, </a:t>
            </a:r>
            <a:r>
              <a:rPr lang="ru-RU" sz="1400" b="0" dirty="0" err="1"/>
              <a:t>було</a:t>
            </a:r>
            <a:r>
              <a:rPr lang="ru-RU" sz="1400" b="0" dirty="0"/>
              <a:t> видно </a:t>
            </a:r>
            <a:r>
              <a:rPr lang="ru-RU" sz="1400" b="0" dirty="0" err="1"/>
              <a:t>полум’я</a:t>
            </a:r>
            <a:r>
              <a:rPr lang="ru-RU" sz="1400" b="0" dirty="0"/>
              <a:t> та </a:t>
            </a:r>
            <a:r>
              <a:rPr lang="ru-RU" sz="1400" b="0" dirty="0" err="1"/>
              <a:t>чути</a:t>
            </a:r>
            <a:r>
              <a:rPr lang="ru-RU" sz="1400" b="0" dirty="0"/>
              <a:t>, як </a:t>
            </a:r>
            <a:r>
              <a:rPr lang="ru-RU" sz="1400" b="0" dirty="0" err="1"/>
              <a:t>вибухає</a:t>
            </a:r>
            <a:r>
              <a:rPr lang="ru-RU" sz="1400" b="0" dirty="0"/>
              <a:t> шифер. Стояли </a:t>
            </a:r>
            <a:r>
              <a:rPr lang="ru-RU" sz="1400" b="0" dirty="0" err="1"/>
              <a:t>дивилися</a:t>
            </a:r>
            <a:r>
              <a:rPr lang="ru-RU" sz="1400" b="0" dirty="0"/>
              <a:t> </a:t>
            </a:r>
            <a:r>
              <a:rPr lang="ru-RU" sz="1400" b="0" dirty="0" err="1"/>
              <a:t>усі</a:t>
            </a:r>
            <a:r>
              <a:rPr lang="ru-RU" sz="1400" b="0" dirty="0"/>
              <a:t>, разом </a:t>
            </a:r>
            <a:r>
              <a:rPr lang="ru-RU" sz="1400" b="0" dirty="0" err="1"/>
              <a:t>із</a:t>
            </a:r>
            <a:r>
              <a:rPr lang="ru-RU" sz="1400" b="0" dirty="0"/>
              <a:t> </a:t>
            </a:r>
            <a:r>
              <a:rPr lang="ru-RU" sz="1400" b="0" dirty="0" err="1"/>
              <a:t>дітьми</a:t>
            </a:r>
            <a:r>
              <a:rPr lang="ru-RU" sz="1400" b="0" dirty="0"/>
              <a:t>, аж </a:t>
            </a:r>
            <a:r>
              <a:rPr lang="ru-RU" sz="1400" b="0" dirty="0" err="1"/>
              <a:t>поки</a:t>
            </a:r>
            <a:r>
              <a:rPr lang="ru-RU" sz="1400" b="0" dirty="0"/>
              <a:t> один </a:t>
            </a:r>
            <a:r>
              <a:rPr lang="ru-RU" sz="1400" b="0" dirty="0" err="1"/>
              <a:t>чоловік</a:t>
            </a:r>
            <a:r>
              <a:rPr lang="ru-RU" sz="1400" b="0" dirty="0"/>
              <a:t> не </a:t>
            </a:r>
            <a:r>
              <a:rPr lang="ru-RU" sz="1400" b="0" dirty="0" err="1"/>
              <a:t>прибіг</a:t>
            </a:r>
            <a:r>
              <a:rPr lang="ru-RU" sz="1400" b="0" dirty="0"/>
              <a:t> та не </a:t>
            </a:r>
            <a:r>
              <a:rPr lang="ru-RU" sz="1400" b="0" dirty="0" err="1"/>
              <a:t>вигнав</a:t>
            </a:r>
            <a:r>
              <a:rPr lang="ru-RU" sz="1400" b="0" dirty="0"/>
              <a:t> нас. А </a:t>
            </a:r>
            <a:r>
              <a:rPr lang="ru-RU" sz="1400" b="0" dirty="0" err="1"/>
              <a:t>потім</a:t>
            </a:r>
            <a:r>
              <a:rPr lang="ru-RU" sz="1400" b="0" dirty="0"/>
              <a:t> </a:t>
            </a:r>
            <a:r>
              <a:rPr lang="ru-RU" sz="1400" b="0" dirty="0" err="1"/>
              <a:t>ще</a:t>
            </a:r>
            <a:r>
              <a:rPr lang="ru-RU" sz="1400" b="0" dirty="0"/>
              <a:t> й </a:t>
            </a:r>
            <a:r>
              <a:rPr lang="ru-RU" sz="1400" b="0" dirty="0" err="1"/>
              <a:t>вхід</a:t>
            </a:r>
            <a:r>
              <a:rPr lang="ru-RU" sz="1400" b="0" dirty="0"/>
              <a:t> на балкон забив </a:t>
            </a:r>
            <a:r>
              <a:rPr lang="ru-RU" sz="1400" b="0" dirty="0" err="1"/>
              <a:t>дошками</a:t>
            </a:r>
            <a:r>
              <a:rPr lang="ru-RU" sz="1400" b="0" dirty="0"/>
              <a:t>, </a:t>
            </a:r>
            <a:r>
              <a:rPr lang="ru-RU" sz="1400" b="0" dirty="0" err="1"/>
              <a:t>щоб</a:t>
            </a:r>
            <a:r>
              <a:rPr lang="ru-RU" sz="1400" b="0" dirty="0"/>
              <a:t> точно </a:t>
            </a:r>
            <a:r>
              <a:rPr lang="ru-RU" sz="1400" b="0" dirty="0" err="1"/>
              <a:t>ніхто</a:t>
            </a:r>
            <a:r>
              <a:rPr lang="ru-RU" sz="1400" b="0" dirty="0"/>
              <a:t> </a:t>
            </a:r>
            <a:r>
              <a:rPr lang="ru-RU" sz="1400" b="0" dirty="0" err="1"/>
              <a:t>вже</a:t>
            </a:r>
            <a:r>
              <a:rPr lang="ru-RU" sz="1400" b="0" dirty="0"/>
              <a:t> не </a:t>
            </a:r>
            <a:r>
              <a:rPr lang="ru-RU" sz="1400" b="0" dirty="0" err="1"/>
              <a:t>вийшов</a:t>
            </a:r>
            <a:r>
              <a:rPr lang="ru-RU" sz="1400" b="0" dirty="0"/>
              <a:t>.</a:t>
            </a:r>
            <a:br>
              <a:rPr lang="ru-RU" sz="1400" b="0" dirty="0"/>
            </a:br>
            <a:r>
              <a:rPr lang="ru-RU" sz="1400" b="0" dirty="0" err="1"/>
              <a:t>Трохи</a:t>
            </a:r>
            <a:r>
              <a:rPr lang="ru-RU" sz="1400" b="0" dirty="0"/>
              <a:t> </a:t>
            </a:r>
            <a:r>
              <a:rPr lang="ru-RU" sz="1400" b="0" dirty="0" err="1"/>
              <a:t>згодом</a:t>
            </a:r>
            <a:r>
              <a:rPr lang="ru-RU" sz="1400" b="0" dirty="0"/>
              <a:t> </a:t>
            </a:r>
            <a:r>
              <a:rPr lang="ru-RU" sz="1400" b="0" dirty="0" err="1"/>
              <a:t>повернувся</a:t>
            </a:r>
            <a:r>
              <a:rPr lang="ru-RU" sz="1400" b="0" dirty="0"/>
              <a:t> </a:t>
            </a:r>
            <a:r>
              <a:rPr lang="ru-RU" sz="1400" b="0" dirty="0" err="1"/>
              <a:t>чоловік</a:t>
            </a:r>
            <a:r>
              <a:rPr lang="ru-RU" sz="1400" b="0" dirty="0"/>
              <a:t>, сказав, </a:t>
            </a:r>
            <a:r>
              <a:rPr lang="ru-RU" sz="1400" b="0" dirty="0" err="1"/>
              <a:t>що</a:t>
            </a:r>
            <a:r>
              <a:rPr lang="ru-RU" sz="1400" b="0" dirty="0"/>
              <a:t> на </a:t>
            </a:r>
            <a:r>
              <a:rPr lang="ru-RU" sz="1400" b="0" dirty="0" err="1"/>
              <a:t>станцію</a:t>
            </a:r>
            <a:r>
              <a:rPr lang="ru-RU" sz="1400" b="0" dirty="0"/>
              <a:t> </a:t>
            </a:r>
            <a:r>
              <a:rPr lang="ru-RU" sz="1400" b="0" dirty="0" err="1"/>
              <a:t>нікого</a:t>
            </a:r>
            <a:r>
              <a:rPr lang="ru-RU" sz="1400" b="0" dirty="0"/>
              <a:t> не </a:t>
            </a:r>
            <a:r>
              <a:rPr lang="ru-RU" sz="1400" b="0" dirty="0" err="1"/>
              <a:t>пропускають</a:t>
            </a:r>
            <a:r>
              <a:rPr lang="ru-RU" sz="1400" b="0" dirty="0"/>
              <a:t>, </a:t>
            </a:r>
            <a:r>
              <a:rPr lang="ru-RU" sz="1400" b="0" dirty="0" err="1"/>
              <a:t>стоїть</a:t>
            </a:r>
            <a:r>
              <a:rPr lang="ru-RU" sz="1400" b="0" dirty="0"/>
              <a:t> кордон. </a:t>
            </a:r>
            <a:r>
              <a:rPr lang="ru-RU" sz="1400" b="0" dirty="0" err="1"/>
              <a:t>Відповідно</a:t>
            </a:r>
            <a:r>
              <a:rPr lang="ru-RU" sz="1400" b="0" dirty="0"/>
              <a:t>, не </a:t>
            </a:r>
            <a:r>
              <a:rPr lang="ru-RU" sz="1400" b="0" dirty="0" err="1"/>
              <a:t>випускають</a:t>
            </a:r>
            <a:r>
              <a:rPr lang="ru-RU" sz="1400" b="0" dirty="0"/>
              <a:t> </a:t>
            </a:r>
            <a:r>
              <a:rPr lang="ru-RU" sz="1400" b="0" dirty="0" err="1"/>
              <a:t>звідти</a:t>
            </a:r>
            <a:r>
              <a:rPr lang="ru-RU" sz="1400" b="0" dirty="0"/>
              <a:t> </a:t>
            </a:r>
            <a:r>
              <a:rPr lang="ru-RU" sz="1400" b="0" dirty="0" err="1"/>
              <a:t>теж</a:t>
            </a:r>
            <a:r>
              <a:rPr lang="ru-RU" sz="1400" b="0" dirty="0"/>
              <a:t> </a:t>
            </a:r>
            <a:r>
              <a:rPr lang="ru-RU" sz="1400" b="0" dirty="0" err="1"/>
              <a:t>нікого</a:t>
            </a:r>
            <a:r>
              <a:rPr lang="ru-RU" sz="1400" b="0" dirty="0"/>
              <a:t>. </a:t>
            </a:r>
            <a:r>
              <a:rPr lang="ru-RU" sz="1400" b="0" dirty="0" err="1"/>
              <a:t>Залишається</a:t>
            </a:r>
            <a:r>
              <a:rPr lang="ru-RU" sz="1400" b="0" dirty="0"/>
              <a:t> </a:t>
            </a:r>
            <a:r>
              <a:rPr lang="ru-RU" sz="1400" b="0" dirty="0" err="1"/>
              <a:t>тільки</a:t>
            </a:r>
            <a:r>
              <a:rPr lang="ru-RU" sz="1400" b="0" dirty="0"/>
              <a:t> </a:t>
            </a:r>
            <a:r>
              <a:rPr lang="ru-RU" sz="1400" b="0" dirty="0" err="1"/>
              <a:t>чекати</a:t>
            </a:r>
            <a:r>
              <a:rPr lang="ru-RU" sz="1400" b="0" dirty="0"/>
              <a:t>.</a:t>
            </a:r>
            <a:br>
              <a:rPr lang="ru-RU" sz="1400" b="0" dirty="0"/>
            </a:br>
            <a:r>
              <a:rPr lang="ru-RU" sz="1400" b="0" dirty="0" err="1"/>
              <a:t>Вночі</a:t>
            </a:r>
            <a:r>
              <a:rPr lang="ru-RU" sz="1400" b="0" dirty="0"/>
              <a:t> нас </a:t>
            </a:r>
            <a:r>
              <a:rPr lang="ru-RU" sz="1400" b="0" dirty="0" err="1"/>
              <a:t>підняли</a:t>
            </a:r>
            <a:r>
              <a:rPr lang="ru-RU" sz="1400" b="0" dirty="0"/>
              <a:t> по сигналу </a:t>
            </a:r>
            <a:r>
              <a:rPr lang="ru-RU" sz="1400" b="0" dirty="0" err="1"/>
              <a:t>тривоги</a:t>
            </a:r>
            <a:r>
              <a:rPr lang="ru-RU" sz="1400" b="0" dirty="0"/>
              <a:t>, сказали </a:t>
            </a:r>
            <a:r>
              <a:rPr lang="ru-RU" sz="1400" b="0" dirty="0" err="1"/>
              <a:t>збиратися</a:t>
            </a:r>
            <a:r>
              <a:rPr lang="ru-RU" sz="1400" b="0" dirty="0"/>
              <a:t>, </a:t>
            </a:r>
            <a:r>
              <a:rPr lang="ru-RU" sz="1400" b="0" dirty="0" err="1"/>
              <a:t>всіх</a:t>
            </a:r>
            <a:r>
              <a:rPr lang="ru-RU" sz="1400" b="0" dirty="0"/>
              <a:t> </a:t>
            </a:r>
            <a:r>
              <a:rPr lang="ru-RU" sz="1400" b="0" dirty="0" err="1"/>
              <a:t>будуть</a:t>
            </a:r>
            <a:r>
              <a:rPr lang="ru-RU" sz="1400" b="0" dirty="0"/>
              <a:t> </a:t>
            </a:r>
            <a:r>
              <a:rPr lang="ru-RU" sz="1400" b="0" dirty="0" err="1"/>
              <a:t>вивозити</a:t>
            </a:r>
            <a:r>
              <a:rPr lang="ru-RU" sz="1400" b="0" dirty="0"/>
              <a:t>. </a:t>
            </a:r>
            <a:r>
              <a:rPr lang="ru-RU" sz="1400" b="0" dirty="0" err="1"/>
              <a:t>Інформації</a:t>
            </a:r>
            <a:r>
              <a:rPr lang="ru-RU" sz="1400" b="0" dirty="0"/>
              <a:t> </a:t>
            </a:r>
            <a:r>
              <a:rPr lang="ru-RU" sz="1400" b="0" dirty="0" err="1"/>
              <a:t>ніякої</a:t>
            </a:r>
            <a:r>
              <a:rPr lang="ru-RU" sz="1400" b="0" dirty="0"/>
              <a:t> — </a:t>
            </a:r>
            <a:r>
              <a:rPr lang="ru-RU" sz="1400" b="0" dirty="0" err="1"/>
              <a:t>чому</a:t>
            </a:r>
            <a:r>
              <a:rPr lang="ru-RU" sz="1400" b="0" dirty="0"/>
              <a:t>, </a:t>
            </a:r>
            <a:r>
              <a:rPr lang="ru-RU" sz="1400" b="0" dirty="0" err="1"/>
              <a:t>куди</a:t>
            </a:r>
            <a:r>
              <a:rPr lang="ru-RU" sz="1400" b="0" dirty="0"/>
              <a:t>, </a:t>
            </a:r>
            <a:r>
              <a:rPr lang="ru-RU" sz="1400" b="0" dirty="0" err="1"/>
              <a:t>чи</a:t>
            </a:r>
            <a:r>
              <a:rPr lang="ru-RU" sz="1400" b="0" dirty="0"/>
              <a:t> </a:t>
            </a:r>
            <a:r>
              <a:rPr lang="ru-RU" sz="1400" b="0" dirty="0" err="1"/>
              <a:t>надовго</a:t>
            </a:r>
            <a:r>
              <a:rPr lang="ru-RU" sz="1400" b="0" dirty="0"/>
              <a:t>, </a:t>
            </a:r>
            <a:r>
              <a:rPr lang="ru-RU" sz="1400" b="0" dirty="0" err="1"/>
              <a:t>що</a:t>
            </a:r>
            <a:r>
              <a:rPr lang="ru-RU" sz="1400" b="0" dirty="0"/>
              <a:t> </a:t>
            </a:r>
            <a:r>
              <a:rPr lang="ru-RU" sz="1400" b="0" dirty="0" err="1"/>
              <a:t>брати</a:t>
            </a:r>
            <a:r>
              <a:rPr lang="ru-RU" sz="1400" b="0" dirty="0"/>
              <a:t> з собою. </a:t>
            </a:r>
            <a:r>
              <a:rPr lang="ru-RU" sz="1400" b="0" dirty="0" err="1"/>
              <a:t>Поки</a:t>
            </a:r>
            <a:r>
              <a:rPr lang="ru-RU" sz="1400" b="0" dirty="0"/>
              <a:t> в </a:t>
            </a:r>
            <a:r>
              <a:rPr lang="ru-RU" sz="1400" b="0" dirty="0" err="1"/>
              <a:t>поспіху</a:t>
            </a:r>
            <a:r>
              <a:rPr lang="ru-RU" sz="1400" b="0" dirty="0"/>
              <a:t> </a:t>
            </a:r>
            <a:r>
              <a:rPr lang="ru-RU" sz="1400" b="0" dirty="0" err="1"/>
              <a:t>збиралися</a:t>
            </a:r>
            <a:r>
              <a:rPr lang="ru-RU" sz="1400" b="0" dirty="0"/>
              <a:t>, </a:t>
            </a:r>
            <a:r>
              <a:rPr lang="ru-RU" sz="1400" b="0" dirty="0" err="1"/>
              <a:t>навіть</a:t>
            </a:r>
            <a:r>
              <a:rPr lang="ru-RU" sz="1400" b="0" dirty="0"/>
              <a:t> </a:t>
            </a:r>
            <a:r>
              <a:rPr lang="ru-RU" sz="1400" b="0" dirty="0" err="1"/>
              <a:t>посварилися</a:t>
            </a:r>
            <a:r>
              <a:rPr lang="ru-RU" sz="1400" b="0" dirty="0"/>
              <a:t> з </a:t>
            </a:r>
            <a:r>
              <a:rPr lang="ru-RU" sz="1400" b="0" dirty="0" err="1"/>
              <a:t>чоловіком</a:t>
            </a:r>
            <a:r>
              <a:rPr lang="ru-RU" sz="1400" b="0" dirty="0"/>
              <a:t>, — </a:t>
            </a:r>
            <a:r>
              <a:rPr lang="ru-RU" sz="1400" b="0" dirty="0" err="1"/>
              <a:t>він</a:t>
            </a:r>
            <a:r>
              <a:rPr lang="ru-RU" sz="1400" b="0" dirty="0"/>
              <a:t> </a:t>
            </a:r>
            <a:r>
              <a:rPr lang="ru-RU" sz="1400" b="0" dirty="0" err="1"/>
              <a:t>виймав</a:t>
            </a:r>
            <a:r>
              <a:rPr lang="ru-RU" sz="1400" b="0" dirty="0"/>
              <a:t> </a:t>
            </a:r>
            <a:r>
              <a:rPr lang="ru-RU" sz="1400" b="0" dirty="0" err="1"/>
              <a:t>із</a:t>
            </a:r>
            <a:r>
              <a:rPr lang="ru-RU" sz="1400" b="0" dirty="0"/>
              <a:t> </a:t>
            </a:r>
            <a:r>
              <a:rPr lang="ru-RU" sz="1400" b="0" dirty="0" err="1"/>
              <a:t>валізи</a:t>
            </a:r>
            <a:r>
              <a:rPr lang="ru-RU" sz="1400" b="0" dirty="0"/>
              <a:t> </a:t>
            </a:r>
            <a:r>
              <a:rPr lang="ru-RU" sz="1400" b="0" dirty="0" err="1"/>
              <a:t>речі</a:t>
            </a:r>
            <a:r>
              <a:rPr lang="ru-RU" sz="1400" b="0" dirty="0"/>
              <a:t>, </a:t>
            </a:r>
            <a:r>
              <a:rPr lang="ru-RU" sz="1400" b="0" dirty="0" err="1"/>
              <a:t>які</a:t>
            </a:r>
            <a:r>
              <a:rPr lang="ru-RU" sz="1400" b="0" dirty="0"/>
              <a:t> я </a:t>
            </a:r>
            <a:r>
              <a:rPr lang="ru-RU" sz="1400" b="0" dirty="0" err="1"/>
              <a:t>зібрала</a:t>
            </a:r>
            <a:r>
              <a:rPr lang="ru-RU" sz="1400" b="0" dirty="0"/>
              <a:t>, і казав, </a:t>
            </a:r>
            <a:r>
              <a:rPr lang="ru-RU" sz="1400" b="0" dirty="0" err="1"/>
              <a:t>що</a:t>
            </a:r>
            <a:r>
              <a:rPr lang="ru-RU" sz="1400" b="0" dirty="0"/>
              <a:t> вони </a:t>
            </a:r>
            <a:r>
              <a:rPr lang="ru-RU" sz="1400" b="0" dirty="0" err="1"/>
              <a:t>вже</a:t>
            </a:r>
            <a:r>
              <a:rPr lang="ru-RU" sz="1400" b="0" dirty="0"/>
              <a:t> </a:t>
            </a:r>
            <a:r>
              <a:rPr lang="ru-RU" sz="1400" b="0" dirty="0" err="1"/>
              <a:t>мені</a:t>
            </a:r>
            <a:r>
              <a:rPr lang="ru-RU" sz="1400" b="0" dirty="0"/>
              <a:t> не </a:t>
            </a:r>
            <a:r>
              <a:rPr lang="ru-RU" sz="1400" b="0" dirty="0" err="1"/>
              <a:t>знадобляться</a:t>
            </a:r>
            <a:r>
              <a:rPr lang="ru-RU" sz="1400" b="0" dirty="0"/>
              <a:t>. </a:t>
            </a:r>
            <a:r>
              <a:rPr lang="ru-RU" sz="1400" b="0" dirty="0" err="1"/>
              <a:t>Потім</a:t>
            </a:r>
            <a:r>
              <a:rPr lang="ru-RU" sz="1400" b="0" dirty="0"/>
              <a:t> дали сигнал «</a:t>
            </a:r>
            <a:r>
              <a:rPr lang="ru-RU" sz="1400" b="0" dirty="0" err="1"/>
              <a:t>відбій</a:t>
            </a:r>
            <a:r>
              <a:rPr lang="ru-RU" sz="1400" b="0" dirty="0"/>
              <a:t>», сказали, </a:t>
            </a:r>
            <a:r>
              <a:rPr lang="ru-RU" sz="1400" b="0" dirty="0" err="1"/>
              <a:t>виїзд</a:t>
            </a:r>
            <a:r>
              <a:rPr lang="ru-RU" sz="1400" b="0" dirty="0"/>
              <a:t> </a:t>
            </a:r>
            <a:r>
              <a:rPr lang="ru-RU" sz="1400" b="0" dirty="0" err="1"/>
              <a:t>відміняється</a:t>
            </a:r>
            <a:r>
              <a:rPr lang="ru-RU" sz="1400" b="0" dirty="0"/>
              <a:t>. Але </a:t>
            </a:r>
            <a:r>
              <a:rPr lang="ru-RU" sz="1400" b="0" dirty="0" err="1"/>
              <a:t>спати</a:t>
            </a:r>
            <a:r>
              <a:rPr lang="ru-RU" sz="1400" b="0" dirty="0"/>
              <a:t> </a:t>
            </a:r>
            <a:r>
              <a:rPr lang="ru-RU" sz="1400" b="0" dirty="0" err="1"/>
              <a:t>вже</a:t>
            </a:r>
            <a:r>
              <a:rPr lang="ru-RU" sz="1400" b="0" dirty="0"/>
              <a:t> не </a:t>
            </a:r>
            <a:r>
              <a:rPr lang="ru-RU" sz="1400" b="0" dirty="0" err="1"/>
              <a:t>міг</a:t>
            </a:r>
            <a:r>
              <a:rPr lang="ru-RU" sz="1400" b="0" dirty="0"/>
              <a:t> </a:t>
            </a:r>
            <a:r>
              <a:rPr lang="ru-RU" sz="1400" b="0" dirty="0" err="1"/>
              <a:t>ніхто</a:t>
            </a:r>
            <a:r>
              <a:rPr lang="ru-RU" sz="1400" b="0" dirty="0"/>
              <a:t>», — </a:t>
            </a:r>
            <a:r>
              <a:rPr lang="ru-RU" sz="1400" b="0" dirty="0" err="1"/>
              <a:t>згадує</a:t>
            </a:r>
            <a:r>
              <a:rPr lang="ru-RU" sz="1400" b="0" dirty="0"/>
              <a:t> </a:t>
            </a:r>
            <a:r>
              <a:rPr lang="ru-RU" sz="1400" b="0" dirty="0" err="1"/>
              <a:t>події</a:t>
            </a:r>
            <a:r>
              <a:rPr lang="ru-RU" sz="1400" b="0" dirty="0"/>
              <a:t> 26 </a:t>
            </a:r>
            <a:r>
              <a:rPr lang="ru-RU" sz="1400" b="0" dirty="0" err="1"/>
              <a:t>квітня</a:t>
            </a:r>
            <a:r>
              <a:rPr lang="ru-RU" sz="1400" b="0" dirty="0"/>
              <a:t> Тамара </a:t>
            </a:r>
            <a:r>
              <a:rPr lang="ru-RU" sz="1400" b="0" dirty="0" err="1"/>
              <a:t>Ковальова</a:t>
            </a:r>
            <a:r>
              <a:rPr lang="ru-RU" sz="1400" b="0" dirty="0"/>
              <a:t>.</a:t>
            </a:r>
            <a:br>
              <a:rPr lang="ru-RU" sz="1400" b="0" dirty="0"/>
            </a:br>
            <a:r>
              <a:rPr lang="ru-RU" sz="1400" dirty="0"/>
              <a:t/>
            </a:r>
            <a:br>
              <a:rPr lang="ru-RU" sz="1400" dirty="0"/>
            </a:br>
            <a:endParaRPr lang="ru-RU" sz="1400" dirty="0"/>
          </a:p>
        </p:txBody>
      </p:sp>
      <p:sp>
        <p:nvSpPr>
          <p:cNvPr id="3" name="TextBox 2"/>
          <p:cNvSpPr txBox="1"/>
          <p:nvPr/>
        </p:nvSpPr>
        <p:spPr>
          <a:xfrm>
            <a:off x="170529" y="548680"/>
            <a:ext cx="461665" cy="5615320"/>
          </a:xfrm>
          <a:prstGeom prst="rect">
            <a:avLst/>
          </a:prstGeom>
          <a:noFill/>
        </p:spPr>
        <p:txBody>
          <a:bodyPr vert="vert270" wrap="none" rtlCol="0">
            <a:spAutoFit/>
          </a:bodyPr>
          <a:lstStyle/>
          <a:p>
            <a:r>
              <a:rPr lang="uk-UA" b="1" dirty="0" smtClean="0"/>
              <a:t>Чорнобильська катастрофа: спогади очевидців</a:t>
            </a:r>
            <a:endParaRPr lang="ru-RU" b="1" dirty="0"/>
          </a:p>
        </p:txBody>
      </p:sp>
    </p:spTree>
    <p:extLst>
      <p:ext uri="{BB962C8B-B14F-4D97-AF65-F5344CB8AC3E}">
        <p14:creationId xmlns:p14="http://schemas.microsoft.com/office/powerpoint/2010/main" val="9543173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59632" y="116632"/>
            <a:ext cx="6768752" cy="936104"/>
          </a:xfrm>
        </p:spPr>
        <p:txBody>
          <a:bodyPr/>
          <a:lstStyle/>
          <a:p>
            <a:pPr algn="ctr"/>
            <a:r>
              <a:rPr lang="uk-UA" dirty="0" smtClean="0"/>
              <a:t>Чорнобильська катастрофа</a:t>
            </a:r>
            <a:endParaRPr lang="ru-RU" dirty="0"/>
          </a:p>
        </p:txBody>
      </p:sp>
      <p:sp>
        <p:nvSpPr>
          <p:cNvPr id="4" name="Овал 3"/>
          <p:cNvSpPr/>
          <p:nvPr/>
        </p:nvSpPr>
        <p:spPr>
          <a:xfrm>
            <a:off x="3275856" y="3068960"/>
            <a:ext cx="2304256" cy="9144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Наслідки</a:t>
            </a:r>
            <a:endParaRPr lang="ru-RU" dirty="0"/>
          </a:p>
        </p:txBody>
      </p:sp>
      <p:sp>
        <p:nvSpPr>
          <p:cNvPr id="5" name="Овал 4"/>
          <p:cNvSpPr/>
          <p:nvPr/>
        </p:nvSpPr>
        <p:spPr>
          <a:xfrm>
            <a:off x="3682159" y="1124744"/>
            <a:ext cx="1562472" cy="1130424"/>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smtClean="0"/>
              <a:t>Забруднення довкілля</a:t>
            </a:r>
            <a:endParaRPr lang="ru-RU" sz="1400" dirty="0"/>
          </a:p>
        </p:txBody>
      </p:sp>
      <p:sp>
        <p:nvSpPr>
          <p:cNvPr id="6" name="Овал 5"/>
          <p:cNvSpPr/>
          <p:nvPr/>
        </p:nvSpPr>
        <p:spPr>
          <a:xfrm>
            <a:off x="653836" y="2904385"/>
            <a:ext cx="1634480" cy="108012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smtClean="0"/>
              <a:t>Погіршення здоров</a:t>
            </a:r>
            <a:r>
              <a:rPr lang="en-US" sz="1400" dirty="0" smtClean="0"/>
              <a:t>`</a:t>
            </a:r>
            <a:r>
              <a:rPr lang="ru-RU" sz="1400" dirty="0" smtClean="0"/>
              <a:t>я </a:t>
            </a:r>
            <a:r>
              <a:rPr lang="ru-RU" sz="1400" dirty="0" err="1" smtClean="0"/>
              <a:t>нац</a:t>
            </a:r>
            <a:r>
              <a:rPr lang="uk-UA" sz="1400" dirty="0" err="1" smtClean="0"/>
              <a:t>ії</a:t>
            </a:r>
            <a:r>
              <a:rPr lang="uk-UA" sz="1400" dirty="0" smtClean="0"/>
              <a:t> </a:t>
            </a:r>
            <a:endParaRPr lang="ru-RU" sz="1400" dirty="0"/>
          </a:p>
        </p:txBody>
      </p:sp>
      <p:sp>
        <p:nvSpPr>
          <p:cNvPr id="7" name="Овал 6"/>
          <p:cNvSpPr/>
          <p:nvPr/>
        </p:nvSpPr>
        <p:spPr>
          <a:xfrm>
            <a:off x="6635614" y="2933239"/>
            <a:ext cx="1584176" cy="10224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smtClean="0"/>
              <a:t>Економічні втрати</a:t>
            </a:r>
            <a:endParaRPr lang="ru-RU" sz="1400" dirty="0"/>
          </a:p>
        </p:txBody>
      </p:sp>
      <p:sp>
        <p:nvSpPr>
          <p:cNvPr id="9" name="Овал 8"/>
          <p:cNvSpPr/>
          <p:nvPr/>
        </p:nvSpPr>
        <p:spPr>
          <a:xfrm>
            <a:off x="5371139" y="4872842"/>
            <a:ext cx="1490464" cy="1037844"/>
          </a:xfrm>
          <a:prstGeom prst="ellipse">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smtClean="0"/>
              <a:t>Падіння авторитету КПРС і КПУ</a:t>
            </a:r>
            <a:endParaRPr lang="ru-RU" sz="1400" dirty="0"/>
          </a:p>
        </p:txBody>
      </p:sp>
      <p:sp>
        <p:nvSpPr>
          <p:cNvPr id="10" name="Овал 9"/>
          <p:cNvSpPr/>
          <p:nvPr/>
        </p:nvSpPr>
        <p:spPr>
          <a:xfrm>
            <a:off x="2302883" y="4872842"/>
            <a:ext cx="1634480" cy="1037844"/>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smtClean="0"/>
              <a:t>Сприяла розпаду СРСР</a:t>
            </a:r>
            <a:endParaRPr lang="ru-RU" sz="1400" dirty="0"/>
          </a:p>
        </p:txBody>
      </p:sp>
      <p:sp>
        <p:nvSpPr>
          <p:cNvPr id="11" name="Стрелка вверх 10"/>
          <p:cNvSpPr/>
          <p:nvPr/>
        </p:nvSpPr>
        <p:spPr>
          <a:xfrm>
            <a:off x="4312568" y="2255168"/>
            <a:ext cx="242316" cy="738928"/>
          </a:xfrm>
          <a:prstGeom prst="up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право 11"/>
          <p:cNvSpPr/>
          <p:nvPr/>
        </p:nvSpPr>
        <p:spPr>
          <a:xfrm>
            <a:off x="5760132" y="3392599"/>
            <a:ext cx="853244" cy="1992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трелка влево 12"/>
          <p:cNvSpPr/>
          <p:nvPr/>
        </p:nvSpPr>
        <p:spPr>
          <a:xfrm>
            <a:off x="2381075" y="3392599"/>
            <a:ext cx="843524" cy="199264"/>
          </a:xfrm>
          <a:prstGeom prst="lef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трелка вниз 13"/>
          <p:cNvSpPr/>
          <p:nvPr/>
        </p:nvSpPr>
        <p:spPr>
          <a:xfrm rot="1264715">
            <a:off x="3644892" y="3971627"/>
            <a:ext cx="256013" cy="898527"/>
          </a:xfrm>
          <a:prstGeom prst="down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Стрелка вниз 14"/>
          <p:cNvSpPr/>
          <p:nvPr/>
        </p:nvSpPr>
        <p:spPr>
          <a:xfrm rot="19969155">
            <a:off x="5268135" y="3925639"/>
            <a:ext cx="246172" cy="971344"/>
          </a:xfrm>
          <a:prstGeom prst="downArrow">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8091521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63688" y="260648"/>
            <a:ext cx="5143499" cy="653547"/>
          </a:xfrm>
        </p:spPr>
        <p:txBody>
          <a:bodyPr/>
          <a:lstStyle/>
          <a:p>
            <a:pPr algn="ctr"/>
            <a:r>
              <a:rPr lang="uk-UA" b="1" dirty="0" smtClean="0">
                <a:solidFill>
                  <a:schemeClr val="bg1"/>
                </a:solidFill>
              </a:rPr>
              <a:t>Гласність</a:t>
            </a:r>
            <a:endParaRPr lang="ru-RU" b="1" dirty="0">
              <a:solidFill>
                <a:schemeClr val="bg1"/>
              </a:solidFill>
            </a:endParaRPr>
          </a:p>
        </p:txBody>
      </p:sp>
      <p:sp>
        <p:nvSpPr>
          <p:cNvPr id="3" name="Текст 2"/>
          <p:cNvSpPr>
            <a:spLocks noGrp="1"/>
          </p:cNvSpPr>
          <p:nvPr>
            <p:ph type="body" sz="quarter" idx="11"/>
          </p:nvPr>
        </p:nvSpPr>
        <p:spPr>
          <a:xfrm>
            <a:off x="611560" y="836712"/>
            <a:ext cx="8064896" cy="4233672"/>
          </a:xfrm>
        </p:spPr>
        <p:txBody>
          <a:bodyPr>
            <a:normAutofit fontScale="92500" lnSpcReduction="10000"/>
          </a:bodyPr>
          <a:lstStyle/>
          <a:p>
            <a:r>
              <a:rPr lang="ru-RU" dirty="0" err="1"/>
              <a:t>Вперше</a:t>
            </a:r>
            <a:r>
              <a:rPr lang="ru-RU" dirty="0"/>
              <a:t> про </a:t>
            </a:r>
            <a:r>
              <a:rPr lang="ru-RU" dirty="0" err="1"/>
              <a:t>гласність</a:t>
            </a:r>
            <a:r>
              <a:rPr lang="ru-RU" dirty="0"/>
              <a:t> заговорили на </a:t>
            </a:r>
            <a:r>
              <a:rPr lang="en-US" dirty="0"/>
              <a:t>XXVII </a:t>
            </a:r>
            <a:r>
              <a:rPr lang="ru-RU" dirty="0" err="1"/>
              <a:t>з'їзді</a:t>
            </a:r>
            <a:r>
              <a:rPr lang="ru-RU" dirty="0"/>
              <a:t> КПРС у лютому 1986 року. </a:t>
            </a:r>
            <a:r>
              <a:rPr lang="ru-RU" dirty="0" err="1"/>
              <a:t>Тоді</a:t>
            </a:r>
            <a:r>
              <a:rPr lang="ru-RU" dirty="0"/>
              <a:t> основною </a:t>
            </a:r>
            <a:r>
              <a:rPr lang="ru-RU" dirty="0" err="1"/>
              <a:t>її</a:t>
            </a:r>
            <a:r>
              <a:rPr lang="ru-RU" dirty="0"/>
              <a:t> метою </a:t>
            </a:r>
            <a:r>
              <a:rPr lang="ru-RU" dirty="0" err="1"/>
              <a:t>бачилося</a:t>
            </a:r>
            <a:r>
              <a:rPr lang="ru-RU" dirty="0"/>
              <a:t> </a:t>
            </a:r>
            <a:r>
              <a:rPr lang="ru-RU" dirty="0" err="1"/>
              <a:t>звернення</a:t>
            </a:r>
            <a:r>
              <a:rPr lang="ru-RU" dirty="0"/>
              <a:t> </a:t>
            </a:r>
            <a:r>
              <a:rPr lang="ru-RU" dirty="0" err="1"/>
              <a:t>уваги</a:t>
            </a:r>
            <a:r>
              <a:rPr lang="ru-RU" dirty="0"/>
              <a:t> людей на </a:t>
            </a:r>
            <a:r>
              <a:rPr lang="ru-RU" dirty="0" err="1"/>
              <a:t>окремі</a:t>
            </a:r>
            <a:r>
              <a:rPr lang="ru-RU" dirty="0"/>
              <a:t> «</a:t>
            </a:r>
            <a:r>
              <a:rPr lang="ru-RU" dirty="0" err="1"/>
              <a:t>недоліки</a:t>
            </a:r>
            <a:r>
              <a:rPr lang="ru-RU" dirty="0"/>
              <a:t>, </a:t>
            </a:r>
            <a:r>
              <a:rPr lang="ru-RU" dirty="0" err="1"/>
              <a:t>слабкості</a:t>
            </a:r>
            <a:r>
              <a:rPr lang="ru-RU" dirty="0"/>
              <a:t> та </a:t>
            </a:r>
            <a:r>
              <a:rPr lang="ru-RU" dirty="0" err="1"/>
              <a:t>діри</a:t>
            </a:r>
            <a:r>
              <a:rPr lang="ru-RU" dirty="0"/>
              <a:t>» </a:t>
            </a:r>
            <a:r>
              <a:rPr lang="ru-RU" dirty="0" err="1"/>
              <a:t>існуючої</a:t>
            </a:r>
            <a:r>
              <a:rPr lang="ru-RU" dirty="0"/>
              <a:t> </a:t>
            </a:r>
            <a:r>
              <a:rPr lang="ru-RU" dirty="0" err="1"/>
              <a:t>господарської</a:t>
            </a:r>
            <a:r>
              <a:rPr lang="ru-RU" dirty="0"/>
              <a:t> </a:t>
            </a:r>
            <a:r>
              <a:rPr lang="ru-RU" dirty="0" err="1"/>
              <a:t>системи</a:t>
            </a:r>
            <a:r>
              <a:rPr lang="ru-RU" dirty="0"/>
              <a:t>, з метою </a:t>
            </a:r>
            <a:r>
              <a:rPr lang="ru-RU" dirty="0" err="1"/>
              <a:t>їх</a:t>
            </a:r>
            <a:r>
              <a:rPr lang="ru-RU" dirty="0"/>
              <a:t> оперативного </a:t>
            </a:r>
            <a:r>
              <a:rPr lang="ru-RU" dirty="0" err="1"/>
              <a:t>усунення</a:t>
            </a:r>
            <a:r>
              <a:rPr lang="ru-RU" dirty="0"/>
              <a:t>.</a:t>
            </a:r>
          </a:p>
          <a:p>
            <a:r>
              <a:rPr lang="ru-RU" dirty="0" err="1"/>
              <a:t>Однак</a:t>
            </a:r>
            <a:r>
              <a:rPr lang="ru-RU" dirty="0"/>
              <a:t> </a:t>
            </a:r>
            <a:r>
              <a:rPr lang="ru-RU" dirty="0" err="1"/>
              <a:t>незабаром</a:t>
            </a:r>
            <a:r>
              <a:rPr lang="ru-RU" dirty="0"/>
              <a:t> </a:t>
            </a:r>
            <a:r>
              <a:rPr lang="ru-RU" dirty="0" err="1"/>
              <a:t>гласність</a:t>
            </a:r>
            <a:r>
              <a:rPr lang="ru-RU" dirty="0"/>
              <a:t> </a:t>
            </a:r>
            <a:r>
              <a:rPr lang="ru-RU" dirty="0" err="1"/>
              <a:t>виходить</a:t>
            </a:r>
            <a:r>
              <a:rPr lang="ru-RU" dirty="0"/>
              <a:t> за початково </a:t>
            </a:r>
            <a:r>
              <a:rPr lang="ru-RU" dirty="0" err="1"/>
              <a:t>задані</a:t>
            </a:r>
            <a:r>
              <a:rPr lang="ru-RU" dirty="0"/>
              <a:t> рамки; </a:t>
            </a:r>
            <a:r>
              <a:rPr lang="ru-RU" dirty="0" err="1"/>
              <a:t>тепер</a:t>
            </a:r>
            <a:r>
              <a:rPr lang="ru-RU" dirty="0"/>
              <a:t> </a:t>
            </a:r>
            <a:r>
              <a:rPr lang="ru-RU" dirty="0" err="1"/>
              <a:t>її</a:t>
            </a:r>
            <a:r>
              <a:rPr lang="ru-RU" dirty="0"/>
              <a:t> </a:t>
            </a:r>
            <a:r>
              <a:rPr lang="ru-RU" dirty="0" err="1"/>
              <a:t>суттю</a:t>
            </a:r>
            <a:r>
              <a:rPr lang="ru-RU" dirty="0"/>
              <a:t> </a:t>
            </a:r>
            <a:r>
              <a:rPr lang="ru-RU" dirty="0" err="1"/>
              <a:t>стає</a:t>
            </a:r>
            <a:r>
              <a:rPr lang="ru-RU" dirty="0"/>
              <a:t> </a:t>
            </a:r>
            <a:r>
              <a:rPr lang="ru-RU" dirty="0" err="1"/>
              <a:t>зняття</a:t>
            </a:r>
            <a:r>
              <a:rPr lang="ru-RU" dirty="0"/>
              <a:t> </a:t>
            </a:r>
            <a:r>
              <a:rPr lang="ru-RU" dirty="0" err="1"/>
              <a:t>існуючих</a:t>
            </a:r>
            <a:r>
              <a:rPr lang="ru-RU" dirty="0"/>
              <a:t> </a:t>
            </a:r>
            <a:r>
              <a:rPr lang="ru-RU" dirty="0" err="1"/>
              <a:t>численних</a:t>
            </a:r>
            <a:r>
              <a:rPr lang="ru-RU" dirty="0"/>
              <a:t> </a:t>
            </a:r>
            <a:r>
              <a:rPr lang="ru-RU" dirty="0" err="1"/>
              <a:t>інформаційних</a:t>
            </a:r>
            <a:r>
              <a:rPr lang="ru-RU" dirty="0"/>
              <a:t> табу. З 1987 року </a:t>
            </a:r>
            <a:r>
              <a:rPr lang="ru-RU" dirty="0" err="1"/>
              <a:t>найобговорюванішими</a:t>
            </a:r>
            <a:r>
              <a:rPr lang="ru-RU" dirty="0"/>
              <a:t> у </a:t>
            </a:r>
            <a:r>
              <a:rPr lang="ru-RU" dirty="0" err="1"/>
              <a:t>пресі</a:t>
            </a:r>
            <a:r>
              <a:rPr lang="ru-RU" dirty="0"/>
              <a:t> </a:t>
            </a:r>
            <a:r>
              <a:rPr lang="ru-RU" dirty="0" err="1"/>
              <a:t>питаннями</a:t>
            </a:r>
            <a:r>
              <a:rPr lang="ru-RU" dirty="0"/>
              <a:t> </a:t>
            </a:r>
            <a:r>
              <a:rPr lang="ru-RU" dirty="0" err="1"/>
              <a:t>стають</a:t>
            </a:r>
            <a:r>
              <a:rPr lang="ru-RU" dirty="0"/>
              <a:t> </a:t>
            </a:r>
            <a:r>
              <a:rPr lang="ru-RU" dirty="0" err="1"/>
              <a:t>ті</a:t>
            </a:r>
            <a:r>
              <a:rPr lang="ru-RU" dirty="0"/>
              <a:t>, </a:t>
            </a:r>
            <a:r>
              <a:rPr lang="ru-RU" dirty="0" err="1"/>
              <a:t>які</a:t>
            </a:r>
            <a:r>
              <a:rPr lang="ru-RU" dirty="0"/>
              <a:t> </a:t>
            </a:r>
            <a:r>
              <a:rPr lang="ru-RU" dirty="0" err="1"/>
              <a:t>раніше</a:t>
            </a:r>
            <a:r>
              <a:rPr lang="ru-RU" dirty="0"/>
              <a:t> </a:t>
            </a:r>
            <a:r>
              <a:rPr lang="ru-RU" dirty="0" err="1"/>
              <a:t>воліли</a:t>
            </a:r>
            <a:r>
              <a:rPr lang="ru-RU" dirty="0"/>
              <a:t> </a:t>
            </a:r>
            <a:r>
              <a:rPr lang="ru-RU" dirty="0" err="1"/>
              <a:t>замовчувати</a:t>
            </a:r>
            <a:r>
              <a:rPr lang="ru-RU" dirty="0"/>
              <a:t>: </a:t>
            </a:r>
            <a:r>
              <a:rPr lang="ru-RU" dirty="0" err="1"/>
              <a:t>епоха</a:t>
            </a:r>
            <a:r>
              <a:rPr lang="ru-RU" dirty="0"/>
              <a:t> </a:t>
            </a:r>
            <a:r>
              <a:rPr lang="ru-RU" dirty="0" err="1"/>
              <a:t>правління</a:t>
            </a:r>
            <a:r>
              <a:rPr lang="ru-RU" dirty="0"/>
              <a:t> </a:t>
            </a:r>
            <a:r>
              <a:rPr lang="ru-RU" dirty="0" err="1"/>
              <a:t>Сталіна</a:t>
            </a:r>
            <a:r>
              <a:rPr lang="ru-RU" dirty="0"/>
              <a:t>, </a:t>
            </a:r>
            <a:r>
              <a:rPr lang="ru-RU" dirty="0" err="1"/>
              <a:t>привілеї</a:t>
            </a:r>
            <a:r>
              <a:rPr lang="ru-RU" dirty="0"/>
              <a:t> </a:t>
            </a:r>
            <a:r>
              <a:rPr lang="ru-RU" dirty="0" err="1"/>
              <a:t>партноменклатури</a:t>
            </a:r>
            <a:r>
              <a:rPr lang="ru-RU" dirty="0"/>
              <a:t>, секс </a:t>
            </a:r>
            <a:r>
              <a:rPr lang="ru-RU" dirty="0" err="1"/>
              <a:t>взагалі</a:t>
            </a:r>
            <a:r>
              <a:rPr lang="ru-RU" dirty="0"/>
              <a:t> і </a:t>
            </a:r>
            <a:r>
              <a:rPr lang="ru-RU" dirty="0" err="1"/>
              <a:t>проституція</a:t>
            </a:r>
            <a:r>
              <a:rPr lang="ru-RU" dirty="0"/>
              <a:t> </a:t>
            </a:r>
            <a:r>
              <a:rPr lang="ru-RU" dirty="0" err="1"/>
              <a:t>зокрема</a:t>
            </a:r>
            <a:r>
              <a:rPr lang="ru-RU" dirty="0"/>
              <a:t>, бюрократизм </a:t>
            </a:r>
            <a:r>
              <a:rPr lang="ru-RU" dirty="0" err="1"/>
              <a:t>радянської</a:t>
            </a:r>
            <a:r>
              <a:rPr lang="ru-RU" dirty="0"/>
              <a:t> </a:t>
            </a:r>
            <a:r>
              <a:rPr lang="ru-RU" dirty="0" err="1"/>
              <a:t>державної</a:t>
            </a:r>
            <a:r>
              <a:rPr lang="ru-RU" dirty="0"/>
              <a:t> </a:t>
            </a:r>
            <a:r>
              <a:rPr lang="ru-RU" dirty="0" err="1"/>
              <a:t>машини</a:t>
            </a:r>
            <a:r>
              <a:rPr lang="ru-RU" dirty="0"/>
              <a:t>, </a:t>
            </a:r>
            <a:r>
              <a:rPr lang="ru-RU" dirty="0" err="1"/>
              <a:t>екологічні</a:t>
            </a:r>
            <a:r>
              <a:rPr lang="ru-RU" dirty="0"/>
              <a:t> </a:t>
            </a:r>
            <a:r>
              <a:rPr lang="ru-RU" dirty="0" err="1"/>
              <a:t>проблеми</a:t>
            </a:r>
            <a:r>
              <a:rPr lang="ru-RU" dirty="0"/>
              <a:t>.</a:t>
            </a:r>
          </a:p>
          <a:p>
            <a:r>
              <a:rPr lang="ru-RU" dirty="0"/>
              <a:t>У </a:t>
            </a:r>
            <a:r>
              <a:rPr lang="ru-RU" dirty="0" err="1"/>
              <a:t>період</a:t>
            </a:r>
            <a:r>
              <a:rPr lang="ru-RU" dirty="0"/>
              <a:t> </a:t>
            </a:r>
            <a:r>
              <a:rPr lang="ru-RU" dirty="0" err="1"/>
              <a:t>гласності</a:t>
            </a:r>
            <a:r>
              <a:rPr lang="ru-RU" dirty="0"/>
              <a:t> </a:t>
            </a:r>
            <a:r>
              <a:rPr lang="ru-RU" dirty="0" err="1"/>
              <a:t>було</a:t>
            </a:r>
            <a:r>
              <a:rPr lang="ru-RU" dirty="0"/>
              <a:t> </a:t>
            </a:r>
            <a:r>
              <a:rPr lang="ru-RU" dirty="0" err="1"/>
              <a:t>звільнено</a:t>
            </a:r>
            <a:r>
              <a:rPr lang="ru-RU" dirty="0"/>
              <a:t> </a:t>
            </a:r>
            <a:r>
              <a:rPr lang="ru-RU" dirty="0" err="1"/>
              <a:t>багато</a:t>
            </a:r>
            <a:r>
              <a:rPr lang="ru-RU" dirty="0"/>
              <a:t> </a:t>
            </a:r>
            <a:r>
              <a:rPr lang="ru-RU" dirty="0" err="1"/>
              <a:t>дисидентів</a:t>
            </a:r>
            <a:r>
              <a:rPr lang="ru-RU" dirty="0"/>
              <a:t>, і </a:t>
            </a:r>
            <a:r>
              <a:rPr lang="ru-RU" dirty="0" err="1"/>
              <a:t>правозахисна</a:t>
            </a:r>
            <a:r>
              <a:rPr lang="ru-RU" dirty="0"/>
              <a:t> </a:t>
            </a:r>
            <a:r>
              <a:rPr lang="ru-RU" dirty="0" err="1"/>
              <a:t>діяльність</a:t>
            </a:r>
            <a:r>
              <a:rPr lang="ru-RU" dirty="0"/>
              <a:t> не </a:t>
            </a:r>
            <a:r>
              <a:rPr lang="ru-RU" dirty="0" err="1"/>
              <a:t>супроводжувалася</a:t>
            </a:r>
            <a:r>
              <a:rPr lang="ru-RU" dirty="0"/>
              <a:t> </a:t>
            </a:r>
            <a:r>
              <a:rPr lang="ru-RU" dirty="0" err="1"/>
              <a:t>судовими</a:t>
            </a:r>
            <a:r>
              <a:rPr lang="ru-RU" dirty="0"/>
              <a:t> </a:t>
            </a:r>
            <a:r>
              <a:rPr lang="ru-RU" dirty="0" err="1"/>
              <a:t>переслідуваннями</a:t>
            </a:r>
            <a:r>
              <a:rPr lang="ru-RU" dirty="0"/>
              <a:t>; </a:t>
            </a:r>
            <a:r>
              <a:rPr lang="ru-RU" dirty="0" err="1"/>
              <a:t>зокрема</a:t>
            </a:r>
            <a:r>
              <a:rPr lang="ru-RU" dirty="0"/>
              <a:t>, </a:t>
            </a:r>
            <a:r>
              <a:rPr lang="ru-RU" dirty="0" err="1"/>
              <a:t>поширення</a:t>
            </a:r>
            <a:r>
              <a:rPr lang="ru-RU" dirty="0"/>
              <a:t> </a:t>
            </a:r>
            <a:r>
              <a:rPr lang="ru-RU" dirty="0" err="1"/>
              <a:t>непідцензурної</a:t>
            </a:r>
            <a:r>
              <a:rPr lang="ru-RU" dirty="0"/>
              <a:t> </a:t>
            </a:r>
            <a:r>
              <a:rPr lang="ru-RU" dirty="0" err="1"/>
              <a:t>інформації</a:t>
            </a:r>
            <a:r>
              <a:rPr lang="ru-RU" dirty="0"/>
              <a:t> (</a:t>
            </a:r>
            <a:r>
              <a:rPr lang="ru-RU" dirty="0" err="1"/>
              <a:t>самвидав</a:t>
            </a:r>
            <a:r>
              <a:rPr lang="ru-RU" dirty="0"/>
              <a:t>) не </a:t>
            </a:r>
            <a:r>
              <a:rPr lang="ru-RU" dirty="0" err="1"/>
              <a:t>придушувалося</a:t>
            </a:r>
            <a:r>
              <a:rPr lang="ru-RU" dirty="0"/>
              <a:t>; </a:t>
            </a:r>
            <a:r>
              <a:rPr lang="ru-RU" dirty="0" err="1"/>
              <a:t>більш</a:t>
            </a:r>
            <a:r>
              <a:rPr lang="ru-RU" dirty="0"/>
              <a:t> того, </a:t>
            </a:r>
            <a:r>
              <a:rPr lang="ru-RU" dirty="0" err="1"/>
              <a:t>гострі</a:t>
            </a:r>
            <a:r>
              <a:rPr lang="ru-RU" dirty="0"/>
              <a:t> </a:t>
            </a:r>
            <a:r>
              <a:rPr lang="ru-RU" dirty="0" err="1"/>
              <a:t>питання</a:t>
            </a:r>
            <a:r>
              <a:rPr lang="ru-RU" dirty="0"/>
              <a:t> </a:t>
            </a:r>
            <a:r>
              <a:rPr lang="ru-RU" dirty="0" err="1"/>
              <a:t>обговорювалися</a:t>
            </a:r>
            <a:r>
              <a:rPr lang="ru-RU" dirty="0"/>
              <a:t> у </a:t>
            </a:r>
            <a:r>
              <a:rPr lang="ru-RU" dirty="0" err="1"/>
              <a:t>центральній</a:t>
            </a:r>
            <a:r>
              <a:rPr lang="ru-RU" dirty="0"/>
              <a:t> </a:t>
            </a:r>
            <a:r>
              <a:rPr lang="ru-RU" dirty="0" err="1"/>
              <a:t>пресі</a:t>
            </a:r>
            <a:r>
              <a:rPr lang="ru-RU" dirty="0"/>
              <a:t>; </a:t>
            </a:r>
            <a:r>
              <a:rPr lang="ru-RU" dirty="0" err="1"/>
              <a:t>з'являлися</a:t>
            </a:r>
            <a:r>
              <a:rPr lang="ru-RU" dirty="0"/>
              <a:t> </a:t>
            </a:r>
            <a:r>
              <a:rPr lang="ru-RU" dirty="0" err="1"/>
              <a:t>критичні</a:t>
            </a:r>
            <a:r>
              <a:rPr lang="ru-RU" dirty="0"/>
              <a:t> </a:t>
            </a:r>
            <a:r>
              <a:rPr lang="ru-RU" dirty="0" err="1"/>
              <a:t>публікації</a:t>
            </a:r>
            <a:r>
              <a:rPr lang="ru-RU" dirty="0"/>
              <a:t>.</a:t>
            </a:r>
          </a:p>
          <a:p>
            <a:r>
              <a:rPr lang="ru-RU" dirty="0"/>
              <a:t>З </a:t>
            </a:r>
            <a:r>
              <a:rPr lang="ru-RU" dirty="0" err="1"/>
              <a:t>березня</a:t>
            </a:r>
            <a:r>
              <a:rPr lang="ru-RU" dirty="0"/>
              <a:t> </a:t>
            </a:r>
            <a:r>
              <a:rPr lang="ru-RU" dirty="0" smtClean="0"/>
              <a:t>1987</a:t>
            </a:r>
            <a:r>
              <a:rPr lang="ru-RU" dirty="0"/>
              <a:t> </a:t>
            </a:r>
            <a:r>
              <a:rPr lang="ru-RU" dirty="0" smtClean="0"/>
              <a:t>року </a:t>
            </a:r>
            <a:r>
              <a:rPr lang="ru-RU" dirty="0"/>
              <a:t>у </a:t>
            </a:r>
            <a:r>
              <a:rPr lang="ru-RU" dirty="0" err="1"/>
              <a:t>зв'язку</a:t>
            </a:r>
            <a:r>
              <a:rPr lang="ru-RU" dirty="0"/>
              <a:t> з </a:t>
            </a:r>
            <a:r>
              <a:rPr lang="ru-RU" dirty="0" err="1"/>
              <a:t>оголошеною</a:t>
            </a:r>
            <a:r>
              <a:rPr lang="ru-RU" dirty="0"/>
              <a:t> </a:t>
            </a:r>
            <a:r>
              <a:rPr lang="ru-RU" dirty="0" err="1"/>
              <a:t>гласністю</a:t>
            </a:r>
            <a:r>
              <a:rPr lang="ru-RU" dirty="0"/>
              <a:t> в </a:t>
            </a:r>
            <a:r>
              <a:rPr lang="ru-RU" dirty="0" err="1"/>
              <a:t>бібліотеках</a:t>
            </a:r>
            <a:r>
              <a:rPr lang="ru-RU" dirty="0"/>
              <a:t> </a:t>
            </a:r>
            <a:r>
              <a:rPr lang="ru-RU" dirty="0" err="1"/>
              <a:t>почалося</a:t>
            </a:r>
            <a:r>
              <a:rPr lang="ru-RU" dirty="0"/>
              <a:t> </a:t>
            </a:r>
            <a:r>
              <a:rPr lang="ru-RU" dirty="0" err="1"/>
              <a:t>повернення</a:t>
            </a:r>
            <a:r>
              <a:rPr lang="ru-RU" dirty="0"/>
              <a:t> книг </a:t>
            </a:r>
            <a:r>
              <a:rPr lang="ru-RU" dirty="0" err="1"/>
              <a:t>із</a:t>
            </a:r>
            <a:r>
              <a:rPr lang="ru-RU" dirty="0"/>
              <a:t> </a:t>
            </a:r>
            <a:r>
              <a:rPr lang="ru-RU" dirty="0" err="1"/>
              <a:t>спецхранів</a:t>
            </a:r>
            <a:r>
              <a:rPr lang="ru-RU" dirty="0"/>
              <a:t> у </a:t>
            </a:r>
            <a:r>
              <a:rPr lang="ru-RU" dirty="0" err="1"/>
              <a:t>відкриті</a:t>
            </a:r>
            <a:r>
              <a:rPr lang="ru-RU" dirty="0"/>
              <a:t> </a:t>
            </a:r>
            <a:r>
              <a:rPr lang="ru-RU" dirty="0" err="1"/>
              <a:t>фонди</a:t>
            </a:r>
            <a:r>
              <a:rPr lang="ru-RU" dirty="0"/>
              <a:t>.</a:t>
            </a:r>
          </a:p>
          <a:p>
            <a:endParaRPr lang="ru-RU" dirty="0"/>
          </a:p>
        </p:txBody>
      </p:sp>
      <p:pic>
        <p:nvPicPr>
          <p:cNvPr id="9218" name="Picture 2" descr="D:\2024-2025 н.р\Картинки\Без названия (3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4906780"/>
            <a:ext cx="2117601" cy="1780513"/>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descr="D:\2024-2025 н.р\Картинки\images (2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4906780"/>
            <a:ext cx="2334651" cy="1780512"/>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D:\2024-2025 н.р\Картинки\images (3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02230" y="4906779"/>
            <a:ext cx="2942792" cy="17805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29195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188640"/>
            <a:ext cx="6655667" cy="653547"/>
          </a:xfrm>
        </p:spPr>
        <p:txBody>
          <a:bodyPr>
            <a:noAutofit/>
          </a:bodyPr>
          <a:lstStyle/>
          <a:p>
            <a:pPr algn="ctr"/>
            <a:r>
              <a:rPr lang="uk-UA" sz="3200" dirty="0" smtClean="0"/>
              <a:t>Економічні реформи (початок)</a:t>
            </a:r>
            <a:endParaRPr lang="ru-RU" sz="3200" dirty="0"/>
          </a:p>
        </p:txBody>
      </p:sp>
      <p:sp>
        <p:nvSpPr>
          <p:cNvPr id="3" name="Текст 2"/>
          <p:cNvSpPr>
            <a:spLocks noGrp="1"/>
          </p:cNvSpPr>
          <p:nvPr>
            <p:ph type="body" sz="quarter" idx="11"/>
          </p:nvPr>
        </p:nvSpPr>
        <p:spPr>
          <a:xfrm>
            <a:off x="683568" y="908720"/>
            <a:ext cx="7823780" cy="5387908"/>
          </a:xfrm>
        </p:spPr>
        <p:txBody>
          <a:bodyPr>
            <a:normAutofit fontScale="92500" lnSpcReduction="20000"/>
          </a:bodyPr>
          <a:lstStyle/>
          <a:p>
            <a:r>
              <a:rPr lang="ru-RU" dirty="0" smtClean="0"/>
              <a:t>- 19 </a:t>
            </a:r>
            <a:r>
              <a:rPr lang="ru-RU" dirty="0"/>
              <a:t>листопада 1986 </a:t>
            </a:r>
            <a:r>
              <a:rPr lang="ru-RU" dirty="0" err="1"/>
              <a:t>Верховна</a:t>
            </a:r>
            <a:r>
              <a:rPr lang="ru-RU" dirty="0"/>
              <a:t> Рада СРСР </a:t>
            </a:r>
            <a:r>
              <a:rPr lang="ru-RU" dirty="0" err="1"/>
              <a:t>прийняла</a:t>
            </a:r>
            <a:r>
              <a:rPr lang="ru-RU" dirty="0"/>
              <a:t> </a:t>
            </a:r>
            <a:r>
              <a:rPr lang="ru-RU" dirty="0" smtClean="0"/>
              <a:t>»</a:t>
            </a:r>
            <a:r>
              <a:rPr lang="ru-RU" b="1" dirty="0" smtClean="0"/>
              <a:t>Закон </a:t>
            </a:r>
            <a:r>
              <a:rPr lang="ru-RU" b="1" dirty="0"/>
              <a:t>про </a:t>
            </a:r>
            <a:r>
              <a:rPr lang="ru-RU" b="1" dirty="0" err="1"/>
              <a:t>індивідуальну</a:t>
            </a:r>
            <a:r>
              <a:rPr lang="ru-RU" b="1" dirty="0"/>
              <a:t> </a:t>
            </a:r>
            <a:r>
              <a:rPr lang="ru-RU" b="1" dirty="0" err="1"/>
              <a:t>трудову</a:t>
            </a:r>
            <a:r>
              <a:rPr lang="ru-RU" b="1" dirty="0"/>
              <a:t> </a:t>
            </a:r>
            <a:r>
              <a:rPr lang="ru-RU" b="1" dirty="0" err="1" smtClean="0"/>
              <a:t>діяльність</a:t>
            </a:r>
            <a:r>
              <a:rPr lang="ru-RU" b="1" dirty="0" smtClean="0"/>
              <a:t>»</a:t>
            </a:r>
            <a:r>
              <a:rPr lang="ru-RU" dirty="0" smtClean="0"/>
              <a:t>, </a:t>
            </a:r>
            <a:r>
              <a:rPr lang="ru-RU" dirty="0" err="1"/>
              <a:t>що</a:t>
            </a:r>
            <a:r>
              <a:rPr lang="ru-RU" dirty="0"/>
              <a:t> </a:t>
            </a:r>
            <a:r>
              <a:rPr lang="ru-RU" dirty="0" err="1"/>
              <a:t>поклав</a:t>
            </a:r>
            <a:r>
              <a:rPr lang="ru-RU" dirty="0"/>
              <a:t> початок </a:t>
            </a:r>
            <a:r>
              <a:rPr lang="ru-RU" dirty="0" err="1"/>
              <a:t>розвитку</a:t>
            </a:r>
            <a:r>
              <a:rPr lang="ru-RU" dirty="0"/>
              <a:t> малого </a:t>
            </a:r>
            <a:r>
              <a:rPr lang="ru-RU" dirty="0" err="1"/>
              <a:t>бізнесу</a:t>
            </a:r>
            <a:r>
              <a:rPr lang="ru-RU" dirty="0"/>
              <a:t> в рамках </a:t>
            </a:r>
            <a:r>
              <a:rPr lang="ru-RU" dirty="0" err="1"/>
              <a:t>адміністративно-командної</a:t>
            </a:r>
            <a:r>
              <a:rPr lang="ru-RU" dirty="0"/>
              <a:t> </a:t>
            </a:r>
            <a:r>
              <a:rPr lang="ru-RU" dirty="0" err="1"/>
              <a:t>економіки</a:t>
            </a:r>
            <a:r>
              <a:rPr lang="ru-RU" dirty="0"/>
              <a:t>.</a:t>
            </a:r>
          </a:p>
          <a:p>
            <a:r>
              <a:rPr lang="ru-RU" dirty="0" err="1"/>
              <a:t>Дозвіл</a:t>
            </a:r>
            <a:r>
              <a:rPr lang="ru-RU" dirty="0"/>
              <a:t> </a:t>
            </a:r>
            <a:r>
              <a:rPr lang="ru-RU" dirty="0" err="1"/>
              <a:t>індивідуальної</a:t>
            </a:r>
            <a:r>
              <a:rPr lang="ru-RU" dirty="0"/>
              <a:t> </a:t>
            </a:r>
            <a:r>
              <a:rPr lang="ru-RU" dirty="0" err="1"/>
              <a:t>трудової</a:t>
            </a:r>
            <a:r>
              <a:rPr lang="ru-RU" dirty="0"/>
              <a:t> </a:t>
            </a:r>
            <a:r>
              <a:rPr lang="ru-RU" dirty="0" err="1"/>
              <a:t>діяльності</a:t>
            </a:r>
            <a:r>
              <a:rPr lang="ru-RU" dirty="0"/>
              <a:t> </a:t>
            </a:r>
            <a:r>
              <a:rPr lang="ru-RU" dirty="0" smtClean="0"/>
              <a:t>дозволяв на </a:t>
            </a:r>
            <a:r>
              <a:rPr lang="ru-RU" dirty="0" err="1"/>
              <a:t>свій</a:t>
            </a:r>
            <a:r>
              <a:rPr lang="ru-RU" dirty="0"/>
              <a:t> страх і </a:t>
            </a:r>
            <a:r>
              <a:rPr lang="ru-RU" dirty="0" err="1"/>
              <a:t>ризик</a:t>
            </a:r>
            <a:r>
              <a:rPr lang="ru-RU" dirty="0"/>
              <a:t> </a:t>
            </a:r>
            <a:r>
              <a:rPr lang="ru-RU" dirty="0" err="1"/>
              <a:t>працювати</a:t>
            </a:r>
            <a:r>
              <a:rPr lang="ru-RU" dirty="0"/>
              <a:t> «На себе». При </a:t>
            </a:r>
            <a:r>
              <a:rPr lang="ru-RU" dirty="0" err="1"/>
              <a:t>цьому</a:t>
            </a:r>
            <a:r>
              <a:rPr lang="ru-RU" dirty="0"/>
              <a:t> Закон не </a:t>
            </a:r>
            <a:r>
              <a:rPr lang="ru-RU" dirty="0" smtClean="0"/>
              <a:t>допускав </a:t>
            </a:r>
            <a:r>
              <a:rPr lang="ru-RU" dirty="0" err="1"/>
              <a:t>приватної</a:t>
            </a:r>
            <a:r>
              <a:rPr lang="ru-RU" dirty="0"/>
              <a:t> </a:t>
            </a:r>
            <a:r>
              <a:rPr lang="ru-RU" dirty="0" err="1"/>
              <a:t>власності</a:t>
            </a:r>
            <a:r>
              <a:rPr lang="ru-RU" dirty="0"/>
              <a:t> на </a:t>
            </a:r>
            <a:r>
              <a:rPr lang="ru-RU" dirty="0" err="1"/>
              <a:t>засоби</a:t>
            </a:r>
            <a:r>
              <a:rPr lang="ru-RU" dirty="0"/>
              <a:t> </a:t>
            </a:r>
            <a:r>
              <a:rPr lang="ru-RU" dirty="0" err="1" smtClean="0"/>
              <a:t>виробництва</a:t>
            </a:r>
            <a:r>
              <a:rPr lang="ru-RU" dirty="0" smtClean="0"/>
              <a:t>. </a:t>
            </a:r>
            <a:r>
              <a:rPr lang="ru-RU" dirty="0"/>
              <a:t>Не </a:t>
            </a:r>
            <a:r>
              <a:rPr lang="ru-RU" dirty="0" err="1"/>
              <a:t>можна</a:t>
            </a:r>
            <a:r>
              <a:rPr lang="ru-RU" dirty="0"/>
              <a:t> </a:t>
            </a:r>
            <a:r>
              <a:rPr lang="ru-RU" dirty="0" err="1"/>
              <a:t>наймати</a:t>
            </a:r>
            <a:r>
              <a:rPr lang="ru-RU" dirty="0"/>
              <a:t> </a:t>
            </a:r>
            <a:r>
              <a:rPr lang="ru-RU" dirty="0" err="1"/>
              <a:t>жодного</a:t>
            </a:r>
            <a:r>
              <a:rPr lang="ru-RU" dirty="0"/>
              <a:t> </a:t>
            </a:r>
            <a:r>
              <a:rPr lang="ru-RU" dirty="0" err="1"/>
              <a:t>працівника</a:t>
            </a:r>
            <a:r>
              <a:rPr lang="ru-RU" dirty="0"/>
              <a:t>, </a:t>
            </a:r>
            <a:r>
              <a:rPr lang="ru-RU" dirty="0" err="1"/>
              <a:t>індивідуал</a:t>
            </a:r>
            <a:r>
              <a:rPr lang="ru-RU" dirty="0"/>
              <a:t> не </a:t>
            </a:r>
            <a:r>
              <a:rPr lang="ru-RU" dirty="0" err="1"/>
              <a:t>може</a:t>
            </a:r>
            <a:r>
              <a:rPr lang="ru-RU" dirty="0"/>
              <a:t> </a:t>
            </a:r>
            <a:r>
              <a:rPr lang="ru-RU" dirty="0" err="1"/>
              <a:t>мати</a:t>
            </a:r>
            <a:r>
              <a:rPr lang="ru-RU" dirty="0"/>
              <a:t> </a:t>
            </a:r>
            <a:r>
              <a:rPr lang="ru-RU" dirty="0" err="1"/>
              <a:t>промислового</a:t>
            </a:r>
            <a:r>
              <a:rPr lang="ru-RU" dirty="0"/>
              <a:t> </a:t>
            </a:r>
            <a:r>
              <a:rPr lang="ru-RU" dirty="0" err="1"/>
              <a:t>обладнання</a:t>
            </a:r>
            <a:r>
              <a:rPr lang="ru-RU" dirty="0"/>
              <a:t> і повинен сам </a:t>
            </a:r>
            <a:r>
              <a:rPr lang="ru-RU" dirty="0" err="1"/>
              <a:t>трудитися</a:t>
            </a:r>
            <a:r>
              <a:rPr lang="ru-RU" dirty="0"/>
              <a:t> за </a:t>
            </a:r>
            <a:r>
              <a:rPr lang="ru-RU" dirty="0" err="1"/>
              <a:t>профілем</a:t>
            </a:r>
            <a:r>
              <a:rPr lang="ru-RU" dirty="0"/>
              <a:t> — менеджмент </a:t>
            </a:r>
            <a:r>
              <a:rPr lang="ru-RU" dirty="0" err="1"/>
              <a:t>роботою</a:t>
            </a:r>
            <a:r>
              <a:rPr lang="ru-RU" dirty="0"/>
              <a:t> не </a:t>
            </a:r>
            <a:r>
              <a:rPr lang="ru-RU" dirty="0" err="1" smtClean="0"/>
              <a:t>визнавався</a:t>
            </a:r>
            <a:r>
              <a:rPr lang="ru-RU" dirty="0" smtClean="0"/>
              <a:t>. </a:t>
            </a:r>
            <a:r>
              <a:rPr lang="ru-RU" dirty="0" err="1"/>
              <a:t>Щоправда</a:t>
            </a:r>
            <a:r>
              <a:rPr lang="ru-RU" dirty="0"/>
              <a:t> через </a:t>
            </a:r>
            <a:r>
              <a:rPr lang="ru-RU" dirty="0" err="1"/>
              <a:t>деякий</a:t>
            </a:r>
            <a:r>
              <a:rPr lang="ru-RU" dirty="0"/>
              <a:t> час </a:t>
            </a:r>
            <a:r>
              <a:rPr lang="ru-RU" dirty="0" err="1"/>
              <a:t>після</a:t>
            </a:r>
            <a:r>
              <a:rPr lang="ru-RU" dirty="0"/>
              <a:t> </a:t>
            </a:r>
            <a:r>
              <a:rPr lang="ru-RU" dirty="0" err="1"/>
              <a:t>прийняття</a:t>
            </a:r>
            <a:r>
              <a:rPr lang="ru-RU" dirty="0"/>
              <a:t> </a:t>
            </a:r>
            <a:r>
              <a:rPr lang="ru-RU" dirty="0" err="1"/>
              <a:t>цього</a:t>
            </a:r>
            <a:r>
              <a:rPr lang="ru-RU" dirty="0"/>
              <a:t> закону </a:t>
            </a:r>
            <a:r>
              <a:rPr lang="ru-RU" dirty="0" err="1"/>
              <a:t>кмітливі</a:t>
            </a:r>
            <a:r>
              <a:rPr lang="ru-RU" dirty="0"/>
              <a:t> </a:t>
            </a:r>
            <a:r>
              <a:rPr lang="ru-RU" dirty="0" err="1"/>
              <a:t>підприємці</a:t>
            </a:r>
            <a:r>
              <a:rPr lang="ru-RU" dirty="0"/>
              <a:t> </a:t>
            </a:r>
            <a:r>
              <a:rPr lang="ru-RU" dirty="0" err="1"/>
              <a:t>навчаться</a:t>
            </a:r>
            <a:r>
              <a:rPr lang="ru-RU" dirty="0"/>
              <a:t> </a:t>
            </a:r>
            <a:r>
              <a:rPr lang="ru-RU" dirty="0" err="1"/>
              <a:t>обходити</a:t>
            </a:r>
            <a:r>
              <a:rPr lang="ru-RU" dirty="0"/>
              <a:t> </a:t>
            </a:r>
            <a:r>
              <a:rPr lang="ru-RU" dirty="0" err="1"/>
              <a:t>ці</a:t>
            </a:r>
            <a:r>
              <a:rPr lang="ru-RU" dirty="0"/>
              <a:t> заборони</a:t>
            </a:r>
            <a:r>
              <a:rPr lang="ru-RU" dirty="0" smtClean="0"/>
              <a:t>.</a:t>
            </a:r>
          </a:p>
          <a:p>
            <a:endParaRPr lang="ru-RU" dirty="0" smtClean="0"/>
          </a:p>
          <a:p>
            <a:r>
              <a:rPr lang="ru-RU" dirty="0" smtClean="0"/>
              <a:t>- У </a:t>
            </a:r>
            <a:r>
              <a:rPr lang="ru-RU" dirty="0" err="1"/>
              <a:t>червні</a:t>
            </a:r>
            <a:r>
              <a:rPr lang="ru-RU" dirty="0"/>
              <a:t> 1987 р. </a:t>
            </a:r>
            <a:r>
              <a:rPr lang="ru-RU" dirty="0" err="1"/>
              <a:t>відбувся</a:t>
            </a:r>
            <a:r>
              <a:rPr lang="ru-RU" dirty="0"/>
              <a:t> пленум ЦК КПРС «Про </a:t>
            </a:r>
            <a:r>
              <a:rPr lang="ru-RU" dirty="0" err="1"/>
              <a:t>докорінну</a:t>
            </a:r>
            <a:r>
              <a:rPr lang="ru-RU" dirty="0"/>
              <a:t> </a:t>
            </a:r>
            <a:r>
              <a:rPr lang="ru-RU" dirty="0" err="1"/>
              <a:t>перебудову</a:t>
            </a:r>
            <a:r>
              <a:rPr lang="ru-RU" dirty="0"/>
              <a:t> </a:t>
            </a:r>
            <a:r>
              <a:rPr lang="ru-RU" dirty="0" err="1"/>
              <a:t>управління</a:t>
            </a:r>
            <a:r>
              <a:rPr lang="ru-RU" dirty="0"/>
              <a:t> </a:t>
            </a:r>
            <a:r>
              <a:rPr lang="ru-RU" dirty="0" err="1" smtClean="0"/>
              <a:t>економікою</a:t>
            </a:r>
            <a:r>
              <a:rPr lang="ru-RU" dirty="0" smtClean="0"/>
              <a:t>». </a:t>
            </a:r>
            <a:r>
              <a:rPr lang="ru-RU" dirty="0" err="1" smtClean="0"/>
              <a:t>Передбачалося</a:t>
            </a:r>
            <a:r>
              <a:rPr lang="ru-RU" dirty="0" smtClean="0"/>
              <a:t> </a:t>
            </a:r>
            <a:r>
              <a:rPr lang="ru-RU" dirty="0" err="1"/>
              <a:t>розширити</a:t>
            </a:r>
            <a:r>
              <a:rPr lang="ru-RU" dirty="0"/>
              <a:t> </a:t>
            </a:r>
            <a:r>
              <a:rPr lang="ru-RU" dirty="0" err="1"/>
              <a:t>самостійність</a:t>
            </a:r>
            <a:r>
              <a:rPr lang="ru-RU" dirty="0"/>
              <a:t> </a:t>
            </a:r>
            <a:r>
              <a:rPr lang="ru-RU" dirty="0" err="1"/>
              <a:t>підприємств</a:t>
            </a:r>
            <a:r>
              <a:rPr lang="ru-RU" dirty="0"/>
              <a:t>, </a:t>
            </a:r>
            <a:r>
              <a:rPr lang="ru-RU" dirty="0" err="1"/>
              <a:t>виходячи</a:t>
            </a:r>
            <a:r>
              <a:rPr lang="ru-RU" dirty="0"/>
              <a:t> з </a:t>
            </a:r>
            <a:r>
              <a:rPr lang="ru-RU" dirty="0" err="1"/>
              <a:t>принципів</a:t>
            </a:r>
            <a:r>
              <a:rPr lang="ru-RU" dirty="0"/>
              <a:t> </a:t>
            </a:r>
            <a:r>
              <a:rPr lang="ru-RU" dirty="0" err="1"/>
              <a:t>самоокупності</a:t>
            </a:r>
            <a:r>
              <a:rPr lang="ru-RU" dirty="0"/>
              <a:t> та </a:t>
            </a:r>
            <a:r>
              <a:rPr lang="ru-RU" dirty="0" err="1"/>
              <a:t>самофінансування</a:t>
            </a:r>
            <a:r>
              <a:rPr lang="ru-RU" dirty="0"/>
              <a:t>; </a:t>
            </a:r>
            <a:r>
              <a:rPr lang="ru-RU" dirty="0" err="1"/>
              <a:t>значно</a:t>
            </a:r>
            <a:r>
              <a:rPr lang="ru-RU" dirty="0"/>
              <a:t> </a:t>
            </a:r>
            <a:r>
              <a:rPr lang="ru-RU" dirty="0" err="1"/>
              <a:t>розширювалися</a:t>
            </a:r>
            <a:r>
              <a:rPr lang="ru-RU" dirty="0"/>
              <a:t> права </a:t>
            </a:r>
            <a:r>
              <a:rPr lang="ru-RU" dirty="0" err="1"/>
              <a:t>трудових</a:t>
            </a:r>
            <a:r>
              <a:rPr lang="ru-RU" dirty="0"/>
              <a:t> </a:t>
            </a:r>
            <a:r>
              <a:rPr lang="ru-RU" dirty="0" err="1"/>
              <a:t>колективів</a:t>
            </a:r>
            <a:r>
              <a:rPr lang="ru-RU" dirty="0"/>
              <a:t> </a:t>
            </a:r>
            <a:r>
              <a:rPr lang="ru-RU" dirty="0" err="1"/>
              <a:t>підприємств</a:t>
            </a:r>
            <a:r>
              <a:rPr lang="ru-RU" dirty="0"/>
              <a:t> та </a:t>
            </a:r>
            <a:r>
              <a:rPr lang="ru-RU" dirty="0" err="1"/>
              <a:t>організацій</a:t>
            </a:r>
            <a:r>
              <a:rPr lang="ru-RU" dirty="0"/>
              <a:t>; </a:t>
            </a:r>
            <a:r>
              <a:rPr lang="ru-RU" dirty="0" err="1"/>
              <a:t>заохочувалася</a:t>
            </a:r>
            <a:r>
              <a:rPr lang="ru-RU" dirty="0"/>
              <a:t> приватна </a:t>
            </a:r>
            <a:r>
              <a:rPr lang="ru-RU" dirty="0" err="1"/>
              <a:t>ініціатива</a:t>
            </a:r>
            <a:r>
              <a:rPr lang="ru-RU" dirty="0"/>
              <a:t> в тих сферах, де </a:t>
            </a:r>
            <a:r>
              <a:rPr lang="ru-RU" dirty="0" err="1"/>
              <a:t>це</a:t>
            </a:r>
            <a:r>
              <a:rPr lang="ru-RU" dirty="0"/>
              <a:t> </a:t>
            </a:r>
            <a:r>
              <a:rPr lang="ru-RU" dirty="0" err="1"/>
              <a:t>вважали</a:t>
            </a:r>
            <a:r>
              <a:rPr lang="ru-RU" dirty="0"/>
              <a:t> «</a:t>
            </a:r>
            <a:r>
              <a:rPr lang="ru-RU" dirty="0" err="1"/>
              <a:t>соціально</a:t>
            </a:r>
            <a:r>
              <a:rPr lang="ru-RU" dirty="0"/>
              <a:t> </a:t>
            </a:r>
            <a:r>
              <a:rPr lang="ru-RU" dirty="0" err="1"/>
              <a:t>виправданим</a:t>
            </a:r>
            <a:r>
              <a:rPr lang="ru-RU" dirty="0"/>
              <a:t>», </a:t>
            </a:r>
            <a:r>
              <a:rPr lang="ru-RU" dirty="0" err="1"/>
              <a:t>наприклад</a:t>
            </a:r>
            <a:r>
              <a:rPr lang="ru-RU" dirty="0"/>
              <a:t> у </a:t>
            </a:r>
            <a:r>
              <a:rPr lang="ru-RU" dirty="0" err="1"/>
              <a:t>сільському</a:t>
            </a:r>
            <a:r>
              <a:rPr lang="ru-RU" dirty="0"/>
              <a:t> </a:t>
            </a:r>
            <a:r>
              <a:rPr lang="ru-RU" dirty="0" err="1"/>
              <a:t>господарстві</a:t>
            </a:r>
            <a:r>
              <a:rPr lang="ru-RU" dirty="0"/>
              <a:t>, </a:t>
            </a:r>
            <a:r>
              <a:rPr lang="ru-RU" dirty="0" err="1"/>
              <a:t>відроджуваній</a:t>
            </a:r>
            <a:r>
              <a:rPr lang="ru-RU" dirty="0"/>
              <a:t> </a:t>
            </a:r>
            <a:r>
              <a:rPr lang="ru-RU" dirty="0" err="1"/>
              <a:t>сфері</a:t>
            </a:r>
            <a:r>
              <a:rPr lang="ru-RU" dirty="0"/>
              <a:t> </a:t>
            </a:r>
            <a:r>
              <a:rPr lang="ru-RU" dirty="0" err="1"/>
              <a:t>індивідуальної</a:t>
            </a:r>
            <a:r>
              <a:rPr lang="ru-RU" dirty="0"/>
              <a:t> </a:t>
            </a:r>
            <a:r>
              <a:rPr lang="ru-RU" dirty="0" err="1"/>
              <a:t>трудової</a:t>
            </a:r>
            <a:r>
              <a:rPr lang="ru-RU" dirty="0"/>
              <a:t> </a:t>
            </a:r>
            <a:r>
              <a:rPr lang="ru-RU" dirty="0" err="1"/>
              <a:t>діяльності</a:t>
            </a:r>
            <a:r>
              <a:rPr lang="ru-RU" dirty="0"/>
              <a:t>, </a:t>
            </a:r>
            <a:r>
              <a:rPr lang="ru-RU" dirty="0" err="1"/>
              <a:t>сфері</a:t>
            </a:r>
            <a:r>
              <a:rPr lang="ru-RU" dirty="0"/>
              <a:t> </a:t>
            </a:r>
            <a:r>
              <a:rPr lang="ru-RU" dirty="0" err="1" smtClean="0"/>
              <a:t>послуг</a:t>
            </a:r>
            <a:r>
              <a:rPr lang="ru-RU" dirty="0"/>
              <a:t> </a:t>
            </a:r>
            <a:r>
              <a:rPr lang="ru-RU" b="1" i="1" dirty="0" smtClean="0">
                <a:solidFill>
                  <a:srgbClr val="C00000"/>
                </a:solidFill>
              </a:rPr>
              <a:t>(Принцип </a:t>
            </a:r>
            <a:r>
              <a:rPr lang="ru-RU" b="1" i="1" dirty="0" err="1" smtClean="0">
                <a:solidFill>
                  <a:srgbClr val="C00000"/>
                </a:solidFill>
              </a:rPr>
              <a:t>трьох</a:t>
            </a:r>
            <a:r>
              <a:rPr lang="ru-RU" b="1" i="1" dirty="0" smtClean="0">
                <a:solidFill>
                  <a:srgbClr val="C00000"/>
                </a:solidFill>
              </a:rPr>
              <a:t> «С»: «</a:t>
            </a:r>
            <a:r>
              <a:rPr lang="ru-RU" b="1" i="1" dirty="0" err="1" smtClean="0">
                <a:solidFill>
                  <a:srgbClr val="C00000"/>
                </a:solidFill>
              </a:rPr>
              <a:t>самостійність</a:t>
            </a:r>
            <a:r>
              <a:rPr lang="ru-RU" b="1" i="1" dirty="0" smtClean="0">
                <a:solidFill>
                  <a:srgbClr val="C00000"/>
                </a:solidFill>
              </a:rPr>
              <a:t> – </a:t>
            </a:r>
            <a:r>
              <a:rPr lang="ru-RU" b="1" i="1" dirty="0" err="1" smtClean="0">
                <a:solidFill>
                  <a:srgbClr val="C00000"/>
                </a:solidFill>
              </a:rPr>
              <a:t>самоокупність</a:t>
            </a:r>
            <a:r>
              <a:rPr lang="ru-RU" b="1" i="1" dirty="0" smtClean="0">
                <a:solidFill>
                  <a:srgbClr val="C00000"/>
                </a:solidFill>
              </a:rPr>
              <a:t> –</a:t>
            </a:r>
            <a:r>
              <a:rPr lang="ru-RU" b="1" i="1" dirty="0" err="1" smtClean="0">
                <a:solidFill>
                  <a:srgbClr val="C00000"/>
                </a:solidFill>
              </a:rPr>
              <a:t>самофінансування</a:t>
            </a:r>
            <a:r>
              <a:rPr lang="ru-RU" b="1" i="1" dirty="0" smtClean="0">
                <a:solidFill>
                  <a:srgbClr val="C00000"/>
                </a:solidFill>
              </a:rPr>
              <a:t>»</a:t>
            </a:r>
            <a:r>
              <a:rPr lang="ru-RU" dirty="0" smtClean="0">
                <a:solidFill>
                  <a:srgbClr val="C00000"/>
                </a:solidFill>
              </a:rPr>
              <a:t>). </a:t>
            </a:r>
            <a:r>
              <a:rPr lang="ru-RU" dirty="0"/>
              <a:t>Нова </a:t>
            </a:r>
            <a:r>
              <a:rPr lang="ru-RU" dirty="0" err="1"/>
              <a:t>концепція</a:t>
            </a:r>
            <a:r>
              <a:rPr lang="ru-RU" dirty="0"/>
              <a:t> </a:t>
            </a:r>
            <a:r>
              <a:rPr lang="ru-RU" dirty="0" err="1"/>
              <a:t>була</a:t>
            </a:r>
            <a:r>
              <a:rPr lang="ru-RU" dirty="0"/>
              <a:t> </a:t>
            </a:r>
            <a:r>
              <a:rPr lang="ru-RU" dirty="0" err="1"/>
              <a:t>сформульована</a:t>
            </a:r>
            <a:r>
              <a:rPr lang="ru-RU" dirty="0"/>
              <a:t> в </a:t>
            </a:r>
            <a:r>
              <a:rPr lang="ru-RU" dirty="0" err="1"/>
              <a:t>Законі</a:t>
            </a:r>
            <a:r>
              <a:rPr lang="ru-RU" dirty="0"/>
              <a:t> «Про </a:t>
            </a:r>
            <a:r>
              <a:rPr lang="ru-RU" dirty="0" err="1"/>
              <a:t>державне</a:t>
            </a:r>
            <a:r>
              <a:rPr lang="ru-RU" dirty="0"/>
              <a:t> </a:t>
            </a:r>
            <a:r>
              <a:rPr lang="ru-RU" dirty="0" err="1"/>
              <a:t>підприємство</a:t>
            </a:r>
            <a:r>
              <a:rPr lang="ru-RU" dirty="0"/>
              <a:t>» </a:t>
            </a:r>
            <a:r>
              <a:rPr lang="ru-RU" dirty="0" err="1"/>
              <a:t>від</a:t>
            </a:r>
            <a:r>
              <a:rPr lang="ru-RU" dirty="0"/>
              <a:t> 30 </a:t>
            </a:r>
            <a:r>
              <a:rPr lang="ru-RU" dirty="0" err="1"/>
              <a:t>червня</a:t>
            </a:r>
            <a:r>
              <a:rPr lang="ru-RU" dirty="0"/>
              <a:t> 1987 р., </a:t>
            </a:r>
            <a:r>
              <a:rPr lang="ru-RU" dirty="0" err="1"/>
              <a:t>який</a:t>
            </a:r>
            <a:r>
              <a:rPr lang="ru-RU" dirty="0"/>
              <a:t> </a:t>
            </a:r>
            <a:r>
              <a:rPr lang="ru-RU" dirty="0" err="1"/>
              <a:t>розширював</a:t>
            </a:r>
            <a:r>
              <a:rPr lang="ru-RU" dirty="0"/>
              <a:t> </a:t>
            </a:r>
            <a:r>
              <a:rPr lang="ru-RU" dirty="0" err="1"/>
              <a:t>самостійність</a:t>
            </a:r>
            <a:r>
              <a:rPr lang="ru-RU" dirty="0"/>
              <a:t> </a:t>
            </a:r>
            <a:r>
              <a:rPr lang="ru-RU" dirty="0" err="1"/>
              <a:t>державних</a:t>
            </a:r>
            <a:r>
              <a:rPr lang="ru-RU" dirty="0"/>
              <a:t> </a:t>
            </a:r>
            <a:r>
              <a:rPr lang="ru-RU" dirty="0" err="1"/>
              <a:t>підприємств</a:t>
            </a:r>
            <a:r>
              <a:rPr lang="ru-RU" dirty="0"/>
              <a:t> на </a:t>
            </a:r>
            <a:r>
              <a:rPr lang="ru-RU" dirty="0" err="1"/>
              <a:t>основі</a:t>
            </a:r>
            <a:r>
              <a:rPr lang="ru-RU" dirty="0"/>
              <a:t> </a:t>
            </a:r>
            <a:r>
              <a:rPr lang="ru-RU" dirty="0" err="1"/>
              <a:t>госпрозрахунку</a:t>
            </a:r>
            <a:r>
              <a:rPr lang="ru-RU" dirty="0"/>
              <a:t> і </a:t>
            </a:r>
            <a:r>
              <a:rPr lang="ru-RU" dirty="0" err="1"/>
              <a:t>самофінансування</a:t>
            </a:r>
            <a:r>
              <a:rPr lang="ru-RU" dirty="0"/>
              <a:t>. </a:t>
            </a:r>
            <a:r>
              <a:rPr lang="ru-RU" dirty="0" err="1"/>
              <a:t>Підприємство</a:t>
            </a:r>
            <a:r>
              <a:rPr lang="ru-RU" dirty="0"/>
              <a:t> </a:t>
            </a:r>
            <a:r>
              <a:rPr lang="ru-RU" dirty="0" err="1"/>
              <a:t>отримало</a:t>
            </a:r>
            <a:r>
              <a:rPr lang="ru-RU" dirty="0"/>
              <a:t> свободу </a:t>
            </a:r>
            <a:r>
              <a:rPr lang="ru-RU" dirty="0" err="1"/>
              <a:t>планувати</a:t>
            </a:r>
            <a:r>
              <a:rPr lang="ru-RU" dirty="0"/>
              <a:t> свою </a:t>
            </a:r>
            <a:r>
              <a:rPr lang="ru-RU" dirty="0" err="1"/>
              <a:t>діяльність</a:t>
            </a:r>
            <a:r>
              <a:rPr lang="ru-RU" dirty="0"/>
              <a:t> на </a:t>
            </a:r>
            <a:r>
              <a:rPr lang="ru-RU" dirty="0" err="1"/>
              <a:t>основі</a:t>
            </a:r>
            <a:r>
              <a:rPr lang="ru-RU" dirty="0"/>
              <a:t> </a:t>
            </a:r>
            <a:r>
              <a:rPr lang="ru-RU" dirty="0" err="1"/>
              <a:t>контрактів</a:t>
            </a:r>
            <a:r>
              <a:rPr lang="ru-RU" dirty="0"/>
              <a:t> </a:t>
            </a:r>
            <a:r>
              <a:rPr lang="ru-RU" dirty="0" err="1"/>
              <a:t>із</a:t>
            </a:r>
            <a:r>
              <a:rPr lang="ru-RU" dirty="0"/>
              <a:t> </a:t>
            </a:r>
            <a:r>
              <a:rPr lang="ru-RU" dirty="0" err="1"/>
              <a:t>постачальниками</a:t>
            </a:r>
            <a:r>
              <a:rPr lang="ru-RU" dirty="0"/>
              <a:t> й </a:t>
            </a:r>
            <a:r>
              <a:rPr lang="ru-RU" dirty="0" err="1"/>
              <a:t>споживачами</a:t>
            </a:r>
            <a:r>
              <a:rPr lang="ru-RU" dirty="0"/>
              <a:t> за </a:t>
            </a:r>
            <a:r>
              <a:rPr lang="ru-RU" dirty="0" err="1"/>
              <a:t>обмеженого</a:t>
            </a:r>
            <a:r>
              <a:rPr lang="ru-RU" dirty="0"/>
              <a:t> </a:t>
            </a:r>
            <a:r>
              <a:rPr lang="ru-RU" dirty="0" err="1"/>
              <a:t>рівня</a:t>
            </a:r>
            <a:r>
              <a:rPr lang="ru-RU" dirty="0"/>
              <a:t> </a:t>
            </a:r>
            <a:r>
              <a:rPr lang="ru-RU" dirty="0" err="1"/>
              <a:t>централізованих</a:t>
            </a:r>
            <a:r>
              <a:rPr lang="ru-RU" dirty="0"/>
              <a:t> </a:t>
            </a:r>
            <a:r>
              <a:rPr lang="ru-RU" dirty="0" err="1"/>
              <a:t>інвестицій</a:t>
            </a:r>
            <a:r>
              <a:rPr lang="ru-RU" dirty="0"/>
              <a:t>. </a:t>
            </a:r>
            <a:r>
              <a:rPr lang="ru-RU" dirty="0" err="1"/>
              <a:t>Також</a:t>
            </a:r>
            <a:r>
              <a:rPr lang="ru-RU" dirty="0"/>
              <a:t> </a:t>
            </a:r>
            <a:r>
              <a:rPr lang="ru-RU" dirty="0" err="1"/>
              <a:t>запроваджувалася</a:t>
            </a:r>
            <a:r>
              <a:rPr lang="ru-RU" dirty="0"/>
              <a:t> система </a:t>
            </a:r>
            <a:r>
              <a:rPr lang="ru-RU" dirty="0" err="1"/>
              <a:t>держприймання</a:t>
            </a:r>
            <a:r>
              <a:rPr lang="ru-RU" dirty="0"/>
              <a:t> </a:t>
            </a:r>
            <a:r>
              <a:rPr lang="ru-RU" dirty="0" err="1"/>
              <a:t>продукції</a:t>
            </a:r>
            <a:r>
              <a:rPr lang="ru-RU" dirty="0"/>
              <a:t> з метою </a:t>
            </a:r>
            <a:r>
              <a:rPr lang="ru-RU" dirty="0" err="1"/>
              <a:t>покращення</a:t>
            </a:r>
            <a:r>
              <a:rPr lang="ru-RU" dirty="0"/>
              <a:t> </a:t>
            </a:r>
            <a:r>
              <a:rPr lang="ru-RU" dirty="0" err="1"/>
              <a:t>її</a:t>
            </a:r>
            <a:r>
              <a:rPr lang="ru-RU" dirty="0"/>
              <a:t> </a:t>
            </a:r>
            <a:r>
              <a:rPr lang="ru-RU" dirty="0" err="1"/>
              <a:t>якості</a:t>
            </a:r>
            <a:r>
              <a:rPr lang="ru-RU" dirty="0"/>
              <a:t>.</a:t>
            </a:r>
            <a:endParaRPr lang="ru-RU" dirty="0" smtClean="0"/>
          </a:p>
          <a:p>
            <a:endParaRPr lang="ru-RU" dirty="0"/>
          </a:p>
          <a:p>
            <a:endParaRPr lang="ru-RU" dirty="0"/>
          </a:p>
        </p:txBody>
      </p:sp>
    </p:spTree>
    <p:extLst>
      <p:ext uri="{BB962C8B-B14F-4D97-AF65-F5344CB8AC3E}">
        <p14:creationId xmlns:p14="http://schemas.microsoft.com/office/powerpoint/2010/main" val="7923820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9672" y="260648"/>
            <a:ext cx="5143499" cy="653547"/>
          </a:xfrm>
        </p:spPr>
        <p:txBody>
          <a:bodyPr>
            <a:normAutofit fontScale="90000"/>
          </a:bodyPr>
          <a:lstStyle/>
          <a:p>
            <a:pPr algn="ctr"/>
            <a:r>
              <a:rPr lang="uk-UA" dirty="0" smtClean="0"/>
              <a:t>Ментальна карта уроку:</a:t>
            </a:r>
            <a:endParaRPr lang="ru-RU" dirty="0"/>
          </a:p>
        </p:txBody>
      </p:sp>
      <p:sp>
        <p:nvSpPr>
          <p:cNvPr id="4" name="Куб 3"/>
          <p:cNvSpPr/>
          <p:nvPr/>
        </p:nvSpPr>
        <p:spPr>
          <a:xfrm>
            <a:off x="3203848" y="2564904"/>
            <a:ext cx="2232248" cy="864096"/>
          </a:xfrm>
          <a:prstGeom prst="cub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dirty="0" smtClean="0"/>
              <a:t>«Перебудова»</a:t>
            </a:r>
            <a:endParaRPr lang="ru-RU" dirty="0"/>
          </a:p>
        </p:txBody>
      </p:sp>
      <p:sp>
        <p:nvSpPr>
          <p:cNvPr id="5" name="TextBox 4"/>
          <p:cNvSpPr txBox="1"/>
          <p:nvPr/>
        </p:nvSpPr>
        <p:spPr>
          <a:xfrm>
            <a:off x="3563888" y="2530203"/>
            <a:ext cx="1222835" cy="307777"/>
          </a:xfrm>
          <a:prstGeom prst="rect">
            <a:avLst/>
          </a:prstGeom>
          <a:noFill/>
        </p:spPr>
        <p:txBody>
          <a:bodyPr wrap="none" rtlCol="0">
            <a:spAutoFit/>
          </a:bodyPr>
          <a:lstStyle/>
          <a:p>
            <a:r>
              <a:rPr lang="uk-UA" sz="1400" b="1" dirty="0" smtClean="0"/>
              <a:t>М.Горбачов</a:t>
            </a:r>
            <a:endParaRPr lang="ru-RU" sz="1400" b="1" dirty="0"/>
          </a:p>
        </p:txBody>
      </p:sp>
      <p:sp>
        <p:nvSpPr>
          <p:cNvPr id="6" name="TextBox 5"/>
          <p:cNvSpPr txBox="1"/>
          <p:nvPr/>
        </p:nvSpPr>
        <p:spPr>
          <a:xfrm>
            <a:off x="5066764" y="2640326"/>
            <a:ext cx="369332" cy="823302"/>
          </a:xfrm>
          <a:prstGeom prst="rect">
            <a:avLst/>
          </a:prstGeom>
          <a:noFill/>
        </p:spPr>
        <p:txBody>
          <a:bodyPr vert="vert" wrap="none" rtlCol="0">
            <a:spAutoFit/>
          </a:bodyPr>
          <a:lstStyle/>
          <a:p>
            <a:r>
              <a:rPr lang="uk-UA" sz="1200" b="1" dirty="0" smtClean="0">
                <a:solidFill>
                  <a:srgbClr val="C00000"/>
                </a:solidFill>
              </a:rPr>
              <a:t>1985-1991</a:t>
            </a:r>
            <a:endParaRPr lang="ru-RU" sz="1200" b="1" dirty="0">
              <a:solidFill>
                <a:srgbClr val="C00000"/>
              </a:solidFill>
            </a:endParaRPr>
          </a:p>
        </p:txBody>
      </p:sp>
      <p:sp>
        <p:nvSpPr>
          <p:cNvPr id="10" name="Стрелка влево 9"/>
          <p:cNvSpPr/>
          <p:nvPr/>
        </p:nvSpPr>
        <p:spPr>
          <a:xfrm>
            <a:off x="2483768" y="2951375"/>
            <a:ext cx="720080" cy="288032"/>
          </a:xfrm>
          <a:prstGeom prst="lef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smtClean="0"/>
              <a:t>1985</a:t>
            </a:r>
            <a:endParaRPr lang="ru-RU" sz="1400" dirty="0"/>
          </a:p>
        </p:txBody>
      </p:sp>
      <p:sp>
        <p:nvSpPr>
          <p:cNvPr id="11" name="Прямоугольник 10"/>
          <p:cNvSpPr/>
          <p:nvPr/>
        </p:nvSpPr>
        <p:spPr>
          <a:xfrm>
            <a:off x="767764" y="2837981"/>
            <a:ext cx="1706488" cy="481632"/>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smtClean="0"/>
              <a:t>Антиалкогольна кампанія</a:t>
            </a:r>
            <a:endParaRPr lang="ru-RU" sz="1400" dirty="0"/>
          </a:p>
        </p:txBody>
      </p:sp>
      <p:sp>
        <p:nvSpPr>
          <p:cNvPr id="12" name="Стрелка вниз 11"/>
          <p:cNvSpPr/>
          <p:nvPr/>
        </p:nvSpPr>
        <p:spPr>
          <a:xfrm>
            <a:off x="1357798" y="3358544"/>
            <a:ext cx="484632" cy="978408"/>
          </a:xfrm>
          <a:prstGeom prst="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uk-UA" sz="1400" dirty="0" smtClean="0"/>
              <a:t>наслідки</a:t>
            </a:r>
            <a:endParaRPr lang="ru-RU" sz="1400" dirty="0"/>
          </a:p>
        </p:txBody>
      </p:sp>
      <p:sp>
        <p:nvSpPr>
          <p:cNvPr id="13" name="Прямоугольник 12"/>
          <p:cNvSpPr/>
          <p:nvPr/>
        </p:nvSpPr>
        <p:spPr>
          <a:xfrm>
            <a:off x="323528" y="4378994"/>
            <a:ext cx="2520280" cy="2218357"/>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Tx/>
              <a:buChar char="-"/>
            </a:pPr>
            <a:r>
              <a:rPr lang="uk-UA" sz="1200" dirty="0" smtClean="0"/>
              <a:t>Споживання алкоголю (-);</a:t>
            </a:r>
          </a:p>
          <a:p>
            <a:pPr marL="285750" indent="-285750">
              <a:buFontTx/>
              <a:buChar char="-"/>
            </a:pPr>
            <a:r>
              <a:rPr lang="uk-UA" sz="1200" dirty="0" smtClean="0"/>
              <a:t>Тривалість життя (+);</a:t>
            </a:r>
          </a:p>
          <a:p>
            <a:pPr marL="285750" indent="-285750">
              <a:buFontTx/>
              <a:buChar char="-"/>
            </a:pPr>
            <a:r>
              <a:rPr lang="uk-UA" sz="1200" dirty="0" smtClean="0"/>
              <a:t>Смертність (-);</a:t>
            </a:r>
          </a:p>
          <a:p>
            <a:pPr marL="285750" indent="-285750">
              <a:buFontTx/>
              <a:buChar char="-"/>
            </a:pPr>
            <a:r>
              <a:rPr lang="uk-UA" sz="1200" dirty="0" smtClean="0"/>
              <a:t>Самогоноваріння (+);</a:t>
            </a:r>
          </a:p>
          <a:p>
            <a:pPr marL="285750" indent="-285750">
              <a:buFontTx/>
              <a:buChar char="-"/>
            </a:pPr>
            <a:r>
              <a:rPr lang="uk-UA" sz="1200" dirty="0" smtClean="0"/>
              <a:t>«Чорний ринок алкоголю» (+);</a:t>
            </a:r>
          </a:p>
          <a:p>
            <a:pPr marL="285750" indent="-285750">
              <a:buFontTx/>
              <a:buChar char="-"/>
            </a:pPr>
            <a:r>
              <a:rPr lang="uk-UA" sz="1200" dirty="0" smtClean="0"/>
              <a:t>Надходження до бюджету (-);</a:t>
            </a:r>
          </a:p>
          <a:p>
            <a:pPr marL="285750" indent="-285750">
              <a:buFontTx/>
              <a:buChar char="-"/>
            </a:pPr>
            <a:r>
              <a:rPr lang="uk-UA" sz="1200" dirty="0" smtClean="0"/>
              <a:t>Вирубка виноградників (+);</a:t>
            </a:r>
          </a:p>
          <a:p>
            <a:pPr marL="285750" indent="-285750">
              <a:buFontTx/>
              <a:buChar char="-"/>
            </a:pPr>
            <a:r>
              <a:rPr lang="uk-UA" sz="1200" dirty="0" smtClean="0"/>
              <a:t>Дефіцит цукру (+)</a:t>
            </a:r>
          </a:p>
          <a:p>
            <a:pPr marL="285750" indent="-285750">
              <a:buFontTx/>
              <a:buChar char="-"/>
            </a:pPr>
            <a:endParaRPr lang="uk-UA" sz="1400" dirty="0" smtClean="0"/>
          </a:p>
          <a:p>
            <a:pPr marL="285750" indent="-285750">
              <a:buFontTx/>
              <a:buChar char="-"/>
            </a:pPr>
            <a:endParaRPr lang="uk-UA" sz="1400" dirty="0" smtClean="0"/>
          </a:p>
        </p:txBody>
      </p:sp>
      <p:sp>
        <p:nvSpPr>
          <p:cNvPr id="14" name="Блок-схема: процесс 13"/>
          <p:cNvSpPr/>
          <p:nvPr/>
        </p:nvSpPr>
        <p:spPr>
          <a:xfrm>
            <a:off x="3712550" y="4134392"/>
            <a:ext cx="1214844" cy="489204"/>
          </a:xfrm>
          <a:prstGeom prst="flowChartProcess">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smtClean="0"/>
              <a:t>Гласність</a:t>
            </a:r>
            <a:endParaRPr lang="ru-RU" sz="1400" dirty="0"/>
          </a:p>
        </p:txBody>
      </p:sp>
      <p:sp>
        <p:nvSpPr>
          <p:cNvPr id="15" name="Стрелка вниз 14"/>
          <p:cNvSpPr/>
          <p:nvPr/>
        </p:nvSpPr>
        <p:spPr>
          <a:xfrm>
            <a:off x="4077656" y="3463628"/>
            <a:ext cx="484632" cy="670764"/>
          </a:xfrm>
          <a:prstGeom prst="down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r>
              <a:rPr lang="uk-UA" sz="1400" dirty="0" smtClean="0"/>
              <a:t>1986</a:t>
            </a:r>
            <a:endParaRPr lang="ru-RU" sz="1400" dirty="0"/>
          </a:p>
        </p:txBody>
      </p:sp>
      <p:sp>
        <p:nvSpPr>
          <p:cNvPr id="16" name="Прямоугольник 15"/>
          <p:cNvSpPr/>
          <p:nvPr/>
        </p:nvSpPr>
        <p:spPr>
          <a:xfrm>
            <a:off x="3291118" y="5024858"/>
            <a:ext cx="2376264" cy="1716509"/>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Tx/>
              <a:buChar char="-"/>
            </a:pPr>
            <a:r>
              <a:rPr lang="uk-UA" sz="1400" dirty="0" smtClean="0"/>
              <a:t>Доступ до закритої раніше інформації (+);</a:t>
            </a:r>
          </a:p>
          <a:p>
            <a:pPr marL="285750" indent="-285750">
              <a:buFontTx/>
              <a:buChar char="-"/>
            </a:pPr>
            <a:r>
              <a:rPr lang="uk-UA" sz="1400" dirty="0" smtClean="0"/>
              <a:t>Свобода слова (+);</a:t>
            </a:r>
          </a:p>
          <a:p>
            <a:pPr marL="285750" indent="-285750">
              <a:buFontTx/>
              <a:buChar char="-"/>
            </a:pPr>
            <a:r>
              <a:rPr lang="uk-UA" sz="1400" dirty="0" smtClean="0"/>
              <a:t>Доступ до західної </a:t>
            </a:r>
            <a:r>
              <a:rPr lang="uk-UA" sz="1400" smtClean="0"/>
              <a:t>культури  та ЗМІ (+);</a:t>
            </a:r>
            <a:endParaRPr lang="uk-UA" sz="1400" dirty="0" smtClean="0"/>
          </a:p>
          <a:p>
            <a:pPr marL="285750" indent="-285750">
              <a:buFontTx/>
              <a:buChar char="-"/>
            </a:pPr>
            <a:r>
              <a:rPr lang="uk-UA" sz="1400" dirty="0" smtClean="0"/>
              <a:t>Звільнення дисидентів (+);</a:t>
            </a:r>
          </a:p>
          <a:p>
            <a:pPr marL="285750" indent="-285750">
              <a:buFontTx/>
              <a:buChar char="-"/>
            </a:pPr>
            <a:endParaRPr lang="ru-RU" sz="1400" dirty="0"/>
          </a:p>
        </p:txBody>
      </p:sp>
      <p:sp>
        <p:nvSpPr>
          <p:cNvPr id="17" name="Стрелка вниз 16"/>
          <p:cNvSpPr/>
          <p:nvPr/>
        </p:nvSpPr>
        <p:spPr>
          <a:xfrm>
            <a:off x="4175305" y="4535654"/>
            <a:ext cx="303945" cy="489204"/>
          </a:xfrm>
          <a:prstGeom prst="down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uk-UA" sz="1000" dirty="0" smtClean="0"/>
              <a:t>наслідки</a:t>
            </a:r>
            <a:endParaRPr lang="ru-RU" sz="1000" dirty="0"/>
          </a:p>
        </p:txBody>
      </p:sp>
      <p:sp>
        <p:nvSpPr>
          <p:cNvPr id="18" name="Прямоугольник 17"/>
          <p:cNvSpPr/>
          <p:nvPr/>
        </p:nvSpPr>
        <p:spPr>
          <a:xfrm>
            <a:off x="3307214" y="1301730"/>
            <a:ext cx="1759550" cy="432048"/>
          </a:xfrm>
          <a:prstGeom prst="rec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smtClean="0"/>
              <a:t>Війна в </a:t>
            </a:r>
            <a:r>
              <a:rPr lang="uk-UA" sz="1400" dirty="0"/>
              <a:t>А</a:t>
            </a:r>
            <a:r>
              <a:rPr lang="uk-UA" sz="1400" dirty="0" smtClean="0"/>
              <a:t>фганістані</a:t>
            </a:r>
            <a:endParaRPr lang="ru-RU" sz="1400" dirty="0"/>
          </a:p>
        </p:txBody>
      </p:sp>
      <p:sp>
        <p:nvSpPr>
          <p:cNvPr id="19" name="Стрелка вверх 18"/>
          <p:cNvSpPr/>
          <p:nvPr/>
        </p:nvSpPr>
        <p:spPr>
          <a:xfrm flipH="1">
            <a:off x="4029508" y="1783692"/>
            <a:ext cx="449741" cy="746511"/>
          </a:xfrm>
          <a:prstGeom prst="upArrow">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uk-UA" sz="1200" dirty="0" smtClean="0"/>
              <a:t>1979-1989</a:t>
            </a:r>
            <a:endParaRPr lang="ru-RU" sz="1200" dirty="0"/>
          </a:p>
        </p:txBody>
      </p:sp>
      <p:sp>
        <p:nvSpPr>
          <p:cNvPr id="20" name="Стрелка влево 19"/>
          <p:cNvSpPr/>
          <p:nvPr/>
        </p:nvSpPr>
        <p:spPr>
          <a:xfrm>
            <a:off x="2051720" y="1267807"/>
            <a:ext cx="1183463" cy="360993"/>
          </a:xfrm>
          <a:prstGeom prst="leftArrow">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smtClean="0"/>
              <a:t>наслідки</a:t>
            </a:r>
            <a:endParaRPr lang="ru-RU" sz="1400" dirty="0"/>
          </a:p>
        </p:txBody>
      </p:sp>
      <p:sp>
        <p:nvSpPr>
          <p:cNvPr id="21" name="Прямоугольник 20"/>
          <p:cNvSpPr/>
          <p:nvPr/>
        </p:nvSpPr>
        <p:spPr>
          <a:xfrm>
            <a:off x="179512" y="764704"/>
            <a:ext cx="1872208" cy="1919387"/>
          </a:xfrm>
          <a:prstGeom prst="rect">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Tx/>
              <a:buChar char="-"/>
            </a:pPr>
            <a:r>
              <a:rPr lang="uk-UA" sz="1200" dirty="0" smtClean="0"/>
              <a:t>Людські втрати (+);</a:t>
            </a:r>
          </a:p>
          <a:p>
            <a:pPr marL="285750" indent="-285750">
              <a:buFontTx/>
              <a:buChar char="-"/>
            </a:pPr>
            <a:r>
              <a:rPr lang="uk-UA" sz="1200" dirty="0" smtClean="0"/>
              <a:t>Матеріальні втрати (+);</a:t>
            </a:r>
          </a:p>
          <a:p>
            <a:pPr marL="285750" indent="-285750">
              <a:buFontTx/>
              <a:buChar char="-"/>
            </a:pPr>
            <a:r>
              <a:rPr lang="uk-UA" sz="1200" dirty="0" smtClean="0"/>
              <a:t>Падіння авторитету КПРС в СРСР (+);</a:t>
            </a:r>
          </a:p>
          <a:p>
            <a:pPr marL="285750" indent="-285750">
              <a:buFontTx/>
              <a:buChar char="-"/>
            </a:pPr>
            <a:r>
              <a:rPr lang="uk-UA" sz="1200" dirty="0" smtClean="0"/>
              <a:t>Падіння авторитету СРСР на міжнародній арені (+);</a:t>
            </a:r>
            <a:endParaRPr lang="ru-RU" sz="1200" dirty="0"/>
          </a:p>
        </p:txBody>
      </p:sp>
      <p:sp>
        <p:nvSpPr>
          <p:cNvPr id="22" name="Стрелка вверх 21"/>
          <p:cNvSpPr/>
          <p:nvPr/>
        </p:nvSpPr>
        <p:spPr>
          <a:xfrm rot="3543465">
            <a:off x="5606135" y="1498962"/>
            <a:ext cx="484632" cy="1174288"/>
          </a:xfrm>
          <a:prstGeom prst="upArrow">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uk-UA" sz="1400" dirty="0" smtClean="0"/>
              <a:t>1986</a:t>
            </a:r>
            <a:endParaRPr lang="ru-RU" sz="1400" dirty="0"/>
          </a:p>
        </p:txBody>
      </p:sp>
      <p:sp>
        <p:nvSpPr>
          <p:cNvPr id="23" name="Прямоугольник 22"/>
          <p:cNvSpPr/>
          <p:nvPr/>
        </p:nvSpPr>
        <p:spPr>
          <a:xfrm>
            <a:off x="6372200" y="1298186"/>
            <a:ext cx="2088232" cy="373255"/>
          </a:xfrm>
          <a:prstGeom prst="rect">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400" dirty="0" smtClean="0"/>
              <a:t>Чорнобильська катастрофа</a:t>
            </a:r>
            <a:endParaRPr lang="ru-RU" sz="1400" dirty="0"/>
          </a:p>
        </p:txBody>
      </p:sp>
      <p:sp>
        <p:nvSpPr>
          <p:cNvPr id="24" name="Прямоугольник 23"/>
          <p:cNvSpPr/>
          <p:nvPr/>
        </p:nvSpPr>
        <p:spPr>
          <a:xfrm>
            <a:off x="6372200" y="2539570"/>
            <a:ext cx="2271835" cy="1560085"/>
          </a:xfrm>
          <a:prstGeom prst="rect">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Tx/>
              <a:buChar char="-"/>
            </a:pPr>
            <a:r>
              <a:rPr lang="uk-UA" sz="1400" dirty="0" smtClean="0"/>
              <a:t>Довкілля (-);</a:t>
            </a:r>
          </a:p>
          <a:p>
            <a:pPr marL="285750" indent="-285750">
              <a:buFontTx/>
              <a:buChar char="-"/>
            </a:pPr>
            <a:r>
              <a:rPr lang="uk-UA" sz="1400" dirty="0" smtClean="0"/>
              <a:t>Здоров</a:t>
            </a:r>
            <a:r>
              <a:rPr lang="en-US" sz="1400" dirty="0" smtClean="0"/>
              <a:t>`</a:t>
            </a:r>
            <a:r>
              <a:rPr lang="uk-UA" sz="1400" dirty="0" smtClean="0"/>
              <a:t>я нації (-);</a:t>
            </a:r>
          </a:p>
          <a:p>
            <a:pPr marL="285750" indent="-285750">
              <a:buFontTx/>
              <a:buChar char="-"/>
            </a:pPr>
            <a:r>
              <a:rPr lang="uk-UA" sz="1400" dirty="0" smtClean="0"/>
              <a:t>Економічні збитки (+);</a:t>
            </a:r>
          </a:p>
          <a:p>
            <a:pPr marL="285750" indent="-285750">
              <a:buFontTx/>
              <a:buChar char="-"/>
            </a:pPr>
            <a:r>
              <a:rPr lang="uk-UA" sz="1400" dirty="0" smtClean="0"/>
              <a:t>Авторитет КПРС та КПУ (-);</a:t>
            </a:r>
          </a:p>
          <a:p>
            <a:pPr marL="285750" indent="-285750">
              <a:buFontTx/>
              <a:buChar char="-"/>
            </a:pPr>
            <a:endParaRPr lang="uk-UA" sz="1400" dirty="0" smtClean="0"/>
          </a:p>
          <a:p>
            <a:pPr marL="285750" indent="-285750">
              <a:buFontTx/>
              <a:buChar char="-"/>
            </a:pPr>
            <a:endParaRPr lang="ru-RU" sz="1400" dirty="0"/>
          </a:p>
        </p:txBody>
      </p:sp>
      <p:sp>
        <p:nvSpPr>
          <p:cNvPr id="25" name="Стрелка вниз 24"/>
          <p:cNvSpPr/>
          <p:nvPr/>
        </p:nvSpPr>
        <p:spPr>
          <a:xfrm>
            <a:off x="7310095" y="1715764"/>
            <a:ext cx="396044" cy="823806"/>
          </a:xfrm>
          <a:prstGeom prst="downArrow">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uk-UA" sz="1200" dirty="0"/>
              <a:t>н</a:t>
            </a:r>
            <a:r>
              <a:rPr lang="uk-UA" sz="1200" dirty="0" smtClean="0"/>
              <a:t>аслідки</a:t>
            </a:r>
            <a:endParaRPr lang="ru-RU" sz="1200" dirty="0"/>
          </a:p>
        </p:txBody>
      </p:sp>
      <p:sp>
        <p:nvSpPr>
          <p:cNvPr id="26" name="Стрелка вниз 25"/>
          <p:cNvSpPr/>
          <p:nvPr/>
        </p:nvSpPr>
        <p:spPr>
          <a:xfrm rot="19188040">
            <a:off x="5524175" y="3363130"/>
            <a:ext cx="659956" cy="1764608"/>
          </a:xfrm>
          <a:prstGeom prst="downArrow">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uk-UA" dirty="0" smtClean="0"/>
              <a:t>1986-1987</a:t>
            </a:r>
          </a:p>
          <a:p>
            <a:pPr algn="ctr"/>
            <a:r>
              <a:rPr lang="uk-UA" sz="1200" dirty="0" smtClean="0">
                <a:solidFill>
                  <a:schemeClr val="tx1"/>
                </a:solidFill>
              </a:rPr>
              <a:t>початок економічних реформ</a:t>
            </a:r>
            <a:endParaRPr lang="ru-RU" sz="1200" dirty="0">
              <a:solidFill>
                <a:schemeClr val="tx1"/>
              </a:solidFill>
            </a:endParaRPr>
          </a:p>
        </p:txBody>
      </p:sp>
      <p:sp>
        <p:nvSpPr>
          <p:cNvPr id="27" name="Прямоугольник 26"/>
          <p:cNvSpPr/>
          <p:nvPr/>
        </p:nvSpPr>
        <p:spPr>
          <a:xfrm>
            <a:off x="6476629" y="4378994"/>
            <a:ext cx="2559867" cy="2362373"/>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Tx/>
              <a:buChar char="-"/>
            </a:pPr>
            <a:r>
              <a:rPr lang="uk-UA" sz="1400" dirty="0" smtClean="0"/>
              <a:t>«Закон про індивідуальну трудову діяльність» (1986) – початок розвитку малого бізнесу;</a:t>
            </a:r>
          </a:p>
          <a:p>
            <a:pPr marL="285750" indent="-285750">
              <a:buFontTx/>
              <a:buChar char="-"/>
            </a:pPr>
            <a:r>
              <a:rPr lang="uk-UA" sz="1400" dirty="0" smtClean="0"/>
              <a:t>Закон «Про державне підприємство» (1987) – принцип трьох «С»: самостійність – самоокупність - самофінансування </a:t>
            </a:r>
            <a:endParaRPr lang="ru-RU" sz="1400" dirty="0"/>
          </a:p>
        </p:txBody>
      </p:sp>
    </p:spTree>
    <p:extLst>
      <p:ext uri="{BB962C8B-B14F-4D97-AF65-F5344CB8AC3E}">
        <p14:creationId xmlns:p14="http://schemas.microsoft.com/office/powerpoint/2010/main" val="1120673936"/>
      </p:ext>
    </p:extLst>
  </p:cSld>
  <p:clrMapOvr>
    <a:masterClrMapping/>
  </p:clrMapOvr>
</p:sld>
</file>

<file path=ppt/theme/theme1.xml><?xml version="1.0" encoding="utf-8"?>
<a:theme xmlns:a="http://schemas.openxmlformats.org/drawingml/2006/main" name="Тема5">
  <a:themeElements>
    <a:clrScheme name="back to school">
      <a:dk1>
        <a:sysClr val="windowText" lastClr="000000"/>
      </a:dk1>
      <a:lt1>
        <a:sysClr val="window" lastClr="FFFFFF"/>
      </a:lt1>
      <a:dk2>
        <a:srgbClr val="445EA2"/>
      </a:dk2>
      <a:lt2>
        <a:srgbClr val="EBEBEB"/>
      </a:lt2>
      <a:accent1>
        <a:srgbClr val="4495A2"/>
      </a:accent1>
      <a:accent2>
        <a:srgbClr val="7CA655"/>
      </a:accent2>
      <a:accent3>
        <a:srgbClr val="DFB240"/>
      </a:accent3>
      <a:accent4>
        <a:srgbClr val="DF8C40"/>
      </a:accent4>
      <a:accent5>
        <a:srgbClr val="DF5D40"/>
      </a:accent5>
      <a:accent6>
        <a:srgbClr val="8760AD"/>
      </a:accent6>
      <a:hlink>
        <a:srgbClr val="DF5D40"/>
      </a:hlink>
      <a:folHlink>
        <a:srgbClr val="8760AD"/>
      </a:folHlink>
    </a:clrScheme>
    <a:fontScheme name="Custom 30">
      <a:majorFont>
        <a:latin typeface="Kristen ITC"/>
        <a:ea typeface=""/>
        <a:cs typeface=""/>
      </a:majorFont>
      <a:minorFont>
        <a:latin typeface="Quire Sans"/>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Тема5</Template>
  <TotalTime>3527</TotalTime>
  <Words>645</Words>
  <Application>Microsoft Office PowerPoint</Application>
  <PresentationFormat>Экран (4:3)</PresentationFormat>
  <Paragraphs>102</Paragraphs>
  <Slides>15</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Тема5</vt:lpstr>
      <vt:lpstr>Відновлення державної незалежності України, її роль у розпаді СРСР</vt:lpstr>
      <vt:lpstr>Поняття і терміни:</vt:lpstr>
      <vt:lpstr>Презентация PowerPoint</vt:lpstr>
      <vt:lpstr>Антиалкогольна кампанія          </vt:lpstr>
      <vt:lpstr>Антиалкогольна кампанія</vt:lpstr>
      <vt:lpstr>Антиалкогольна кампанія</vt:lpstr>
      <vt:lpstr>Антиалкогольна кампанія</vt:lpstr>
      <vt:lpstr>Презентация PowerPoint</vt:lpstr>
      <vt:lpstr>Презентация PowerPoint</vt:lpstr>
      <vt:lpstr>Чорнобильська катастрофа</vt:lpstr>
      <vt:lpstr>«26 квітня я зайшла на кухню готувати сніданок сину перед школою, а сусідка питає: «В тебе вікна відкриті? Іди зачини й повертайся, дещо скажу». Потім розповіла, що на станції сталось щось серйозне, бо її чоловіка терміново забрали вночі, але причину не сказали. Я була у відпустці, але працювала якраз моя зміна, 5-та, тому я відразу побігла телефонувати подружці-вахтерці на станцію. Питаю у неї: «У вас щось сталось, це правда?». Вона відповіла «Так» і почала плакати, і нас відразу роз’єднали. Після цього зв’язок зі станцією взагалі відключили», — розповідає Тамара Ковальова. Згадує, що відразу після цього розбудила чоловіка порадитись, чи відправляти малого в школу. Родина вирішила — раз нічого не повідомляють, то небезпеки немає, можна йти. Син пішов у школу, а жінка з чоловіком на базар, якраз була субота. Дорога проходила повз автостанцію, а звідти видно 4-й енергоблок. «Ми були шоковані — видно було, що він зруйнований і звідти йде дим. Чоловік відразу сказав: «Біжи забирай дитину зі школи і сидіть удома, а я йду на станцію». У школі було все спокійно, але син розповів, що їм давали якісь таблетки. Навчання не припиняли, та Сашка я забрала. Пішли спочатку в музичну школу, там мали бути екзамени, а потім — солодкий стіл для дітей. Ішли й дивувалися — на вулиці купа людей, малеча гуляє, тепло й сонячно, наче й не сталось нічого. Єдине, що машини миють вулиці — але їх у Прип’яті часто мили, тому на це ніхто уваги не звертав. У музичній школі одна з мам (її чоловік працював у нічну зміну) повідомила, що на станції аварія, порадила всім іти додому і, якщо в домі є алкоголь, налити собі по 50 г горілки, а дітям дати по столовій ложці вина. Так ми і зробили разом із сусідками, вони вже всі сиділи вдома з дітьми. Десь о 5-й годині вечора хтось почав кричати: «Станція горить!». Ми всі висипали на балкон, було видно полум’я та чути, як вибухає шифер. Стояли дивилися усі, разом із дітьми, аж поки один чоловік не прибіг та не вигнав нас. А потім ще й вхід на балкон забив дошками, щоб точно ніхто вже не вийшов. Трохи згодом повернувся чоловік, сказав, що на станцію нікого не пропускають, стоїть кордон. Відповідно, не випускають звідти теж нікого. Залишається тільки чекати. Вночі нас підняли по сигналу тривоги, сказали збиратися, всіх будуть вивозити. Інформації ніякої — чому, куди, чи надовго, що брати з собою. Поки в поспіху збиралися, навіть посварилися з чоловіком, — він виймав із валізи речі, які я зібрала, і казав, що вони вже мені не знадобляться. Потім дали сигнал «відбій», сказали, виїзд відміняється. Але спати вже не міг ніхто», — згадує події 26 квітня Тамара Ковальова.  </vt:lpstr>
      <vt:lpstr>Чорнобильська катастрофа</vt:lpstr>
      <vt:lpstr>Гласність</vt:lpstr>
      <vt:lpstr>Економічні реформи (початок)</vt:lpstr>
      <vt:lpstr>Ментальна карта уроку:</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Відновлення державної незалежності України, її роль у розпаді СРСР</dc:title>
  <dc:creator>админ</dc:creator>
  <cp:lastModifiedBy>админ</cp:lastModifiedBy>
  <cp:revision>45</cp:revision>
  <dcterms:created xsi:type="dcterms:W3CDTF">2024-11-08T10:12:16Z</dcterms:created>
  <dcterms:modified xsi:type="dcterms:W3CDTF">2024-11-10T20:59:27Z</dcterms:modified>
</cp:coreProperties>
</file>