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76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FF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120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A85988-C859-4224-947A-28533609D009}" type="datetimeFigureOut">
              <a:rPr lang="uk-UA" smtClean="0"/>
              <a:t>16.02.2022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AF3D60-555B-4AF8-B1BB-AE36E3B69DB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73901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AF3D60-555B-4AF8-B1BB-AE36E3B69DBA}" type="slidenum">
              <a:rPr lang="uk-UA" smtClean="0"/>
              <a:t>21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70838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60A5-6A71-4669-A84B-709B91769085}" type="datetimeFigureOut">
              <a:rPr lang="uk-UA" smtClean="0"/>
              <a:t>16.02.2022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EDC2-24CB-40E9-BF28-972533879A0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86959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60A5-6A71-4669-A84B-709B91769085}" type="datetimeFigureOut">
              <a:rPr lang="uk-UA" smtClean="0"/>
              <a:t>16.02.2022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EDC2-24CB-40E9-BF28-972533879A0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6691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60A5-6A71-4669-A84B-709B91769085}" type="datetimeFigureOut">
              <a:rPr lang="uk-UA" smtClean="0"/>
              <a:t>16.02.2022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EDC2-24CB-40E9-BF28-972533879A0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48122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60A5-6A71-4669-A84B-709B91769085}" type="datetimeFigureOut">
              <a:rPr lang="uk-UA" smtClean="0"/>
              <a:t>16.02.2022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EDC2-24CB-40E9-BF28-972533879A0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67606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60A5-6A71-4669-A84B-709B91769085}" type="datetimeFigureOut">
              <a:rPr lang="uk-UA" smtClean="0"/>
              <a:t>16.02.2022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EDC2-24CB-40E9-BF28-972533879A0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55218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60A5-6A71-4669-A84B-709B91769085}" type="datetimeFigureOut">
              <a:rPr lang="uk-UA" smtClean="0"/>
              <a:t>16.02.2022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EDC2-24CB-40E9-BF28-972533879A0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9401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60A5-6A71-4669-A84B-709B91769085}" type="datetimeFigureOut">
              <a:rPr lang="uk-UA" smtClean="0"/>
              <a:t>16.02.2022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EDC2-24CB-40E9-BF28-972533879A0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16128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60A5-6A71-4669-A84B-709B91769085}" type="datetimeFigureOut">
              <a:rPr lang="uk-UA" smtClean="0"/>
              <a:t>16.02.2022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EDC2-24CB-40E9-BF28-972533879A0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1431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60A5-6A71-4669-A84B-709B91769085}" type="datetimeFigureOut">
              <a:rPr lang="uk-UA" smtClean="0"/>
              <a:t>16.02.2022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EDC2-24CB-40E9-BF28-972533879A0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1979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60A5-6A71-4669-A84B-709B91769085}" type="datetimeFigureOut">
              <a:rPr lang="uk-UA" smtClean="0"/>
              <a:t>16.02.2022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EDC2-24CB-40E9-BF28-972533879A0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30266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60A5-6A71-4669-A84B-709B91769085}" type="datetimeFigureOut">
              <a:rPr lang="uk-UA" smtClean="0"/>
              <a:t>16.02.2022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EDC2-24CB-40E9-BF28-972533879A0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90059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360A5-6A71-4669-A84B-709B91769085}" type="datetimeFigureOut">
              <a:rPr lang="uk-UA" smtClean="0"/>
              <a:t>16.02.2022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2EDC2-24CB-40E9-BF28-972533879A0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33906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sz="4800" dirty="0" smtClean="0"/>
              <a:t>Українські землі у складі Австрійської імперії наприкінці</a:t>
            </a:r>
            <a:r>
              <a:rPr lang="en-US" sz="4800" dirty="0" smtClean="0"/>
              <a:t> XVIII – </a:t>
            </a:r>
            <a:r>
              <a:rPr lang="uk-UA" sz="4800" dirty="0" smtClean="0"/>
              <a:t>в першій половині </a:t>
            </a:r>
            <a:r>
              <a:rPr lang="en-US" sz="4800" dirty="0" smtClean="0"/>
              <a:t>XIX </a:t>
            </a:r>
            <a:r>
              <a:rPr lang="uk-UA" sz="4800" dirty="0" smtClean="0"/>
              <a:t>ст. </a:t>
            </a:r>
            <a:endParaRPr lang="uk-UA" sz="4800" dirty="0"/>
          </a:p>
        </p:txBody>
      </p:sp>
    </p:spTree>
    <p:extLst>
      <p:ext uri="{BB962C8B-B14F-4D97-AF65-F5344CB8AC3E}">
        <p14:creationId xmlns:p14="http://schemas.microsoft.com/office/powerpoint/2010/main" val="131995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Коли створили освітнє товариство галицьких греко-католицьких священників?</a:t>
            </a:r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24256" y="1829730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52414</a:t>
            </a:r>
            <a:endParaRPr lang="uk-UA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24256" y="4681944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>
            <a:off x="8924544" y="1892808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угольник 8"/>
          <p:cNvSpPr/>
          <p:nvPr/>
        </p:nvSpPr>
        <p:spPr>
          <a:xfrm>
            <a:off x="8924544" y="4745022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угольник 9"/>
          <p:cNvSpPr/>
          <p:nvPr/>
        </p:nvSpPr>
        <p:spPr>
          <a:xfrm>
            <a:off x="1374029" y="2171018"/>
            <a:ext cx="9156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1816</a:t>
            </a:r>
            <a:endParaRPr lang="uk-UA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310020" y="4964402"/>
            <a:ext cx="9156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1817</a:t>
            </a:r>
            <a:endParaRPr lang="uk-UA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9774317" y="5027480"/>
            <a:ext cx="9156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1819</a:t>
            </a:r>
            <a:endParaRPr lang="uk-UA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9774318" y="2175266"/>
            <a:ext cx="9156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1818</a:t>
            </a:r>
            <a:endParaRPr lang="uk-UA" sz="2800" dirty="0"/>
          </a:p>
        </p:txBody>
      </p:sp>
      <p:sp>
        <p:nvSpPr>
          <p:cNvPr id="14" name="Стрелка влево 13"/>
          <p:cNvSpPr/>
          <p:nvPr/>
        </p:nvSpPr>
        <p:spPr>
          <a:xfrm rot="5400000">
            <a:off x="1317030" y="3088850"/>
            <a:ext cx="1029629" cy="813816"/>
          </a:xfrm>
          <a:prstGeom prst="leftArrow">
            <a:avLst/>
          </a:prstGeom>
          <a:solidFill>
            <a:srgbClr val="31FF36"/>
          </a:solidFill>
          <a:ln>
            <a:solidFill>
              <a:srgbClr val="31FF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804" y="2121419"/>
            <a:ext cx="4572375" cy="3429281"/>
          </a:xfrm>
        </p:spPr>
      </p:pic>
    </p:spTree>
    <p:extLst>
      <p:ext uri="{BB962C8B-B14F-4D97-AF65-F5344CB8AC3E}">
        <p14:creationId xmlns:p14="http://schemas.microsoft.com/office/powerpoint/2010/main" val="3380779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Роки діяльності «Руської трійці»?</a:t>
            </a:r>
            <a:endParaRPr lang="uk-UA" dirty="0"/>
          </a:p>
        </p:txBody>
      </p:sp>
      <p:pic>
        <p:nvPicPr>
          <p:cNvPr id="13" name="Объект 1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35875" y="1788159"/>
            <a:ext cx="3520249" cy="398192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24256" y="1829730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52414</a:t>
            </a:r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24256" y="4681944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>
            <a:off x="8924544" y="1892808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>
            <a:off x="8924544" y="4745022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>
            <a:off x="1037832" y="2177609"/>
            <a:ext cx="17572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1825-1833</a:t>
            </a:r>
            <a:endParaRPr lang="uk-UA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53238" y="5027480"/>
            <a:ext cx="17572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1837-1841</a:t>
            </a:r>
            <a:endParaRPr lang="uk-UA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9435989" y="5027480"/>
            <a:ext cx="17572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1833-1837</a:t>
            </a:r>
            <a:endParaRPr lang="uk-UA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9435989" y="2171018"/>
            <a:ext cx="17572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1818-1825</a:t>
            </a:r>
            <a:endParaRPr lang="uk-UA" sz="2800" dirty="0"/>
          </a:p>
        </p:txBody>
      </p:sp>
      <p:sp>
        <p:nvSpPr>
          <p:cNvPr id="12" name="Стрелка влево 11"/>
          <p:cNvSpPr/>
          <p:nvPr/>
        </p:nvSpPr>
        <p:spPr>
          <a:xfrm rot="5400000">
            <a:off x="9799781" y="5949776"/>
            <a:ext cx="1029629" cy="813816"/>
          </a:xfrm>
          <a:prstGeom prst="leftArrow">
            <a:avLst/>
          </a:prstGeom>
          <a:solidFill>
            <a:srgbClr val="31FF36"/>
          </a:solidFill>
          <a:ln>
            <a:solidFill>
              <a:srgbClr val="31FF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6396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Рік видання «Русалки Дністрової</a:t>
            </a:r>
            <a:r>
              <a:rPr lang="uk-UA" dirty="0" smtClean="0"/>
              <a:t>»</a:t>
            </a:r>
            <a:endParaRPr lang="uk-UA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10910" y="1825625"/>
            <a:ext cx="3570180" cy="435133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24256" y="1829730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52414</a:t>
            </a:r>
            <a:endParaRPr lang="uk-UA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24256" y="4681944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>
            <a:off x="8924544" y="1892808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угольник 8"/>
          <p:cNvSpPr/>
          <p:nvPr/>
        </p:nvSpPr>
        <p:spPr>
          <a:xfrm>
            <a:off x="8924544" y="4745022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угольник 9"/>
          <p:cNvSpPr/>
          <p:nvPr/>
        </p:nvSpPr>
        <p:spPr>
          <a:xfrm>
            <a:off x="1374029" y="2171018"/>
            <a:ext cx="9156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1836</a:t>
            </a:r>
            <a:endParaRPr lang="uk-UA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310020" y="4964402"/>
            <a:ext cx="9156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1837</a:t>
            </a:r>
            <a:endParaRPr lang="uk-UA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9774317" y="5027480"/>
            <a:ext cx="9156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1839</a:t>
            </a:r>
            <a:endParaRPr lang="uk-UA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9774318" y="2175266"/>
            <a:ext cx="9156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1838</a:t>
            </a:r>
            <a:endParaRPr lang="uk-UA" sz="2800" dirty="0"/>
          </a:p>
        </p:txBody>
      </p:sp>
      <p:sp>
        <p:nvSpPr>
          <p:cNvPr id="14" name="Стрелка влево 13"/>
          <p:cNvSpPr/>
          <p:nvPr/>
        </p:nvSpPr>
        <p:spPr>
          <a:xfrm rot="5400000">
            <a:off x="1266122" y="5941065"/>
            <a:ext cx="1029629" cy="813816"/>
          </a:xfrm>
          <a:prstGeom prst="leftArrow">
            <a:avLst/>
          </a:prstGeom>
          <a:solidFill>
            <a:srgbClr val="31FF36"/>
          </a:solidFill>
          <a:ln>
            <a:solidFill>
              <a:srgbClr val="31FF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Прямоугольник 2"/>
          <p:cNvSpPr/>
          <p:nvPr/>
        </p:nvSpPr>
        <p:spPr>
          <a:xfrm>
            <a:off x="5715000" y="5550700"/>
            <a:ext cx="621792" cy="2193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9856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Рік скасування панщини в Галичині?</a:t>
            </a:r>
            <a:endParaRPr lang="uk-UA" dirty="0"/>
          </a:p>
        </p:txBody>
      </p:sp>
      <p:pic>
        <p:nvPicPr>
          <p:cNvPr id="14" name="Объект 1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5112" y="2171018"/>
            <a:ext cx="4913760" cy="32744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24256" y="1829730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52414</a:t>
            </a:r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24256" y="4681944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>
            <a:off x="8924544" y="1892808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>
            <a:off x="8924544" y="4745022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угольник 8"/>
          <p:cNvSpPr/>
          <p:nvPr/>
        </p:nvSpPr>
        <p:spPr>
          <a:xfrm>
            <a:off x="1374029" y="2171018"/>
            <a:ext cx="9156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1847</a:t>
            </a:r>
            <a:endParaRPr lang="uk-UA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310020" y="4964402"/>
            <a:ext cx="9156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1850</a:t>
            </a:r>
            <a:endParaRPr lang="uk-UA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9774317" y="5027480"/>
            <a:ext cx="9156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1849</a:t>
            </a:r>
            <a:endParaRPr lang="uk-UA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9774318" y="2175266"/>
            <a:ext cx="9156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1848</a:t>
            </a:r>
            <a:endParaRPr lang="uk-UA" sz="2800" dirty="0"/>
          </a:p>
        </p:txBody>
      </p:sp>
      <p:sp>
        <p:nvSpPr>
          <p:cNvPr id="13" name="Стрелка влево 12"/>
          <p:cNvSpPr/>
          <p:nvPr/>
        </p:nvSpPr>
        <p:spPr>
          <a:xfrm rot="5400000">
            <a:off x="9717320" y="3167257"/>
            <a:ext cx="1029629" cy="813816"/>
          </a:xfrm>
          <a:prstGeom prst="leftArrow">
            <a:avLst/>
          </a:prstGeom>
          <a:solidFill>
            <a:srgbClr val="31FF36"/>
          </a:solidFill>
          <a:ln>
            <a:solidFill>
              <a:srgbClr val="31FF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81357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58367"/>
            <a:ext cx="10515600" cy="1397959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/>
              <a:t>український освітній і церковний діяч, вчений-філолог, </a:t>
            </a:r>
            <a:r>
              <a:rPr lang="uk-UA" dirty="0" smtClean="0"/>
              <a:t>один </a:t>
            </a:r>
            <a:r>
              <a:rPr lang="uk-UA" dirty="0"/>
              <a:t>з провісників національного відродження в Галичині.</a:t>
            </a:r>
            <a:endParaRPr lang="uk-UA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8412" y="2190625"/>
            <a:ext cx="2677475" cy="3503927"/>
          </a:xfrm>
          <a:prstGeom prst="rect">
            <a:avLst/>
          </a:prstGeom>
        </p:spPr>
      </p:pic>
      <p:sp>
        <p:nvSpPr>
          <p:cNvPr id="4" name="Стрелка влево 3"/>
          <p:cNvSpPr/>
          <p:nvPr/>
        </p:nvSpPr>
        <p:spPr>
          <a:xfrm rot="5400000">
            <a:off x="1822334" y="5936758"/>
            <a:ext cx="1029629" cy="813816"/>
          </a:xfrm>
          <a:prstGeom prst="leftArrow">
            <a:avLst/>
          </a:prstGeom>
          <a:solidFill>
            <a:srgbClr val="31FF36"/>
          </a:solidFill>
          <a:ln>
            <a:solidFill>
              <a:srgbClr val="31FF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1058" y="2190624"/>
            <a:ext cx="2757090" cy="34554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453" y="2190624"/>
            <a:ext cx="2813633" cy="3455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564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58367"/>
            <a:ext cx="10515600" cy="1397959"/>
          </a:xfrm>
        </p:spPr>
        <p:txBody>
          <a:bodyPr>
            <a:noAutofit/>
          </a:bodyPr>
          <a:lstStyle/>
          <a:p>
            <a:pPr algn="ctr"/>
            <a:r>
              <a:rPr lang="ru-RU" sz="3600" dirty="0" err="1"/>
              <a:t>український</a:t>
            </a:r>
            <a:r>
              <a:rPr lang="ru-RU" sz="3600" dirty="0"/>
              <a:t> пророк, </a:t>
            </a:r>
            <a:r>
              <a:rPr lang="ru-RU" sz="3600" dirty="0" err="1"/>
              <a:t>письменник</a:t>
            </a:r>
            <a:r>
              <a:rPr lang="ru-RU" sz="3600" dirty="0" smtClean="0"/>
              <a:t>,, </a:t>
            </a:r>
            <a:r>
              <a:rPr lang="ru-RU" sz="3600" dirty="0" err="1"/>
              <a:t>натхненник</a:t>
            </a:r>
            <a:r>
              <a:rPr lang="ru-RU" sz="3600" dirty="0"/>
              <a:t> </a:t>
            </a:r>
            <a:r>
              <a:rPr lang="ru-RU" sz="3600" dirty="0" err="1"/>
              <a:t>національного</a:t>
            </a:r>
            <a:r>
              <a:rPr lang="ru-RU" sz="3600" dirty="0"/>
              <a:t> </a:t>
            </a:r>
            <a:r>
              <a:rPr lang="ru-RU" sz="3600" dirty="0" err="1"/>
              <a:t>пробудження</a:t>
            </a:r>
            <a:r>
              <a:rPr lang="ru-RU" sz="3600" dirty="0"/>
              <a:t> </a:t>
            </a:r>
            <a:r>
              <a:rPr lang="ru-RU" sz="3600" dirty="0" err="1"/>
              <a:t>Галичини</a:t>
            </a:r>
            <a:r>
              <a:rPr lang="ru-RU" sz="3600" dirty="0"/>
              <a:t>, священник УГКЦ. Зачинатель </a:t>
            </a:r>
            <a:r>
              <a:rPr lang="ru-RU" sz="3600" dirty="0" err="1"/>
              <a:t>нової</a:t>
            </a:r>
            <a:r>
              <a:rPr lang="ru-RU" sz="3600" dirty="0"/>
              <a:t> </a:t>
            </a:r>
            <a:r>
              <a:rPr lang="ru-RU" sz="3600" dirty="0" err="1"/>
              <a:t>української</a:t>
            </a:r>
            <a:r>
              <a:rPr lang="ru-RU" sz="3600" dirty="0"/>
              <a:t> </a:t>
            </a:r>
            <a:r>
              <a:rPr lang="ru-RU" sz="3600" dirty="0" err="1"/>
              <a:t>літератури</a:t>
            </a:r>
            <a:r>
              <a:rPr lang="ru-RU" sz="3600" dirty="0"/>
              <a:t> в </a:t>
            </a:r>
            <a:r>
              <a:rPr lang="ru-RU" sz="3600" dirty="0" err="1"/>
              <a:t>Галичині</a:t>
            </a:r>
            <a:endParaRPr lang="uk-UA" sz="3600" dirty="0"/>
          </a:p>
        </p:txBody>
      </p:sp>
      <p:sp>
        <p:nvSpPr>
          <p:cNvPr id="4" name="Стрелка влево 3"/>
          <p:cNvSpPr/>
          <p:nvPr/>
        </p:nvSpPr>
        <p:spPr>
          <a:xfrm rot="5400000">
            <a:off x="5581186" y="5936278"/>
            <a:ext cx="1029629" cy="813816"/>
          </a:xfrm>
          <a:prstGeom prst="leftArrow">
            <a:avLst/>
          </a:prstGeom>
          <a:solidFill>
            <a:srgbClr val="31FF36"/>
          </a:solidFill>
          <a:ln>
            <a:solidFill>
              <a:srgbClr val="31FF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197" y="2214873"/>
            <a:ext cx="2757090" cy="34554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0453" y="2190624"/>
            <a:ext cx="2813633" cy="3455431"/>
          </a:xfrm>
          <a:prstGeom prst="rect">
            <a:avLst/>
          </a:prstGeom>
        </p:spPr>
      </p:pic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121203" y="2322867"/>
            <a:ext cx="2926334" cy="350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190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691681"/>
          </a:xfrm>
        </p:spPr>
        <p:txBody>
          <a:bodyPr/>
          <a:lstStyle/>
          <a:p>
            <a:r>
              <a:rPr lang="uk-UA" dirty="0" smtClean="0"/>
              <a:t>На якому фото зображено Маркіяна Шашкевича?</a:t>
            </a:r>
            <a:endParaRPr lang="uk-UA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7781" y="2190625"/>
            <a:ext cx="2328190" cy="3503927"/>
          </a:xfrm>
          <a:prstGeom prst="rect">
            <a:avLst/>
          </a:prstGeom>
        </p:spPr>
      </p:pic>
      <p:sp>
        <p:nvSpPr>
          <p:cNvPr id="5" name="Стрелка влево 4"/>
          <p:cNvSpPr/>
          <p:nvPr/>
        </p:nvSpPr>
        <p:spPr>
          <a:xfrm rot="5400000">
            <a:off x="5454516" y="5936278"/>
            <a:ext cx="1029629" cy="813816"/>
          </a:xfrm>
          <a:prstGeom prst="leftArrow">
            <a:avLst/>
          </a:prstGeom>
          <a:solidFill>
            <a:srgbClr val="31FF36"/>
          </a:solidFill>
          <a:ln>
            <a:solidFill>
              <a:srgbClr val="31FF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7991" y="2190625"/>
            <a:ext cx="2922681" cy="35039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6200" y="2190625"/>
            <a:ext cx="2826668" cy="3497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572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825500"/>
          </a:xfrm>
        </p:spPr>
        <p:txBody>
          <a:bodyPr>
            <a:normAutofit/>
          </a:bodyPr>
          <a:lstStyle/>
          <a:p>
            <a:r>
              <a:rPr lang="ru-RU" sz="3600" dirty="0" err="1"/>
              <a:t>український</a:t>
            </a:r>
            <a:r>
              <a:rPr lang="ru-RU" sz="3600" dirty="0"/>
              <a:t> поет, </a:t>
            </a:r>
            <a:r>
              <a:rPr lang="ru-RU" sz="3600" dirty="0" err="1"/>
              <a:t>філолог</a:t>
            </a:r>
            <a:r>
              <a:rPr lang="ru-RU" sz="3600" dirty="0"/>
              <a:t>, фольклорист, </a:t>
            </a:r>
            <a:r>
              <a:rPr lang="ru-RU" sz="3600" dirty="0" err="1"/>
              <a:t>етнограф</a:t>
            </a:r>
            <a:r>
              <a:rPr lang="ru-RU" sz="3600" dirty="0"/>
              <a:t>, </a:t>
            </a:r>
            <a:r>
              <a:rPr lang="ru-RU" sz="3600" dirty="0" err="1"/>
              <a:t>громадський</a:t>
            </a:r>
            <a:r>
              <a:rPr lang="ru-RU" sz="3600" dirty="0"/>
              <a:t> </a:t>
            </a:r>
            <a:r>
              <a:rPr lang="ru-RU" sz="3600" dirty="0" err="1"/>
              <a:t>діяч</a:t>
            </a:r>
            <a:r>
              <a:rPr lang="ru-RU" sz="3600" dirty="0"/>
              <a:t> і греко-</a:t>
            </a:r>
            <a:r>
              <a:rPr lang="ru-RU" sz="3600" dirty="0" err="1"/>
              <a:t>католицький</a:t>
            </a:r>
            <a:r>
              <a:rPr lang="ru-RU" sz="3600" dirty="0"/>
              <a:t> священник. Один з </a:t>
            </a:r>
            <a:r>
              <a:rPr lang="ru-RU" sz="3600" dirty="0" err="1"/>
              <a:t>авторів</a:t>
            </a:r>
            <a:r>
              <a:rPr lang="ru-RU" sz="3600" dirty="0"/>
              <a:t> альманаху «Русалка </a:t>
            </a:r>
            <a:r>
              <a:rPr lang="ru-RU" sz="3600" dirty="0" err="1"/>
              <a:t>Дністровая</a:t>
            </a:r>
            <a:r>
              <a:rPr lang="ru-RU" sz="3600" dirty="0"/>
              <a:t>»</a:t>
            </a:r>
            <a:endParaRPr lang="uk-UA" sz="3600" dirty="0"/>
          </a:p>
        </p:txBody>
      </p:sp>
      <p:pic>
        <p:nvPicPr>
          <p:cNvPr id="4" name="Объект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5228" y="2190625"/>
            <a:ext cx="2328190" cy="3503927"/>
          </a:xfrm>
          <a:prstGeom prst="rect">
            <a:avLst/>
          </a:prstGeom>
        </p:spPr>
      </p:pic>
      <p:sp>
        <p:nvSpPr>
          <p:cNvPr id="5" name="Стрелка влево 4"/>
          <p:cNvSpPr/>
          <p:nvPr/>
        </p:nvSpPr>
        <p:spPr>
          <a:xfrm rot="5400000">
            <a:off x="1877865" y="5936278"/>
            <a:ext cx="1029629" cy="813816"/>
          </a:xfrm>
          <a:prstGeom prst="leftArrow">
            <a:avLst/>
          </a:prstGeom>
          <a:solidFill>
            <a:srgbClr val="31FF36"/>
          </a:solidFill>
          <a:ln>
            <a:solidFill>
              <a:srgbClr val="31FF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346" y="2137285"/>
            <a:ext cx="2826668" cy="3497645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8275854" y="2237820"/>
            <a:ext cx="2816596" cy="3456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419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600" dirty="0"/>
              <a:t>український </a:t>
            </a:r>
            <a:r>
              <a:rPr lang="uk-UA" sz="3600" dirty="0" smtClean="0"/>
              <a:t>етнограф</a:t>
            </a:r>
            <a:r>
              <a:rPr lang="uk-UA" sz="3600" dirty="0"/>
              <a:t>, фольклорист, історик, поет, священик УГКЦ, педагог, громадський діяч. Співзасновник об'єднання «Руська трійця»</a:t>
            </a:r>
            <a:endParaRPr lang="uk-UA" sz="3600" dirty="0"/>
          </a:p>
        </p:txBody>
      </p:sp>
      <p:pic>
        <p:nvPicPr>
          <p:cNvPr id="4" name="Объект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0004" y="2293158"/>
            <a:ext cx="2610426" cy="3503927"/>
          </a:xfrm>
          <a:prstGeom prst="rect">
            <a:avLst/>
          </a:prstGeom>
        </p:spPr>
      </p:pic>
      <p:sp>
        <p:nvSpPr>
          <p:cNvPr id="6" name="Стрелка влево 5"/>
          <p:cNvSpPr/>
          <p:nvPr/>
        </p:nvSpPr>
        <p:spPr>
          <a:xfrm rot="5400000">
            <a:off x="9750403" y="5904992"/>
            <a:ext cx="1029629" cy="813816"/>
          </a:xfrm>
          <a:prstGeom prst="leftArrow">
            <a:avLst/>
          </a:prstGeom>
          <a:solidFill>
            <a:srgbClr val="31FF36"/>
          </a:solidFill>
          <a:ln>
            <a:solidFill>
              <a:srgbClr val="31FF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39238" y="2179094"/>
            <a:ext cx="2328874" cy="35055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8184" y="2340353"/>
            <a:ext cx="2755631" cy="3456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697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/>
              <a:t>закарпатський</a:t>
            </a:r>
            <a:r>
              <a:rPr lang="ru-RU" dirty="0"/>
              <a:t> греко-</a:t>
            </a:r>
            <a:r>
              <a:rPr lang="ru-RU" dirty="0" err="1"/>
              <a:t>католицький</a:t>
            </a:r>
            <a:r>
              <a:rPr lang="ru-RU" dirty="0"/>
              <a:t> священник, </a:t>
            </a:r>
            <a:r>
              <a:rPr lang="ru-RU" dirty="0" err="1"/>
              <a:t>письменник</a:t>
            </a:r>
            <a:r>
              <a:rPr lang="ru-RU" dirty="0"/>
              <a:t>, педагог, поет і </a:t>
            </a:r>
            <a:r>
              <a:rPr lang="ru-RU" dirty="0" err="1"/>
              <a:t>культурний</a:t>
            </a:r>
            <a:r>
              <a:rPr lang="ru-RU" dirty="0"/>
              <a:t> </a:t>
            </a:r>
            <a:r>
              <a:rPr lang="ru-RU" dirty="0" err="1" smtClean="0"/>
              <a:t>діяч</a:t>
            </a:r>
            <a:r>
              <a:rPr lang="ru-RU" dirty="0" smtClean="0"/>
              <a:t>. «</a:t>
            </a:r>
            <a:r>
              <a:rPr lang="ru-RU" dirty="0" err="1" smtClean="0"/>
              <a:t>Будитель</a:t>
            </a:r>
            <a:r>
              <a:rPr lang="ru-RU" dirty="0" smtClean="0"/>
              <a:t>» </a:t>
            </a:r>
            <a:r>
              <a:rPr lang="ru-RU" dirty="0" err="1" smtClean="0"/>
              <a:t>українців</a:t>
            </a:r>
            <a:r>
              <a:rPr lang="ru-RU" dirty="0" smtClean="0"/>
              <a:t> </a:t>
            </a:r>
            <a:r>
              <a:rPr lang="ru-RU" dirty="0" err="1" smtClean="0"/>
              <a:t>Закарпаття</a:t>
            </a:r>
            <a:endParaRPr lang="uk-UA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07992" y="2293160"/>
            <a:ext cx="2920450" cy="3501253"/>
          </a:xfrm>
          <a:prstGeom prst="rect">
            <a:avLst/>
          </a:prstGeom>
        </p:spPr>
      </p:pic>
      <p:pic>
        <p:nvPicPr>
          <p:cNvPr id="4" name="Объект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692" y="2293160"/>
            <a:ext cx="2223303" cy="3503926"/>
          </a:xfrm>
          <a:prstGeom prst="rect">
            <a:avLst/>
          </a:prstGeom>
        </p:spPr>
      </p:pic>
      <p:sp>
        <p:nvSpPr>
          <p:cNvPr id="6" name="Стрелка влево 5"/>
          <p:cNvSpPr/>
          <p:nvPr/>
        </p:nvSpPr>
        <p:spPr>
          <a:xfrm rot="5400000">
            <a:off x="1502515" y="5936278"/>
            <a:ext cx="1029629" cy="813816"/>
          </a:xfrm>
          <a:prstGeom prst="leftArrow">
            <a:avLst/>
          </a:prstGeom>
          <a:solidFill>
            <a:srgbClr val="31FF36"/>
          </a:solidFill>
          <a:ln>
            <a:solidFill>
              <a:srgbClr val="31FF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0276" y="2293160"/>
            <a:ext cx="2676376" cy="350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79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825500"/>
          </a:xfrm>
        </p:spPr>
        <p:txBody>
          <a:bodyPr/>
          <a:lstStyle/>
          <a:p>
            <a:r>
              <a:rPr lang="uk-UA" dirty="0" smtClean="0"/>
              <a:t>На якому фото зображено Лук’яна Кобилицю?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uk-UA" dirty="0"/>
          </a:p>
        </p:txBody>
      </p:sp>
      <p:pic>
        <p:nvPicPr>
          <p:cNvPr id="4" name="Объект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0005" y="2190625"/>
            <a:ext cx="2610426" cy="3503927"/>
          </a:xfrm>
          <a:prstGeom prst="rect">
            <a:avLst/>
          </a:prstGeom>
        </p:spPr>
      </p:pic>
      <p:pic>
        <p:nvPicPr>
          <p:cNvPr id="5" name="Объект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5228" y="2190625"/>
            <a:ext cx="2328190" cy="3503927"/>
          </a:xfrm>
          <a:prstGeom prst="rect">
            <a:avLst/>
          </a:prstGeom>
        </p:spPr>
      </p:pic>
      <p:sp>
        <p:nvSpPr>
          <p:cNvPr id="6" name="Стрелка влево 5"/>
          <p:cNvSpPr/>
          <p:nvPr/>
        </p:nvSpPr>
        <p:spPr>
          <a:xfrm rot="5400000">
            <a:off x="5581186" y="5904992"/>
            <a:ext cx="1029629" cy="813816"/>
          </a:xfrm>
          <a:prstGeom prst="leftArrow">
            <a:avLst/>
          </a:prstGeom>
          <a:solidFill>
            <a:srgbClr val="31FF36"/>
          </a:solidFill>
          <a:ln>
            <a:solidFill>
              <a:srgbClr val="31FF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" name="Объект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4860" y="2249331"/>
            <a:ext cx="2223303" cy="3503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380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16783"/>
            <a:ext cx="10515600" cy="873905"/>
          </a:xfrm>
        </p:spPr>
        <p:txBody>
          <a:bodyPr>
            <a:noAutofit/>
          </a:bodyPr>
          <a:lstStyle/>
          <a:p>
            <a:pPr algn="ctr"/>
            <a:r>
              <a:rPr lang="uk-UA" sz="2800" dirty="0" smtClean="0"/>
              <a:t>— активісти національного, культурного й </a:t>
            </a:r>
            <a:r>
              <a:rPr lang="uk-UA" sz="2800" dirty="0" err="1" smtClean="0"/>
              <a:t>мовного</a:t>
            </a:r>
            <a:r>
              <a:rPr lang="uk-UA" sz="2800" dirty="0" smtClean="0"/>
              <a:t> відродження в середовищі слов'янських народів кінця 1849 </a:t>
            </a:r>
            <a:r>
              <a:rPr lang="uk-UA" sz="2800" dirty="0" err="1" smtClean="0"/>
              <a:t>р.р</a:t>
            </a:r>
            <a:r>
              <a:rPr lang="uk-UA" sz="2800" dirty="0" smtClean="0"/>
              <a:t>., рух національно </a:t>
            </a:r>
            <a:r>
              <a:rPr lang="uk-UA" sz="2800" dirty="0" smtClean="0"/>
              <a:t>свідомої інтелігенції</a:t>
            </a:r>
            <a:endParaRPr lang="uk-UA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24251" y="2242419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52414</a:t>
            </a:r>
            <a:endParaRPr lang="uk-UA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24256" y="4681944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>
            <a:off x="8924542" y="2302651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угольник 8"/>
          <p:cNvSpPr/>
          <p:nvPr/>
        </p:nvSpPr>
        <p:spPr>
          <a:xfrm>
            <a:off x="8924544" y="4745022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угольник 9"/>
          <p:cNvSpPr/>
          <p:nvPr/>
        </p:nvSpPr>
        <p:spPr>
          <a:xfrm>
            <a:off x="1098856" y="2432553"/>
            <a:ext cx="1489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err="1" smtClean="0"/>
              <a:t>Будителі</a:t>
            </a:r>
            <a:endParaRPr lang="uk-UA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009342" y="4964402"/>
            <a:ext cx="16930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/>
              <a:t>О</a:t>
            </a:r>
            <a:r>
              <a:rPr lang="uk-UA" sz="2800" dirty="0" smtClean="0"/>
              <a:t>садники</a:t>
            </a:r>
            <a:endParaRPr lang="uk-UA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9380780" y="5088885"/>
            <a:ext cx="17027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Спартанці</a:t>
            </a:r>
            <a:endParaRPr lang="uk-UA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9710997" y="2521703"/>
            <a:ext cx="17821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Народовці</a:t>
            </a:r>
            <a:endParaRPr lang="uk-UA" sz="2800" dirty="0"/>
          </a:p>
        </p:txBody>
      </p:sp>
      <p:sp>
        <p:nvSpPr>
          <p:cNvPr id="14" name="Стрелка влево 13"/>
          <p:cNvSpPr/>
          <p:nvPr/>
        </p:nvSpPr>
        <p:spPr>
          <a:xfrm rot="5400000">
            <a:off x="1198158" y="3477764"/>
            <a:ext cx="1029629" cy="813816"/>
          </a:xfrm>
          <a:prstGeom prst="leftArrow">
            <a:avLst/>
          </a:prstGeom>
          <a:solidFill>
            <a:srgbClr val="31FF36"/>
          </a:solidFill>
          <a:ln>
            <a:solidFill>
              <a:srgbClr val="31FF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040" y="2138141"/>
            <a:ext cx="4351338" cy="4351338"/>
          </a:xfrm>
        </p:spPr>
      </p:pic>
    </p:spTree>
    <p:extLst>
      <p:ext uri="{BB962C8B-B14F-4D97-AF65-F5344CB8AC3E}">
        <p14:creationId xmlns:p14="http://schemas.microsoft.com/office/powerpoint/2010/main" val="2085535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86383"/>
            <a:ext cx="10515600" cy="1256445"/>
          </a:xfrm>
        </p:spPr>
        <p:txBody>
          <a:bodyPr>
            <a:noAutofit/>
          </a:bodyPr>
          <a:lstStyle/>
          <a:p>
            <a:pPr algn="ctr"/>
            <a:r>
              <a:rPr lang="uk-UA" sz="2800" dirty="0" smtClean="0"/>
              <a:t>— </a:t>
            </a:r>
            <a:r>
              <a:rPr lang="ru-RU" sz="2800" dirty="0" err="1"/>
              <a:t>Докорінний</a:t>
            </a:r>
            <a:r>
              <a:rPr lang="ru-RU" sz="2800" dirty="0"/>
              <a:t> переворот у </a:t>
            </a:r>
            <a:r>
              <a:rPr lang="ru-RU" sz="2800" dirty="0" err="1"/>
              <a:t>житті</a:t>
            </a:r>
            <a:r>
              <a:rPr lang="ru-RU" sz="2800" dirty="0"/>
              <a:t> </a:t>
            </a:r>
            <a:r>
              <a:rPr lang="ru-RU" sz="2800" dirty="0" err="1"/>
              <a:t>суспільства</a:t>
            </a:r>
            <a:r>
              <a:rPr lang="ru-RU" sz="2800" dirty="0"/>
              <a:t>, </a:t>
            </a:r>
            <a:r>
              <a:rPr lang="ru-RU" sz="2800" dirty="0" err="1"/>
              <a:t>який</a:t>
            </a:r>
            <a:r>
              <a:rPr lang="ru-RU" sz="2800" dirty="0"/>
              <a:t> </a:t>
            </a:r>
            <a:r>
              <a:rPr lang="ru-RU" sz="2800" dirty="0" err="1"/>
              <a:t>призводить</a:t>
            </a:r>
            <a:r>
              <a:rPr lang="ru-RU" sz="2800" dirty="0"/>
              <a:t> до </a:t>
            </a:r>
            <a:r>
              <a:rPr lang="ru-RU" sz="2800" dirty="0" err="1"/>
              <a:t>ліквідації</a:t>
            </a:r>
            <a:r>
              <a:rPr lang="ru-RU" sz="2800" dirty="0"/>
              <a:t> </a:t>
            </a:r>
            <a:r>
              <a:rPr lang="ru-RU" sz="2800" dirty="0" err="1"/>
              <a:t>віджилого</a:t>
            </a:r>
            <a:r>
              <a:rPr lang="ru-RU" sz="2800" dirty="0"/>
              <a:t> </a:t>
            </a:r>
            <a:r>
              <a:rPr lang="ru-RU" sz="2800" dirty="0" err="1"/>
              <a:t>суспільного</a:t>
            </a:r>
            <a:r>
              <a:rPr lang="ru-RU" sz="2800" dirty="0"/>
              <a:t> ладу й </a:t>
            </a:r>
            <a:r>
              <a:rPr lang="ru-RU" sz="2800" dirty="0" err="1"/>
              <a:t>утвердження</a:t>
            </a:r>
            <a:r>
              <a:rPr lang="ru-RU" sz="2800" dirty="0"/>
              <a:t> нового, </a:t>
            </a:r>
            <a:r>
              <a:rPr lang="ru-RU" sz="2800" dirty="0" err="1"/>
              <a:t>прогресивного</a:t>
            </a:r>
            <a:endParaRPr lang="uk-UA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24256" y="2373798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52414</a:t>
            </a:r>
            <a:endParaRPr lang="uk-UA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24256" y="4681944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>
            <a:off x="8799576" y="2386718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угольник 8"/>
          <p:cNvSpPr/>
          <p:nvPr/>
        </p:nvSpPr>
        <p:spPr>
          <a:xfrm>
            <a:off x="8924544" y="4745022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угольник 9"/>
          <p:cNvSpPr/>
          <p:nvPr/>
        </p:nvSpPr>
        <p:spPr>
          <a:xfrm>
            <a:off x="595076" y="2635999"/>
            <a:ext cx="26656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контрреволюція</a:t>
            </a:r>
            <a:endParaRPr lang="uk-UA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38200" y="4964402"/>
            <a:ext cx="2013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реформація</a:t>
            </a:r>
            <a:endParaRPr lang="uk-UA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9763640" y="5027480"/>
            <a:ext cx="10198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Війна</a:t>
            </a:r>
            <a:endParaRPr lang="uk-UA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9214391" y="2649088"/>
            <a:ext cx="17855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Революція</a:t>
            </a:r>
            <a:endParaRPr lang="uk-UA" sz="2800" dirty="0"/>
          </a:p>
        </p:txBody>
      </p:sp>
      <p:sp>
        <p:nvSpPr>
          <p:cNvPr id="14" name="Стрелка влево 13"/>
          <p:cNvSpPr/>
          <p:nvPr/>
        </p:nvSpPr>
        <p:spPr>
          <a:xfrm rot="5400000">
            <a:off x="9758740" y="3748908"/>
            <a:ext cx="1029629" cy="813816"/>
          </a:xfrm>
          <a:prstGeom prst="leftArrow">
            <a:avLst/>
          </a:prstGeom>
          <a:solidFill>
            <a:srgbClr val="31FF36"/>
          </a:solidFill>
          <a:ln>
            <a:solidFill>
              <a:srgbClr val="31FF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8863" y="2431188"/>
            <a:ext cx="5279475" cy="3449256"/>
          </a:xfrm>
        </p:spPr>
      </p:pic>
    </p:spTree>
    <p:extLst>
      <p:ext uri="{BB962C8B-B14F-4D97-AF65-F5344CB8AC3E}">
        <p14:creationId xmlns:p14="http://schemas.microsoft.com/office/powerpoint/2010/main" val="2041700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84632"/>
            <a:ext cx="10515600" cy="1824170"/>
          </a:xfrm>
        </p:spPr>
        <p:txBody>
          <a:bodyPr>
            <a:noAutofit/>
          </a:bodyPr>
          <a:lstStyle/>
          <a:p>
            <a:r>
              <a:rPr lang="uk-UA" sz="2800" dirty="0" smtClean="0"/>
              <a:t>- низка революцій, що сталася в Європі у 1848 році. </a:t>
            </a:r>
            <a:r>
              <a:rPr lang="uk-UA" sz="2800" dirty="0" smtClean="0"/>
              <a:t>наймасштабнішою </a:t>
            </a:r>
            <a:r>
              <a:rPr lang="uk-UA" sz="2800" dirty="0" smtClean="0"/>
              <a:t>у європейській історії хвилею революцій, проте у зв'язку з політичними реакціями, у всіх випадках влада була відновлена протягом року</a:t>
            </a:r>
            <a:endParaRPr lang="uk-UA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96751" y="2591260"/>
            <a:ext cx="5470481" cy="307714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24256" y="2311117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52414</a:t>
            </a:r>
            <a:endParaRPr lang="uk-UA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24256" y="4681944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>
            <a:off x="8924544" y="2272226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угольник 8"/>
          <p:cNvSpPr/>
          <p:nvPr/>
        </p:nvSpPr>
        <p:spPr>
          <a:xfrm>
            <a:off x="8924544" y="4745022"/>
            <a:ext cx="2615184" cy="1088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угольник 9"/>
          <p:cNvSpPr/>
          <p:nvPr/>
        </p:nvSpPr>
        <p:spPr>
          <a:xfrm>
            <a:off x="660886" y="2452288"/>
            <a:ext cx="26529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«Осінь народів»</a:t>
            </a:r>
            <a:endParaRPr lang="uk-UA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28825" y="5027480"/>
            <a:ext cx="27106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«Весна народів»</a:t>
            </a:r>
            <a:endParaRPr lang="uk-UA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9053105" y="4964402"/>
            <a:ext cx="25984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«Зима народів»</a:t>
            </a:r>
            <a:endParaRPr lang="uk-UA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8924543" y="2445146"/>
            <a:ext cx="279937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/>
              <a:t>«Війна народів»</a:t>
            </a:r>
            <a:r>
              <a:rPr lang="uk-UA" sz="2800" dirty="0" smtClean="0"/>
              <a:t>	</a:t>
            </a:r>
            <a:endParaRPr lang="uk-UA" sz="2800" dirty="0"/>
          </a:p>
        </p:txBody>
      </p:sp>
      <p:sp>
        <p:nvSpPr>
          <p:cNvPr id="14" name="Стрелка влево 13"/>
          <p:cNvSpPr/>
          <p:nvPr/>
        </p:nvSpPr>
        <p:spPr>
          <a:xfrm rot="5400000">
            <a:off x="1304203" y="6021473"/>
            <a:ext cx="1029629" cy="813816"/>
          </a:xfrm>
          <a:prstGeom prst="leftArrow">
            <a:avLst/>
          </a:prstGeom>
          <a:solidFill>
            <a:srgbClr val="31FF36"/>
          </a:solidFill>
          <a:ln>
            <a:solidFill>
              <a:srgbClr val="31FF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33787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5320" y="444881"/>
            <a:ext cx="105156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ru-RU" sz="4800" dirty="0" smtClean="0"/>
          </a:p>
          <a:p>
            <a:pPr marL="0" indent="0" algn="ctr">
              <a:buNone/>
            </a:pPr>
            <a:r>
              <a:rPr lang="ru-RU" sz="4800" dirty="0" err="1" smtClean="0"/>
              <a:t>Закріплення</a:t>
            </a:r>
            <a:r>
              <a:rPr lang="ru-RU" sz="4800" dirty="0" smtClean="0"/>
              <a:t> </a:t>
            </a:r>
          </a:p>
          <a:p>
            <a:pPr marL="0" indent="0" algn="ctr">
              <a:buNone/>
            </a:pPr>
            <a:endParaRPr lang="ru-RU" sz="4800" dirty="0"/>
          </a:p>
          <a:p>
            <a:pPr marL="0" indent="0" algn="ctr">
              <a:buNone/>
            </a:pPr>
            <a:r>
              <a:rPr lang="ru-RU" sz="4800" dirty="0" err="1" smtClean="0"/>
              <a:t>Бліц</a:t>
            </a:r>
            <a:r>
              <a:rPr lang="ru-RU" sz="4800" dirty="0" smtClean="0"/>
              <a:t> </a:t>
            </a:r>
          </a:p>
          <a:p>
            <a:pPr marL="0" indent="0" algn="ctr">
              <a:buNone/>
            </a:pPr>
            <a:endParaRPr lang="ru-RU" sz="4800" dirty="0"/>
          </a:p>
          <a:p>
            <a:pPr marL="0" indent="0" algn="ctr">
              <a:buNone/>
            </a:pPr>
            <a:r>
              <a:rPr lang="ru-RU" sz="4800" dirty="0" err="1" smtClean="0"/>
              <a:t>Вкажіть</a:t>
            </a:r>
            <a:r>
              <a:rPr lang="ru-RU" sz="4800" dirty="0" smtClean="0"/>
              <a:t> </a:t>
            </a:r>
            <a:r>
              <a:rPr lang="ru-RU" sz="4800" dirty="0"/>
              <a:t>дату </a:t>
            </a:r>
            <a:r>
              <a:rPr lang="ru-RU" sz="4800" dirty="0" err="1"/>
              <a:t>події</a:t>
            </a:r>
            <a:endParaRPr lang="uk-UA" sz="4800" dirty="0"/>
          </a:p>
        </p:txBody>
      </p:sp>
    </p:spTree>
    <p:extLst>
      <p:ext uri="{BB962C8B-B14F-4D97-AF65-F5344CB8AC3E}">
        <p14:creationId xmlns:p14="http://schemas.microsoft.com/office/powerpoint/2010/main" val="183573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Коли створили освітнє товариство галицьких </a:t>
            </a:r>
            <a:r>
              <a:rPr lang="uk-UA" dirty="0" smtClean="0"/>
              <a:t>греко-католицьких священників</a:t>
            </a:r>
            <a:r>
              <a:rPr lang="uk-UA" dirty="0"/>
              <a:t>?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5680" y="1690688"/>
            <a:ext cx="6266595" cy="453637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220456" y="3483388"/>
            <a:ext cx="2633472" cy="950976"/>
          </a:xfrm>
          <a:prstGeom prst="rect">
            <a:avLst/>
          </a:prstGeom>
          <a:solidFill>
            <a:srgbClr val="31FF3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>
            <a:off x="9079374" y="3697266"/>
            <a:ext cx="9156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1816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35065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Роки діяльності «Руської трійці»?</a:t>
            </a:r>
          </a:p>
        </p:txBody>
      </p:sp>
      <p:pic>
        <p:nvPicPr>
          <p:cNvPr id="4" name="Объект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9657" y="1544384"/>
            <a:ext cx="4299108" cy="486292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220456" y="3483388"/>
            <a:ext cx="2633472" cy="950976"/>
          </a:xfrm>
          <a:prstGeom prst="rect">
            <a:avLst/>
          </a:prstGeom>
          <a:solidFill>
            <a:srgbClr val="31FF3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>
            <a:off x="8658586" y="3697266"/>
            <a:ext cx="17572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1833-1837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732423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6216" y="365125"/>
            <a:ext cx="10515600" cy="1325563"/>
          </a:xfrm>
        </p:spPr>
        <p:txBody>
          <a:bodyPr/>
          <a:lstStyle/>
          <a:p>
            <a:r>
              <a:rPr lang="uk-UA" dirty="0"/>
              <a:t>Рік видання «Русалки Дністрової»?</a:t>
            </a: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782" y="1690688"/>
            <a:ext cx="3570180" cy="43513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547872" y="5415763"/>
            <a:ext cx="621792" cy="2193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>
            <a:off x="8220456" y="3483388"/>
            <a:ext cx="2633472" cy="950976"/>
          </a:xfrm>
          <a:prstGeom prst="rect">
            <a:avLst/>
          </a:prstGeom>
          <a:solidFill>
            <a:srgbClr val="31FF3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>
            <a:off x="9079374" y="3697266"/>
            <a:ext cx="9156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1837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34559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Рік скасування панщини в Галичині?</a:t>
            </a:r>
          </a:p>
        </p:txBody>
      </p:sp>
      <p:pic>
        <p:nvPicPr>
          <p:cNvPr id="4" name="Объект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25625"/>
            <a:ext cx="6349176" cy="423102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220456" y="3483388"/>
            <a:ext cx="2633472" cy="950976"/>
          </a:xfrm>
          <a:prstGeom prst="rect">
            <a:avLst/>
          </a:prstGeom>
          <a:solidFill>
            <a:srgbClr val="31FF3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>
            <a:off x="9079374" y="3697266"/>
            <a:ext cx="9156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1848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042041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3191474" y="1347969"/>
            <a:ext cx="2615184" cy="1088136"/>
          </a:xfrm>
          <a:prstGeom prst="rect">
            <a:avLst/>
          </a:prstGeom>
          <a:solidFill>
            <a:srgbClr val="31FF3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Поставте</a:t>
            </a:r>
            <a:r>
              <a:rPr lang="uk-UA" dirty="0" smtClean="0"/>
              <a:t> в правильній послідовності події</a:t>
            </a:r>
            <a:endParaRPr lang="uk-UA" dirty="0"/>
          </a:p>
        </p:txBody>
      </p:sp>
      <p:pic>
        <p:nvPicPr>
          <p:cNvPr id="5" name="Объект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1972" y="2530462"/>
            <a:ext cx="2947254" cy="3333779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3083" y="2530462"/>
            <a:ext cx="2331058" cy="326931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247279" y="5631874"/>
            <a:ext cx="516334" cy="1699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" name="Объект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5419" y="2654312"/>
            <a:ext cx="2902613" cy="3145469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99321" y="1328345"/>
            <a:ext cx="2615184" cy="1088136"/>
          </a:xfrm>
          <a:prstGeom prst="rect">
            <a:avLst/>
          </a:prstGeom>
          <a:solidFill>
            <a:srgbClr val="31FF3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52</a:t>
            </a:r>
            <a:endParaRPr lang="uk-UA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426860" y="1703135"/>
            <a:ext cx="2273482" cy="369332"/>
          </a:xfrm>
          <a:prstGeom prst="rect">
            <a:avLst/>
          </a:prstGeom>
          <a:solidFill>
            <a:srgbClr val="31FF36"/>
          </a:solidFill>
        </p:spPr>
        <p:txBody>
          <a:bodyPr wrap="square">
            <a:spAutoFit/>
          </a:bodyPr>
          <a:lstStyle/>
          <a:p>
            <a:r>
              <a:rPr lang="uk-UA" dirty="0" smtClean="0"/>
              <a:t>Русалка </a:t>
            </a:r>
            <a:r>
              <a:rPr lang="uk-UA" dirty="0" err="1" smtClean="0"/>
              <a:t>Дністровая</a:t>
            </a:r>
            <a:endParaRPr lang="uk-UA" sz="12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11143" y="1456914"/>
            <a:ext cx="2072156" cy="830997"/>
          </a:xfrm>
          <a:prstGeom prst="rect">
            <a:avLst/>
          </a:prstGeom>
          <a:solidFill>
            <a:srgbClr val="31FF36"/>
          </a:solidFill>
        </p:spPr>
        <p:txBody>
          <a:bodyPr wrap="square">
            <a:spAutoFit/>
          </a:bodyPr>
          <a:lstStyle/>
          <a:p>
            <a:r>
              <a:rPr lang="uk-UA" sz="1600" dirty="0" smtClean="0"/>
              <a:t>Товариство </a:t>
            </a:r>
            <a:r>
              <a:rPr lang="uk-UA" sz="1600" dirty="0"/>
              <a:t>галицьких греко-католицьких священників</a:t>
            </a:r>
            <a:endParaRPr lang="uk-UA" sz="11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123432" y="1307981"/>
            <a:ext cx="2615184" cy="1088136"/>
          </a:xfrm>
          <a:prstGeom prst="rect">
            <a:avLst/>
          </a:prstGeom>
          <a:solidFill>
            <a:srgbClr val="31FF3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52414</a:t>
            </a:r>
            <a:endParaRPr lang="uk-UA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6530000" y="1691982"/>
            <a:ext cx="1657057" cy="400110"/>
          </a:xfrm>
          <a:prstGeom prst="rect">
            <a:avLst/>
          </a:prstGeom>
          <a:solidFill>
            <a:srgbClr val="31FF36"/>
          </a:solidFill>
        </p:spPr>
        <p:txBody>
          <a:bodyPr wrap="none">
            <a:spAutoFit/>
          </a:bodyPr>
          <a:lstStyle/>
          <a:p>
            <a:r>
              <a:rPr lang="uk-UA" sz="2000" dirty="0" smtClean="0"/>
              <a:t>Руська Трійця</a:t>
            </a:r>
            <a:endParaRPr lang="uk-UA" sz="14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292554" y="1328749"/>
            <a:ext cx="2615184" cy="1088136"/>
          </a:xfrm>
          <a:prstGeom prst="rect">
            <a:avLst/>
          </a:prstGeom>
          <a:solidFill>
            <a:srgbClr val="31FF3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52414</a:t>
            </a:r>
            <a:endParaRPr lang="uk-UA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9292554" y="1498106"/>
            <a:ext cx="2600125" cy="707886"/>
          </a:xfrm>
          <a:prstGeom prst="rect">
            <a:avLst/>
          </a:prstGeom>
          <a:solidFill>
            <a:srgbClr val="31FF36"/>
          </a:solidFill>
        </p:spPr>
        <p:txBody>
          <a:bodyPr wrap="square">
            <a:spAutoFit/>
          </a:bodyPr>
          <a:lstStyle/>
          <a:p>
            <a:r>
              <a:rPr lang="uk-UA" sz="2000" dirty="0" smtClean="0"/>
              <a:t>Скасування панщини в Галичині</a:t>
            </a:r>
            <a:endParaRPr lang="uk-UA" sz="1400" dirty="0"/>
          </a:p>
        </p:txBody>
      </p:sp>
      <p:sp>
        <p:nvSpPr>
          <p:cNvPr id="18" name="Стрелка влево 17"/>
          <p:cNvSpPr/>
          <p:nvPr/>
        </p:nvSpPr>
        <p:spPr>
          <a:xfrm rot="5400000">
            <a:off x="1256253" y="6177432"/>
            <a:ext cx="634291" cy="481361"/>
          </a:xfrm>
          <a:prstGeom prst="leftArrow">
            <a:avLst/>
          </a:prstGeom>
          <a:solidFill>
            <a:srgbClr val="31FF36"/>
          </a:solidFill>
          <a:ln>
            <a:solidFill>
              <a:srgbClr val="31FF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2" name="Стрелка влево 21"/>
          <p:cNvSpPr/>
          <p:nvPr/>
        </p:nvSpPr>
        <p:spPr>
          <a:xfrm rot="5400000">
            <a:off x="7080270" y="6220260"/>
            <a:ext cx="634291" cy="481361"/>
          </a:xfrm>
          <a:prstGeom prst="leftArrow">
            <a:avLst/>
          </a:prstGeom>
          <a:solidFill>
            <a:srgbClr val="31FF36"/>
          </a:solidFill>
          <a:ln>
            <a:solidFill>
              <a:srgbClr val="31FF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3" name="Стрелка влево 22"/>
          <p:cNvSpPr/>
          <p:nvPr/>
        </p:nvSpPr>
        <p:spPr>
          <a:xfrm rot="5400000">
            <a:off x="4110328" y="6239884"/>
            <a:ext cx="634291" cy="481361"/>
          </a:xfrm>
          <a:prstGeom prst="leftArrow">
            <a:avLst/>
          </a:prstGeom>
          <a:solidFill>
            <a:srgbClr val="31FF36"/>
          </a:solidFill>
          <a:ln>
            <a:solidFill>
              <a:srgbClr val="31FF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Стрелка влево 23"/>
          <p:cNvSpPr/>
          <p:nvPr/>
        </p:nvSpPr>
        <p:spPr>
          <a:xfrm rot="5400000">
            <a:off x="10290893" y="6199588"/>
            <a:ext cx="634291" cy="481361"/>
          </a:xfrm>
          <a:prstGeom prst="leftArrow">
            <a:avLst/>
          </a:prstGeom>
          <a:solidFill>
            <a:srgbClr val="31FF36"/>
          </a:solidFill>
          <a:ln>
            <a:solidFill>
              <a:srgbClr val="31FF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812" y="3049762"/>
            <a:ext cx="3140817" cy="2354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235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  <p:bldP spid="23" grpId="0" animBg="1"/>
      <p:bldP spid="24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330</Words>
  <Application>Microsoft Office PowerPoint</Application>
  <PresentationFormat>Широкоэкранный</PresentationFormat>
  <Paragraphs>73</Paragraphs>
  <Slides>21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Тема Office</vt:lpstr>
      <vt:lpstr>Українські землі у складі Австрійської імперії наприкінці XVIII – в першій половині XIX ст. </vt:lpstr>
      <vt:lpstr>Коли створили освітнє товариство галицьких греко-католицьких священників?</vt:lpstr>
      <vt:lpstr>Роки діяльності «Руської трійці»?</vt:lpstr>
      <vt:lpstr>Рік видання «Русалки Дністрової»</vt:lpstr>
      <vt:lpstr>Рік скасування панщини в Галичині?</vt:lpstr>
      <vt:lpstr>український освітній і церковний діяч, вчений-філолог, один з провісників національного відродження в Галичині.</vt:lpstr>
      <vt:lpstr>український пророк, письменник,, натхненник національного пробудження Галичини, священник УГКЦ. Зачинатель нової української літератури в Галичині</vt:lpstr>
      <vt:lpstr>На якому фото зображено Маркіяна Шашкевича?</vt:lpstr>
      <vt:lpstr>український поет, філолог, фольклорист, етнограф, громадський діяч і греко-католицький священник. Один з авторів альманаху «Русалка Дністровая»</vt:lpstr>
      <vt:lpstr>український етнограф, фольклорист, історик, поет, священик УГКЦ, педагог, громадський діяч. Співзасновник об'єднання «Руська трійця»</vt:lpstr>
      <vt:lpstr>закарпатський греко-католицький священник, письменник, педагог, поет і культурний діяч. «Будитель» українців Закарпаття</vt:lpstr>
      <vt:lpstr>На якому фото зображено Лук’яна Кобилицю?</vt:lpstr>
      <vt:lpstr>— активісти національного, культурного й мовного відродження в середовищі слов'янських народів кінця 1849 р.р., рух національно свідомої інтелігенції</vt:lpstr>
      <vt:lpstr>— Докорінний переворот у житті суспільства, який призводить до ліквідації віджилого суспільного ладу й утвердження нового, прогресивного</vt:lpstr>
      <vt:lpstr>- низка революцій, що сталася в Європі у 1848 році. наймасштабнішою у європейській історії хвилею революцій, проте у зв'язку з політичними реакціями, у всіх випадках влада була відновлена протягом року</vt:lpstr>
      <vt:lpstr>Презентация PowerPoint</vt:lpstr>
      <vt:lpstr>Коли створили освітнє товариство галицьких греко-католицьких священників?</vt:lpstr>
      <vt:lpstr>Роки діяльності «Руської трійці»?</vt:lpstr>
      <vt:lpstr>Рік видання «Русалки Дністрової»?</vt:lpstr>
      <vt:lpstr>Рік скасування панщини в Галичині?</vt:lpstr>
      <vt:lpstr>Поставте в правильній послідовності події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Українські землі у складі Австрійської імперії наприкінці XVIII – в першій половині XIX ст. </dc:title>
  <dc:creator>Дмитренко</dc:creator>
  <cp:lastModifiedBy>Valera</cp:lastModifiedBy>
  <cp:revision>16</cp:revision>
  <dcterms:created xsi:type="dcterms:W3CDTF">2020-05-28T15:08:43Z</dcterms:created>
  <dcterms:modified xsi:type="dcterms:W3CDTF">2022-02-16T16:14:03Z</dcterms:modified>
</cp:coreProperties>
</file>