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3" d="100"/>
          <a:sy n="93" d="100"/>
        </p:scale>
        <p:origin x="25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Галицько-Волинська </a:t>
            </a:r>
            <a:r>
              <a:rPr lang="uk-UA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держава </a:t>
            </a:r>
            <a:r>
              <a:rPr lang="uk-UA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 наступників </a:t>
            </a:r>
            <a:r>
              <a:rPr lang="uk-UA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Данила </a:t>
            </a:r>
            <a:r>
              <a:rPr lang="uk-UA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Романовича.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464534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3122" y="659027"/>
            <a:ext cx="1021492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/>
              <a:t>Мета</a:t>
            </a:r>
          </a:p>
          <a:p>
            <a:pPr marL="285750" indent="-285750">
              <a:buFontTx/>
              <a:buChar char="-"/>
            </a:pPr>
            <a:r>
              <a:rPr lang="uk-UA" sz="2800" b="1" dirty="0" smtClean="0"/>
              <a:t>Визначити </a:t>
            </a:r>
            <a:r>
              <a:rPr lang="uk-UA" sz="2800" b="1" dirty="0" smtClean="0"/>
              <a:t>спільне та відмінне в політиці </a:t>
            </a:r>
            <a:r>
              <a:rPr lang="uk-UA" sz="2800" b="1" dirty="0" smtClean="0"/>
              <a:t>князів-наступників Галицько-Волинської держави</a:t>
            </a:r>
          </a:p>
          <a:p>
            <a:pPr marL="285750" lvl="0" indent="-285750">
              <a:buFontTx/>
              <a:buChar char="-"/>
            </a:pPr>
            <a:r>
              <a:rPr lang="uk-UA" sz="2800" b="1" dirty="0" smtClean="0"/>
              <a:t>З’ясувати причини припинення існування </a:t>
            </a:r>
            <a:r>
              <a:rPr lang="uk-UA" sz="2800" b="1" dirty="0" smtClean="0"/>
              <a:t> </a:t>
            </a:r>
            <a:r>
              <a:rPr lang="uk-UA" sz="2800" b="1" dirty="0">
                <a:solidFill>
                  <a:prstClr val="black"/>
                </a:solidFill>
              </a:rPr>
              <a:t>Галицько-Волинської держави</a:t>
            </a:r>
          </a:p>
          <a:p>
            <a:pPr marL="285750" lvl="0" indent="-285750">
              <a:buFontTx/>
              <a:buChar char="-"/>
            </a:pPr>
            <a:r>
              <a:rPr lang="uk-UA" sz="2800" b="1" dirty="0" smtClean="0"/>
              <a:t>Розкрити історичне значення </a:t>
            </a:r>
            <a:r>
              <a:rPr lang="uk-UA" sz="2800" b="1" dirty="0">
                <a:solidFill>
                  <a:prstClr val="black"/>
                </a:solidFill>
              </a:rPr>
              <a:t>Галицько-Волинської держави</a:t>
            </a:r>
          </a:p>
          <a:p>
            <a:pPr marL="285750" indent="-285750">
              <a:buFontTx/>
              <a:buChar char="-"/>
            </a:pPr>
            <a:endParaRPr lang="uk-UA" sz="2800" b="1" dirty="0" smtClean="0"/>
          </a:p>
          <a:p>
            <a:pPr marL="285750" indent="-285750">
              <a:buFontTx/>
              <a:buChar char="-"/>
            </a:pPr>
            <a:r>
              <a:rPr lang="uk-UA" sz="2800" b="1" dirty="0" smtClean="0"/>
              <a:t>Формувати історичні компетентності (хронологічну, просторову, інформаційну, аксіологічну)</a:t>
            </a:r>
          </a:p>
          <a:p>
            <a:pPr marL="285750" indent="-285750">
              <a:buFontTx/>
              <a:buChar char="-"/>
            </a:pPr>
            <a:r>
              <a:rPr lang="uk-UA" sz="2800" b="1" dirty="0" smtClean="0"/>
              <a:t>Виховувати почуття глибокої поваги до історії своєї Батьківщини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94444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3081" y="313038"/>
            <a:ext cx="9555892" cy="60939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Актуалізація опорних знань</a:t>
            </a:r>
          </a:p>
          <a:p>
            <a:endParaRPr lang="uk-UA" sz="3600" b="1" dirty="0" smtClean="0"/>
          </a:p>
          <a:p>
            <a:r>
              <a:rPr lang="uk-UA" sz="3600" b="1" dirty="0" smtClean="0"/>
              <a:t>Пригадайте!</a:t>
            </a:r>
          </a:p>
          <a:p>
            <a:endParaRPr lang="uk-UA" dirty="0"/>
          </a:p>
          <a:p>
            <a:r>
              <a:rPr lang="uk-UA" sz="2400" b="1" i="1" dirty="0" smtClean="0"/>
              <a:t>Хто і коли заснував Галицько-Волинську державу?</a:t>
            </a:r>
          </a:p>
          <a:p>
            <a:endParaRPr lang="uk-UA" sz="2400" b="1" i="1" dirty="0"/>
          </a:p>
          <a:p>
            <a:r>
              <a:rPr lang="uk-UA" sz="2400" b="1" i="1" dirty="0" smtClean="0"/>
              <a:t>Коли Галицько-Волинська держава досягла найбільшого розквіту?</a:t>
            </a:r>
          </a:p>
          <a:p>
            <a:endParaRPr lang="uk-UA" sz="2400" b="1" i="1" dirty="0"/>
          </a:p>
          <a:p>
            <a:r>
              <a:rPr lang="uk-UA" sz="2400" b="1" i="1" dirty="0" smtClean="0"/>
              <a:t>Які  землі були об’єднані в Галицько-Волинську державу за часів короля Данила?</a:t>
            </a:r>
          </a:p>
          <a:p>
            <a:endParaRPr lang="uk-UA" sz="2400" b="1" i="1" dirty="0"/>
          </a:p>
          <a:p>
            <a:r>
              <a:rPr lang="uk-UA" sz="2400" b="1" i="1" dirty="0" smtClean="0"/>
              <a:t>Чому Галицько-Волинську державу вважають правонаступницею Русі-України?</a:t>
            </a:r>
          </a:p>
          <a:p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2538457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4"/>
          <a:stretch/>
        </p:blipFill>
        <p:spPr>
          <a:xfrm rot="5400000">
            <a:off x="4364478" y="-993296"/>
            <a:ext cx="6560471" cy="87980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0746" y="428368"/>
            <a:ext cx="2364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Робота з картою</a:t>
            </a:r>
            <a:endParaRPr lang="en-US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3654" y="988711"/>
            <a:ext cx="267729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/>
              <a:t>Які  землі були об’єднані в Галицько-Волинську державу за часів короля Данила</a:t>
            </a:r>
            <a:r>
              <a:rPr lang="uk-UA" b="1" i="1" dirty="0" smtClean="0"/>
              <a:t>?</a:t>
            </a:r>
          </a:p>
          <a:p>
            <a:endParaRPr lang="uk-UA" b="1" i="1" dirty="0"/>
          </a:p>
          <a:p>
            <a:r>
              <a:rPr lang="uk-UA" b="1" i="1" dirty="0" smtClean="0"/>
              <a:t>Про які події в історії Галицько- волинської держави ми дізнаємося з цієї карти?</a:t>
            </a:r>
          </a:p>
          <a:p>
            <a:endParaRPr lang="uk-UA" b="1" i="1" dirty="0"/>
          </a:p>
          <a:p>
            <a:r>
              <a:rPr lang="uk-UA" b="1" i="1" dirty="0" smtClean="0"/>
              <a:t>Назвіть головну мету зовнішньої політики короля Данила. Чи була вона досягнута?</a:t>
            </a:r>
          </a:p>
          <a:p>
            <a:endParaRPr lang="uk-UA" b="1" i="1" dirty="0"/>
          </a:p>
          <a:p>
            <a:endParaRPr lang="uk-UA" b="1" i="1" dirty="0"/>
          </a:p>
        </p:txBody>
      </p:sp>
    </p:spTree>
    <p:extLst>
      <p:ext uri="{BB962C8B-B14F-4D97-AF65-F5344CB8AC3E}">
        <p14:creationId xmlns:p14="http://schemas.microsoft.com/office/powerpoint/2010/main" val="694860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03" y="1200314"/>
            <a:ext cx="9638271" cy="52629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dirty="0"/>
              <a:t>По </a:t>
            </a:r>
            <a:r>
              <a:rPr lang="ru-RU" sz="2400" b="1" dirty="0" err="1"/>
              <a:t>смерті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Данила</a:t>
            </a:r>
            <a:r>
              <a:rPr lang="ru-RU" sz="2400" b="1" dirty="0"/>
              <a:t> </a:t>
            </a:r>
            <a:r>
              <a:rPr lang="ru-RU" sz="2400" b="1" dirty="0" err="1"/>
              <a:t>управління</a:t>
            </a:r>
            <a:r>
              <a:rPr lang="ru-RU" sz="2400" b="1" dirty="0"/>
              <a:t> в </a:t>
            </a:r>
            <a:r>
              <a:rPr lang="ru-RU" sz="2400" b="1" dirty="0" err="1"/>
              <a:t>Галицько-Волинській</a:t>
            </a:r>
            <a:r>
              <a:rPr lang="ru-RU" sz="2400" b="1" dirty="0"/>
              <a:t> </a:t>
            </a:r>
            <a:r>
              <a:rPr lang="ru-RU" sz="2400" b="1" dirty="0" err="1"/>
              <a:t>державі</a:t>
            </a:r>
            <a:r>
              <a:rPr lang="ru-RU" sz="2400" b="1" dirty="0"/>
              <a:t> перебрав </a:t>
            </a:r>
            <a:r>
              <a:rPr lang="ru-RU" sz="2400" b="1" dirty="0" err="1" smtClean="0">
                <a:solidFill>
                  <a:srgbClr val="FF0000"/>
                </a:solidFill>
              </a:rPr>
              <a:t>Василько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/>
              <a:t>(1264–1270 </a:t>
            </a:r>
            <a:r>
              <a:rPr lang="ru-RU" sz="2400" b="1" dirty="0" err="1"/>
              <a:t>рр</a:t>
            </a:r>
            <a:r>
              <a:rPr lang="ru-RU" sz="2400" b="1" dirty="0"/>
              <a:t>.). </a:t>
            </a:r>
            <a:endParaRPr lang="ru-RU" sz="2400" b="1" dirty="0" smtClean="0"/>
          </a:p>
          <a:p>
            <a:endParaRPr lang="ru-RU" sz="2400" b="1" dirty="0" smtClean="0"/>
          </a:p>
          <a:p>
            <a:r>
              <a:rPr lang="ru-RU" sz="2400" b="1" dirty="0" smtClean="0"/>
              <a:t>Але </a:t>
            </a:r>
            <a:r>
              <a:rPr lang="ru-RU" sz="2400" b="1" dirty="0" err="1"/>
              <a:t>володіння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перебували</a:t>
            </a:r>
            <a:r>
              <a:rPr lang="ru-RU" sz="2400" b="1" dirty="0"/>
              <a:t> </a:t>
            </a:r>
            <a:r>
              <a:rPr lang="ru-RU" sz="2400" b="1" dirty="0" err="1"/>
              <a:t>під</a:t>
            </a:r>
            <a:r>
              <a:rPr lang="ru-RU" sz="2400" b="1" dirty="0"/>
              <a:t> </a:t>
            </a:r>
            <a:r>
              <a:rPr lang="ru-RU" sz="2400" b="1" dirty="0" err="1"/>
              <a:t>безпосереднім</a:t>
            </a:r>
            <a:r>
              <a:rPr lang="ru-RU" sz="2400" b="1" dirty="0"/>
              <a:t> </a:t>
            </a:r>
            <a:r>
              <a:rPr lang="ru-RU" sz="2400" b="1" dirty="0" err="1" smtClean="0"/>
              <a:t>правлінням</a:t>
            </a:r>
            <a:r>
              <a:rPr lang="ru-RU" sz="2400" b="1" dirty="0" smtClean="0"/>
              <a:t> </a:t>
            </a:r>
            <a:r>
              <a:rPr lang="ru-RU" sz="2400" b="1" dirty="0"/>
              <a:t>Данила, </a:t>
            </a:r>
            <a:r>
              <a:rPr lang="ru-RU" sz="2400" b="1" dirty="0" err="1"/>
              <a:t>було</a:t>
            </a:r>
            <a:r>
              <a:rPr lang="ru-RU" sz="2400" b="1" dirty="0"/>
              <a:t> </a:t>
            </a:r>
            <a:r>
              <a:rPr lang="ru-RU" sz="2400" b="1" dirty="0" err="1"/>
              <a:t>розділено</a:t>
            </a:r>
            <a:r>
              <a:rPr lang="ru-RU" sz="2400" b="1" dirty="0"/>
              <a:t> </a:t>
            </a:r>
            <a:r>
              <a:rPr lang="ru-RU" sz="2400" b="1" dirty="0" err="1"/>
              <a:t>між</a:t>
            </a:r>
            <a:r>
              <a:rPr lang="ru-RU" sz="2400" b="1" dirty="0"/>
              <a:t> </a:t>
            </a:r>
            <a:r>
              <a:rPr lang="ru-RU" sz="2400" b="1" dirty="0" err="1"/>
              <a:t>трьома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синами</a:t>
            </a:r>
            <a:r>
              <a:rPr lang="ru-RU" sz="2400" b="1" dirty="0"/>
              <a:t> — Левом, Мстиславом та </a:t>
            </a:r>
            <a:r>
              <a:rPr lang="ru-RU" sz="2400" b="1" dirty="0" err="1"/>
              <a:t>Шварном</a:t>
            </a:r>
            <a:r>
              <a:rPr lang="ru-RU" sz="2400" b="1" dirty="0"/>
              <a:t>. </a:t>
            </a:r>
            <a:endParaRPr lang="ru-RU" sz="2400" b="1" dirty="0" smtClean="0"/>
          </a:p>
          <a:p>
            <a:endParaRPr lang="ru-RU" sz="2400" b="1" dirty="0"/>
          </a:p>
          <a:p>
            <a:r>
              <a:rPr lang="ru-RU" sz="2400" b="1" i="1" dirty="0" smtClean="0">
                <a:solidFill>
                  <a:srgbClr val="FF0000"/>
                </a:solidFill>
              </a:rPr>
              <a:t>Лев </a:t>
            </a:r>
            <a:r>
              <a:rPr lang="ru-RU" sz="2400" b="1" i="1" dirty="0">
                <a:solidFill>
                  <a:srgbClr val="FF0000"/>
                </a:solidFill>
              </a:rPr>
              <a:t>Данилович </a:t>
            </a:r>
            <a:r>
              <a:rPr lang="ru-RU" sz="2400" b="1" dirty="0" err="1"/>
              <a:t>отримав</a:t>
            </a:r>
            <a:r>
              <a:rPr lang="ru-RU" sz="2400" b="1" dirty="0"/>
              <a:t> Галич і </a:t>
            </a:r>
            <a:r>
              <a:rPr lang="ru-RU" sz="2400" b="1" dirty="0" err="1"/>
              <a:t>Перемишль</a:t>
            </a:r>
            <a:r>
              <a:rPr lang="ru-RU" sz="2400" b="1" dirty="0" smtClean="0"/>
              <a:t>,</a:t>
            </a:r>
          </a:p>
          <a:p>
            <a:r>
              <a:rPr lang="ru-RU" sz="2400" b="1" i="1" dirty="0" smtClean="0">
                <a:solidFill>
                  <a:srgbClr val="FF0000"/>
                </a:solidFill>
              </a:rPr>
              <a:t>Мстислав</a:t>
            </a:r>
            <a:r>
              <a:rPr lang="ru-RU" sz="2400" b="1" dirty="0" smtClean="0"/>
              <a:t> </a:t>
            </a:r>
            <a:r>
              <a:rPr lang="ru-RU" sz="2400" b="1" dirty="0"/>
              <a:t>— </a:t>
            </a:r>
            <a:r>
              <a:rPr lang="ru-RU" sz="2400" b="1" dirty="0" err="1" smtClean="0"/>
              <a:t>Теребовлянщину</a:t>
            </a:r>
            <a:r>
              <a:rPr lang="ru-RU" sz="2400" b="1" dirty="0"/>
              <a:t>, </a:t>
            </a:r>
            <a:endParaRPr lang="ru-RU" sz="2400" b="1" dirty="0" smtClean="0"/>
          </a:p>
          <a:p>
            <a:r>
              <a:rPr lang="ru-RU" sz="2400" b="1" i="1" dirty="0" err="1" smtClean="0">
                <a:solidFill>
                  <a:srgbClr val="FF0000"/>
                </a:solidFill>
              </a:rPr>
              <a:t>Шварно</a:t>
            </a:r>
            <a:r>
              <a:rPr lang="ru-RU" sz="2400" b="1" dirty="0" smtClean="0"/>
              <a:t> </a:t>
            </a:r>
            <a:r>
              <a:rPr lang="ru-RU" sz="2400" b="1" dirty="0"/>
              <a:t>— Белз, Холм, </a:t>
            </a:r>
            <a:r>
              <a:rPr lang="ru-RU" sz="2400" b="1" dirty="0" err="1"/>
              <a:t>Дорогичин</a:t>
            </a:r>
            <a:r>
              <a:rPr lang="ru-RU" sz="2400" b="1" dirty="0"/>
              <a:t>, </a:t>
            </a:r>
            <a:r>
              <a:rPr lang="ru-RU" sz="2400" b="1" dirty="0" err="1"/>
              <a:t>Чорну</a:t>
            </a:r>
            <a:r>
              <a:rPr lang="ru-RU" sz="2400" b="1" dirty="0"/>
              <a:t> Русь та </a:t>
            </a:r>
            <a:endParaRPr lang="ru-RU" sz="2400" b="1" dirty="0" smtClean="0"/>
          </a:p>
          <a:p>
            <a:r>
              <a:rPr lang="ru-RU" sz="2400" b="1" dirty="0" err="1" smtClean="0"/>
              <a:t>Червенські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міста</a:t>
            </a:r>
            <a:r>
              <a:rPr lang="ru-RU" sz="2400" b="1" dirty="0"/>
              <a:t>. </a:t>
            </a:r>
            <a:endParaRPr lang="ru-RU" sz="2400" b="1" dirty="0" smtClean="0"/>
          </a:p>
          <a:p>
            <a:endParaRPr lang="ru-RU" sz="2400" b="1" dirty="0"/>
          </a:p>
          <a:p>
            <a:r>
              <a:rPr lang="ru-RU" sz="2400" b="1" dirty="0" smtClean="0"/>
              <a:t>По </a:t>
            </a:r>
            <a:r>
              <a:rPr lang="ru-RU" sz="2400" b="1" dirty="0" err="1"/>
              <a:t>смерті</a:t>
            </a:r>
            <a:r>
              <a:rPr lang="ru-RU" sz="2400" b="1" dirty="0"/>
              <a:t> Василька </a:t>
            </a:r>
            <a:r>
              <a:rPr lang="ru-RU" sz="2400" b="1" dirty="0" err="1"/>
              <a:t>Волинь</a:t>
            </a:r>
            <a:r>
              <a:rPr lang="ru-RU" sz="2400" b="1" dirty="0"/>
              <a:t> </a:t>
            </a:r>
            <a:r>
              <a:rPr lang="ru-RU" sz="2400" b="1" dirty="0" err="1"/>
              <a:t>успадкував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син</a:t>
            </a:r>
            <a:r>
              <a:rPr lang="ru-RU" sz="2400" b="1" dirty="0"/>
              <a:t> </a:t>
            </a:r>
            <a:r>
              <a:rPr lang="ru-RU" sz="2400" b="1" dirty="0" err="1"/>
              <a:t>Володимир</a:t>
            </a:r>
            <a:r>
              <a:rPr lang="ru-RU" sz="2400" b="1" dirty="0"/>
              <a:t> </a:t>
            </a:r>
            <a:r>
              <a:rPr lang="ru-RU" sz="2400" b="1" dirty="0" err="1"/>
              <a:t>Василькович</a:t>
            </a:r>
            <a:r>
              <a:rPr lang="ru-RU" sz="2400" b="1" dirty="0"/>
              <a:t>. </a:t>
            </a:r>
            <a:endParaRPr lang="en-US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3544" y="1210741"/>
            <a:ext cx="2381250" cy="31718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01561" y="4392993"/>
            <a:ext cx="2185216" cy="98488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Василько Романович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</a:rPr>
              <a:t>1264–1270 </a:t>
            </a:r>
            <a:r>
              <a:rPr lang="ru-RU" b="1" dirty="0" err="1" smtClean="0">
                <a:solidFill>
                  <a:prstClr val="black"/>
                </a:solidFill>
              </a:rPr>
              <a:t>рр</a:t>
            </a:r>
            <a:r>
              <a:rPr lang="ru-RU" b="1" dirty="0" smtClean="0">
                <a:solidFill>
                  <a:prstClr val="black"/>
                </a:solidFill>
              </a:rPr>
              <a:t>.</a:t>
            </a:r>
            <a:endParaRPr lang="en-US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543697" y="222422"/>
            <a:ext cx="754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Вивчення нового матеріалу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71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1908" y="340832"/>
            <a:ext cx="3846909" cy="49077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542148" y="5339153"/>
            <a:ext cx="2406428" cy="9002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Лев </a:t>
            </a:r>
            <a:r>
              <a:rPr kumimoji="0" lang="en-US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 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Данилович</a:t>
            </a:r>
          </a:p>
          <a:p>
            <a:pPr algn="ctr" defTabSz="914400"/>
            <a:r>
              <a:rPr lang="uk-UA" altLang="en-US" b="1" dirty="0">
                <a:solidFill>
                  <a:srgbClr val="0070C0"/>
                </a:solidFill>
              </a:rPr>
              <a:t>1264 – </a:t>
            </a:r>
            <a:r>
              <a:rPr lang="uk-UA" altLang="en-US" b="1" dirty="0" smtClean="0">
                <a:solidFill>
                  <a:srgbClr val="0070C0"/>
                </a:solidFill>
              </a:rPr>
              <a:t>1301 рр.</a:t>
            </a:r>
            <a:endParaRPr lang="uk-UA" altLang="en-US" b="1" dirty="0">
              <a:solidFill>
                <a:srgbClr val="0070C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317" y="587967"/>
            <a:ext cx="7241059" cy="25730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defTabSz="914400">
              <a:spcBef>
                <a:spcPct val="20000"/>
              </a:spcBef>
              <a:defRPr/>
            </a:pPr>
            <a:r>
              <a:rPr lang="uk-UA" sz="2600" b="1" dirty="0">
                <a:solidFill>
                  <a:srgbClr val="8064A2">
                    <a:lumMod val="50000"/>
                  </a:srgbClr>
                </a:solidFill>
                <a:latin typeface="Calibri"/>
              </a:rPr>
              <a:t>«Лев був талановитим володарем, з незвичайною енергією проводив свої плани, намагався скупчити в своїх руках якнайбільшу територію і вести провід над іншими членами свого роду».  </a:t>
            </a:r>
          </a:p>
          <a:p>
            <a:pPr lvl="0" algn="r" defTabSz="914400">
              <a:spcBef>
                <a:spcPct val="20000"/>
              </a:spcBef>
              <a:defRPr/>
            </a:pPr>
            <a:r>
              <a:rPr lang="uk-UA" sz="2600" b="1" dirty="0">
                <a:solidFill>
                  <a:srgbClr val="8064A2">
                    <a:lumMod val="50000"/>
                  </a:srgbClr>
                </a:solidFill>
                <a:latin typeface="Calibri"/>
              </a:rPr>
              <a:t>І. Крип’якевич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3887" y="4326708"/>
            <a:ext cx="7475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Про що свідчить така характеристика князя?</a:t>
            </a:r>
          </a:p>
          <a:p>
            <a:endParaRPr lang="uk-UA" sz="2400" b="1" dirty="0" smtClean="0">
              <a:solidFill>
                <a:srgbClr val="FF0000"/>
              </a:solidFill>
            </a:endParaRPr>
          </a:p>
          <a:p>
            <a:r>
              <a:rPr lang="uk-UA" sz="2400" b="1" dirty="0" smtClean="0">
                <a:solidFill>
                  <a:srgbClr val="FF0000"/>
                </a:solidFill>
              </a:rPr>
              <a:t>Яку політику провадив князь, на вашу думку?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18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848" y="2455094"/>
            <a:ext cx="7364627" cy="4154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«Інший тип, як Лев, являв собою волинський князь Володимир </a:t>
            </a:r>
            <a:r>
              <a:rPr kumimoji="0" lang="uk-UA" alt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Василькович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Він неохоче брав участь у війнах, а займався мирною працею, письменством і мистецтвом. Він побудував нові замки для оборони від нападів Литви, між інших Кам’янець Литовський, від якого залишилася оборонна вежа… Володимир побудував на Волині різні церкви і обдаровував їх дорогоцінними іконами та книгами. Сам залюбки переписував книги і </a:t>
            </a:r>
            <a:r>
              <a:rPr kumimoji="0" lang="uk-UA" alt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розчитувався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в них</a:t>
            </a:r>
            <a:r>
              <a:rPr kumimoji="0" lang="en-US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”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altLang="en-US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uk-UA" altLang="en-US" sz="2400" b="1" kern="0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                                                 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І.</a:t>
            </a:r>
            <a:r>
              <a:rPr kumimoji="0" lang="en-US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Крип’якевич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2491" r="3373"/>
          <a:stretch/>
        </p:blipFill>
        <p:spPr>
          <a:xfrm>
            <a:off x="7496432" y="313256"/>
            <a:ext cx="4495709" cy="342672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5715" y="307730"/>
            <a:ext cx="6816850" cy="20928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cs typeface="Estrangelo Edessa" panose="03080600000000000000" pitchFamily="66" charset="0"/>
              </a:rPr>
              <a:t>З Галицько-Волинського літопису:</a:t>
            </a:r>
          </a:p>
          <a:p>
            <a:pPr lvl="0" algn="ctr" defTabSz="914400"/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Estrangelo Edessa" panose="03080600000000000000" pitchFamily="66" charset="0"/>
              </a:rPr>
              <a:t>«Цей благородний князь  </a:t>
            </a:r>
            <a:r>
              <a:rPr lang="uk-UA" sz="2800" b="1" dirty="0">
                <a:solidFill>
                  <a:prstClr val="black"/>
                </a:solidFill>
                <a:latin typeface="Calibri"/>
                <a:cs typeface="Estrangelo Edessa" panose="03080600000000000000" pitchFamily="66" charset="0"/>
              </a:rPr>
              <a:t>був філософ, лагідний, смиренний, незлобний , правдивий».</a:t>
            </a:r>
            <a:endParaRPr lang="ru-RU" sz="2800" b="1" dirty="0">
              <a:solidFill>
                <a:prstClr val="black"/>
              </a:solidFill>
              <a:latin typeface="Calibri"/>
              <a:cs typeface="Estrangelo Edessa" panose="03080600000000000000" pitchFamily="66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94260" y="4070921"/>
            <a:ext cx="370005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en-US" sz="24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 </a:t>
            </a:r>
            <a:r>
              <a:rPr lang="uk-UA" altLang="en-US" sz="2400" b="1" kern="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Василькович</a:t>
            </a:r>
            <a:endParaRPr lang="uk-UA" altLang="en-US" sz="2400" b="1" kern="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b="1" dirty="0">
                <a:solidFill>
                  <a:srgbClr val="FF0000"/>
                </a:solidFill>
              </a:rPr>
              <a:t>(</a:t>
            </a:r>
            <a:r>
              <a:rPr lang="uk-UA" b="1" dirty="0" smtClean="0">
                <a:solidFill>
                  <a:srgbClr val="FF0000"/>
                </a:solidFill>
              </a:rPr>
              <a:t>1269-1289рр.)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104657" y="4908378"/>
            <a:ext cx="3279257" cy="70788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FF00"/>
                </a:solidFill>
              </a:rPr>
              <a:t>Про що свідчить така характеристика князя?</a:t>
            </a:r>
          </a:p>
        </p:txBody>
      </p:sp>
    </p:spTree>
    <p:extLst>
      <p:ext uri="{BB962C8B-B14F-4D97-AF65-F5344CB8AC3E}">
        <p14:creationId xmlns:p14="http://schemas.microsoft.com/office/powerpoint/2010/main" val="1014424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1908" y="340832"/>
            <a:ext cx="3846909" cy="49077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709685" y="5248537"/>
            <a:ext cx="2406428" cy="9002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Лев </a:t>
            </a:r>
            <a:r>
              <a:rPr kumimoji="0" lang="en-US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 </a:t>
            </a:r>
            <a:r>
              <a:rPr kumimoji="0" lang="uk-UA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Данилович</a:t>
            </a:r>
          </a:p>
          <a:p>
            <a:pPr algn="ctr" defTabSz="914400"/>
            <a:r>
              <a:rPr lang="uk-UA" altLang="en-US" b="1" dirty="0">
                <a:solidFill>
                  <a:srgbClr val="0070C0"/>
                </a:solidFill>
              </a:rPr>
              <a:t>1264 – </a:t>
            </a:r>
            <a:r>
              <a:rPr lang="uk-UA" altLang="en-US" b="1" dirty="0" smtClean="0">
                <a:solidFill>
                  <a:srgbClr val="0070C0"/>
                </a:solidFill>
              </a:rPr>
              <a:t>1301 рр.</a:t>
            </a:r>
            <a:endParaRPr lang="uk-UA" altLang="en-US" b="1" dirty="0">
              <a:solidFill>
                <a:srgbClr val="0070C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317" y="587967"/>
            <a:ext cx="7241059" cy="49552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r>
              <a:rPr lang="uk-UA" sz="2400" b="1" dirty="0"/>
              <a:t>Лев ділив Галицько-Волинський стіл із дядьком Васильком і двоюріднім братом Володимиром </a:t>
            </a:r>
            <a:r>
              <a:rPr lang="uk-UA" sz="2400" b="1" dirty="0" err="1"/>
              <a:t>Васильковичем</a:t>
            </a:r>
            <a:r>
              <a:rPr lang="uk-UA" sz="2400" b="1" dirty="0"/>
              <a:t>, які правили на Волині</a:t>
            </a:r>
            <a:r>
              <a:rPr lang="uk-UA" sz="2400" b="1" dirty="0" smtClean="0"/>
              <a:t>.</a:t>
            </a:r>
            <a:endParaRPr lang="uk-UA" altLang="en-US" sz="2400" b="1" dirty="0" smtClean="0">
              <a:solidFill>
                <a:srgbClr val="86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mbria"/>
            </a:endParaRPr>
          </a:p>
          <a:p>
            <a:pPr marL="342900" lvl="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r>
              <a:rPr lang="uk-UA" altLang="en-US" sz="2800" dirty="0" smtClean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Приєднав </a:t>
            </a:r>
            <a:r>
              <a:rPr lang="uk-UA" altLang="en-US" sz="2800" dirty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Закарпаття та </a:t>
            </a:r>
            <a:r>
              <a:rPr lang="uk-UA" altLang="en-US" sz="2800" dirty="0" err="1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Люблінщину</a:t>
            </a:r>
            <a:endParaRPr lang="uk-UA" altLang="en-US" sz="2800" dirty="0">
              <a:solidFill>
                <a:srgbClr val="86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mbria"/>
            </a:endParaRPr>
          </a:p>
          <a:p>
            <a:pPr marL="342900" lvl="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r>
              <a:rPr lang="uk-UA" altLang="en-US" sz="2800" dirty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Підтримував </a:t>
            </a:r>
            <a:r>
              <a:rPr lang="uk-UA" altLang="en-US" sz="2800" dirty="0" smtClean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зв’язки </a:t>
            </a:r>
            <a:r>
              <a:rPr lang="uk-UA" altLang="en-US" sz="2800" dirty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з Чехією, Угорщиною, Литвою, Тевтонським орденом.</a:t>
            </a:r>
          </a:p>
          <a:p>
            <a:pPr marL="342900" lvl="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r>
              <a:rPr lang="uk-UA" altLang="en-US" sz="2800" dirty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Переніс столицю до </a:t>
            </a:r>
            <a:r>
              <a:rPr lang="uk-UA" altLang="en-US" sz="2800" dirty="0" smtClean="0">
                <a:solidFill>
                  <a:srgbClr val="86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/>
              </a:rPr>
              <a:t>Львова у 1272 р.</a:t>
            </a:r>
          </a:p>
          <a:p>
            <a:pPr marL="34290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r>
              <a:rPr lang="uk-UA" sz="2800" b="1" dirty="0"/>
              <a:t>Разом з ординцями ходив війною на Польщу й Литву.</a:t>
            </a:r>
          </a:p>
          <a:p>
            <a:pPr marL="342900" lvl="0" indent="-342900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E701"/>
              </a:buClr>
              <a:buSzPct val="80000"/>
              <a:buFont typeface="Wingdings" panose="05000000000000000000" pitchFamily="2" charset="2"/>
              <a:buChar char="n"/>
            </a:pPr>
            <a:endParaRPr lang="ru-RU" altLang="en-US" sz="2800" dirty="0">
              <a:solidFill>
                <a:srgbClr val="86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263507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3783" y="343813"/>
            <a:ext cx="65573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kumimoji="0" lang="x-none" sz="31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Галицько-Волинська держава за </a:t>
            </a:r>
            <a:r>
              <a:rPr kumimoji="0" lang="x-none" sz="31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Юрія І Львовича</a:t>
            </a:r>
            <a:r>
              <a:rPr kumimoji="0" lang="uk-UA" sz="31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 </a:t>
            </a:r>
            <a:r>
              <a:rPr kumimoji="0" lang="uk-UA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(</a:t>
            </a:r>
            <a:r>
              <a:rPr lang="ru-RU" sz="2400" b="1" i="1" kern="0" dirty="0" smtClean="0">
                <a:solidFill>
                  <a:srgbClr val="FF0000"/>
                </a:solidFill>
                <a:latin typeface="Elephant"/>
                <a:ea typeface="+mj-ea"/>
                <a:cs typeface="+mj-cs"/>
              </a:rPr>
              <a:t>1301–1308 </a:t>
            </a:r>
            <a:r>
              <a:rPr lang="ru-RU" sz="2400" b="1" i="1" kern="0" dirty="0" err="1">
                <a:solidFill>
                  <a:srgbClr val="FF0000"/>
                </a:solidFill>
                <a:latin typeface="Elephant"/>
                <a:ea typeface="+mj-ea"/>
                <a:cs typeface="+mj-cs"/>
              </a:rPr>
              <a:t>рр</a:t>
            </a:r>
            <a:r>
              <a:rPr lang="ru-RU" sz="2400" b="1" i="1" kern="0" dirty="0" smtClean="0">
                <a:solidFill>
                  <a:srgbClr val="FF0000"/>
                </a:solidFill>
                <a:latin typeface="Elephant"/>
                <a:ea typeface="+mj-ea"/>
                <a:cs typeface="+mj-cs"/>
              </a:rPr>
              <a:t>.)</a:t>
            </a:r>
            <a:endParaRPr lang="ru-RU" sz="3100" b="1" i="1" kern="0" dirty="0">
              <a:solidFill>
                <a:srgbClr val="FF0000"/>
              </a:solidFill>
              <a:latin typeface="Elephant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2466" y="1451055"/>
            <a:ext cx="7018637" cy="50413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1" dirty="0" smtClean="0"/>
              <a:t>Об’єднав </a:t>
            </a:r>
            <a:r>
              <a:rPr lang="uk-UA" sz="2400" b="1" dirty="0"/>
              <a:t>землі діда, Данила Романовича.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Столицю </a:t>
            </a:r>
            <a:r>
              <a:rPr lang="uk-UA" sz="2400" b="1" dirty="0"/>
              <a:t>переніс до Володимира</a:t>
            </a:r>
            <a:r>
              <a:rPr lang="uk-UA" sz="2400" b="1" dirty="0" smtClean="0"/>
              <a:t>.</a:t>
            </a:r>
          </a:p>
          <a:p>
            <a:endParaRPr lang="uk-UA" sz="2400" b="1" dirty="0"/>
          </a:p>
          <a:p>
            <a:pPr lvl="0">
              <a:lnSpc>
                <a:spcPct val="80000"/>
              </a:lnSpc>
            </a:pPr>
            <a:r>
              <a:rPr lang="uk-UA" altLang="en-US" sz="2400" b="1" dirty="0">
                <a:solidFill>
                  <a:prstClr val="black"/>
                </a:solidFill>
              </a:rPr>
              <a:t>Утворив Галицьку </a:t>
            </a:r>
            <a:r>
              <a:rPr lang="uk-UA" altLang="en-US" sz="2400" b="1" dirty="0" smtClean="0">
                <a:solidFill>
                  <a:prstClr val="black"/>
                </a:solidFill>
              </a:rPr>
              <a:t>митрополію (</a:t>
            </a:r>
            <a:r>
              <a:rPr lang="x-none" sz="2400" b="1" dirty="0" smtClean="0">
                <a:solidFill>
                  <a:srgbClr val="C3604D"/>
                </a:solidFill>
              </a:rPr>
              <a:t>1303 </a:t>
            </a:r>
            <a:r>
              <a:rPr lang="x-none" sz="2400" b="1" dirty="0">
                <a:solidFill>
                  <a:srgbClr val="C3604D"/>
                </a:solidFill>
              </a:rPr>
              <a:t>р</a:t>
            </a:r>
            <a:r>
              <a:rPr lang="x-none" sz="2400" b="1" dirty="0" smtClean="0">
                <a:solidFill>
                  <a:srgbClr val="C3604D"/>
                </a:solidFill>
              </a:rPr>
              <a:t>.</a:t>
            </a:r>
            <a:r>
              <a:rPr lang="uk-UA" sz="2400" b="1" dirty="0" smtClean="0"/>
              <a:t>).</a:t>
            </a:r>
            <a:endParaRPr lang="uk-UA" altLang="en-US" sz="2400" b="1" dirty="0"/>
          </a:p>
          <a:p>
            <a:pPr lvl="0">
              <a:lnSpc>
                <a:spcPct val="80000"/>
              </a:lnSpc>
            </a:pPr>
            <a:endParaRPr lang="uk-UA" altLang="en-US" sz="2400" b="1" dirty="0" smtClean="0">
              <a:solidFill>
                <a:prstClr val="black"/>
              </a:solidFill>
            </a:endParaRPr>
          </a:p>
          <a:p>
            <a:pPr lvl="0">
              <a:lnSpc>
                <a:spcPct val="80000"/>
              </a:lnSpc>
            </a:pPr>
            <a:r>
              <a:rPr lang="uk-UA" altLang="en-US" sz="2400" b="1" dirty="0" smtClean="0">
                <a:solidFill>
                  <a:prstClr val="black"/>
                </a:solidFill>
              </a:rPr>
              <a:t>Прийняв </a:t>
            </a:r>
            <a:r>
              <a:rPr lang="uk-UA" altLang="en-US" sz="2400" b="1" dirty="0">
                <a:solidFill>
                  <a:prstClr val="black"/>
                </a:solidFill>
              </a:rPr>
              <a:t>титул короля.</a:t>
            </a:r>
          </a:p>
          <a:p>
            <a:endParaRPr lang="uk-UA" sz="2400" b="1" dirty="0"/>
          </a:p>
          <a:p>
            <a:r>
              <a:rPr lang="uk-UA" sz="2400" b="1" dirty="0"/>
              <a:t>Його правління визначають як час розквіту, спокою та економічного добробуту держави</a:t>
            </a:r>
            <a:r>
              <a:rPr lang="uk-UA" sz="2400" b="1" dirty="0" smtClean="0"/>
              <a:t>.              </a:t>
            </a:r>
            <a:r>
              <a:rPr lang="uk-UA" sz="2400" b="1" dirty="0" smtClean="0">
                <a:solidFill>
                  <a:srgbClr val="FF0000"/>
                </a:solidFill>
              </a:rPr>
              <a:t>АЛЕ !</a:t>
            </a:r>
            <a:endParaRPr lang="uk-UA" sz="2400" b="1" dirty="0">
              <a:solidFill>
                <a:srgbClr val="FF0000"/>
              </a:solidFill>
            </a:endParaRPr>
          </a:p>
          <a:p>
            <a:r>
              <a:rPr lang="uk-UA" sz="2400" b="1" dirty="0"/>
              <a:t>За правління Юрія І Львовича Польща захопила Люблінську землю, а Угорщина – частину Закарпаття</a:t>
            </a:r>
            <a:r>
              <a:rPr lang="uk-UA" sz="2400" b="1" dirty="0" smtClean="0"/>
              <a:t>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675" y="625202"/>
            <a:ext cx="3846909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00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1935" y="268240"/>
            <a:ext cx="112940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kumimoji="0" lang="x-none" sz="40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Правління Андрія і Лева ІІ </a:t>
            </a:r>
            <a:r>
              <a:rPr lang="ru-RU" sz="3200" b="1" i="1" dirty="0" smtClean="0">
                <a:solidFill>
                  <a:srgbClr val="FF0000"/>
                </a:solidFill>
              </a:rPr>
              <a:t>(</a:t>
            </a:r>
            <a:r>
              <a:rPr lang="ru-RU" sz="3200" b="1" i="1" dirty="0">
                <a:solidFill>
                  <a:srgbClr val="FF0000"/>
                </a:solidFill>
              </a:rPr>
              <a:t>1308–1323 </a:t>
            </a:r>
            <a:r>
              <a:rPr lang="ru-RU" sz="3200" b="1" i="1" dirty="0" err="1">
                <a:solidFill>
                  <a:srgbClr val="FF0000"/>
                </a:solidFill>
              </a:rPr>
              <a:t>рр</a:t>
            </a:r>
            <a:r>
              <a:rPr lang="ru-RU" sz="3200" b="1" i="1" dirty="0">
                <a:solidFill>
                  <a:srgbClr val="FF0000"/>
                </a:solidFill>
              </a:rPr>
              <a:t>.)</a:t>
            </a:r>
            <a:r>
              <a:rPr lang="ru-RU" sz="4000" dirty="0"/>
              <a:t>, </a:t>
            </a:r>
            <a:r>
              <a:rPr lang="ru-RU" sz="2400" b="1" dirty="0" err="1"/>
              <a:t>які</a:t>
            </a:r>
            <a:r>
              <a:rPr lang="ru-RU" sz="2400" b="1" dirty="0"/>
              <a:t> </a:t>
            </a:r>
            <a:r>
              <a:rPr lang="ru-RU" sz="2400" b="1" dirty="0" err="1"/>
              <a:t>титулувалися</a:t>
            </a:r>
            <a:r>
              <a:rPr lang="ru-RU" sz="2400" b="1" dirty="0"/>
              <a:t> «</a:t>
            </a:r>
            <a:r>
              <a:rPr lang="ru-RU" sz="2400" b="1" dirty="0" err="1"/>
              <a:t>Божою</a:t>
            </a:r>
            <a:r>
              <a:rPr lang="ru-RU" sz="2400" b="1" dirty="0"/>
              <a:t> </a:t>
            </a:r>
            <a:r>
              <a:rPr lang="ru-RU" sz="2400" b="1" dirty="0" err="1"/>
              <a:t>милістю</a:t>
            </a:r>
            <a:r>
              <a:rPr lang="ru-RU" sz="2400" b="1" dirty="0"/>
              <a:t> </a:t>
            </a:r>
            <a:r>
              <a:rPr lang="ru-RU" sz="2400" b="1" dirty="0" err="1"/>
              <a:t>князі</a:t>
            </a:r>
            <a:r>
              <a:rPr lang="ru-RU" sz="2400" b="1" dirty="0"/>
              <a:t> </a:t>
            </a:r>
            <a:r>
              <a:rPr lang="ru-RU" sz="2400" b="1" dirty="0" err="1"/>
              <a:t>всієї</a:t>
            </a:r>
            <a:r>
              <a:rPr lang="ru-RU" sz="2400" b="1" dirty="0"/>
              <a:t> </a:t>
            </a:r>
            <a:r>
              <a:rPr lang="ru-RU" sz="2400" b="1" dirty="0" err="1"/>
              <a:t>Руської</a:t>
            </a:r>
            <a:r>
              <a:rPr lang="ru-RU" sz="2400" b="1" dirty="0"/>
              <a:t> </a:t>
            </a:r>
            <a:r>
              <a:rPr lang="ru-RU" sz="2400" b="1" dirty="0" err="1"/>
              <a:t>землі</a:t>
            </a:r>
            <a:r>
              <a:rPr lang="ru-RU" sz="2400" b="1" dirty="0"/>
              <a:t>, </a:t>
            </a:r>
            <a:r>
              <a:rPr lang="ru-RU" sz="2400" b="1" dirty="0" err="1"/>
              <a:t>Галичини</a:t>
            </a:r>
            <a:r>
              <a:rPr lang="ru-RU" sz="2400" b="1" dirty="0"/>
              <a:t> і </a:t>
            </a:r>
            <a:r>
              <a:rPr lang="ru-RU" sz="2400" b="1" dirty="0" err="1"/>
              <a:t>Володимирії</a:t>
            </a:r>
            <a:r>
              <a:rPr lang="ru-RU" sz="2400" b="1" dirty="0"/>
              <a:t>»</a:t>
            </a:r>
            <a:r>
              <a:rPr kumimoji="0" lang="x-none" sz="24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Elephant"/>
                <a:ea typeface="+mj-ea"/>
                <a:cs typeface="+mj-cs"/>
              </a:rPr>
              <a:t> </a:t>
            </a:r>
            <a:endParaRPr kumimoji="0" lang="uk-UA" sz="24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Elephan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1935" y="1922591"/>
            <a:ext cx="6689124" cy="3929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правили разом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у зовнішньополітичній діяльності орієнтувалися на союз із Тевтонським орденом і Польщею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uk-UA" sz="2400" b="1" kern="0" dirty="0">
                <a:solidFill>
                  <a:srgbClr val="000000"/>
                </a:solidFill>
              </a:rPr>
              <a:t>й</a:t>
            </a:r>
            <a:r>
              <a:rPr kumimoji="0" lang="uk-UA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мовірно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, обидва князі загинули саме в битві проти монголів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не мали синів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1323 р. – зі смертю Андрія і Лева династія Романовичів припинилася</a:t>
            </a:r>
            <a:endParaRPr kumimoji="0" lang="uk-UA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18" r="2098"/>
          <a:stretch/>
        </p:blipFill>
        <p:spPr>
          <a:xfrm>
            <a:off x="7150443" y="2078765"/>
            <a:ext cx="4712043" cy="3078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83026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129" y="345356"/>
            <a:ext cx="1037967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Правління Юрія</a:t>
            </a:r>
            <a:r>
              <a:rPr kumimoji="0" lang="uk-UA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 ІІ </a:t>
            </a:r>
            <a:r>
              <a:rPr kumimoji="0" lang="x-none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Болеслава</a:t>
            </a:r>
            <a:r>
              <a:rPr kumimoji="0" lang="uk-UA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 </a:t>
            </a:r>
            <a:r>
              <a:rPr kumimoji="0" lang="uk-UA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lephant"/>
                <a:ea typeface="+mj-ea"/>
                <a:cs typeface="+mj-cs"/>
              </a:rPr>
              <a:t>(1325-1340 рр.)</a:t>
            </a:r>
            <a:endParaRPr kumimoji="0" lang="en-US" sz="12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129" y="1053242"/>
            <a:ext cx="691154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1325 р. – галицько-волинські бояри обрали главою держави онука Юрія І, князя Болеслава, який правив під іменем Юрія ІІ</a:t>
            </a:r>
            <a:r>
              <a:rPr lang="uk-UA" sz="2000" b="1" dirty="0" smtClean="0"/>
              <a:t>.</a:t>
            </a:r>
          </a:p>
          <a:p>
            <a:endParaRPr lang="uk-UA" sz="2000" b="1" dirty="0"/>
          </a:p>
          <a:p>
            <a:r>
              <a:rPr lang="uk-UA" sz="2000" b="1" dirty="0"/>
              <a:t>У документах Юрій II називав себе «Божою милістю князем і спадкоємцем королівства Русі» та використовував королівську печатку Юрія І</a:t>
            </a:r>
            <a:r>
              <a:rPr lang="uk-UA" sz="2000" b="1" dirty="0" smtClean="0"/>
              <a:t>.</a:t>
            </a:r>
          </a:p>
          <a:p>
            <a:r>
              <a:rPr lang="ru-RU" sz="2000" b="1" dirty="0" err="1" smtClean="0"/>
              <a:t>Намагався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приборкати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галицьке</a:t>
            </a:r>
            <a:r>
              <a:rPr lang="ru-RU" sz="2000" b="1" dirty="0" smtClean="0"/>
              <a:t> боярство, для </a:t>
            </a:r>
            <a:r>
              <a:rPr lang="ru-RU" sz="2000" b="1" dirty="0" err="1"/>
              <a:t>цього</a:t>
            </a:r>
            <a:r>
              <a:rPr lang="ru-RU" sz="2000" b="1" dirty="0"/>
              <a:t> </a:t>
            </a:r>
            <a:r>
              <a:rPr lang="ru-RU" sz="2000" b="1" dirty="0" err="1"/>
              <a:t>владу</a:t>
            </a:r>
            <a:r>
              <a:rPr lang="ru-RU" sz="2000" b="1" dirty="0"/>
              <a:t> на </a:t>
            </a:r>
            <a:r>
              <a:rPr lang="ru-RU" sz="2000" b="1" dirty="0" err="1"/>
              <a:t>місцях</a:t>
            </a:r>
            <a:r>
              <a:rPr lang="ru-RU" sz="2000" b="1" dirty="0"/>
              <a:t> </a:t>
            </a:r>
            <a:r>
              <a:rPr lang="ru-RU" sz="2000" b="1" dirty="0" err="1"/>
              <a:t>він</a:t>
            </a:r>
            <a:r>
              <a:rPr lang="ru-RU" sz="2000" b="1" dirty="0"/>
              <a:t> передав </a:t>
            </a:r>
            <a:r>
              <a:rPr lang="ru-RU" sz="2000" b="1" dirty="0" err="1"/>
              <a:t>своїм</a:t>
            </a:r>
            <a:r>
              <a:rPr lang="ru-RU" sz="2000" b="1" dirty="0"/>
              <a:t> </a:t>
            </a:r>
            <a:r>
              <a:rPr lang="ru-RU" sz="2000" b="1" dirty="0" err="1" smtClean="0"/>
              <a:t>відданим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намісникам</a:t>
            </a:r>
            <a:r>
              <a:rPr lang="ru-RU" sz="2000" b="1" dirty="0"/>
              <a:t>.</a:t>
            </a:r>
            <a:endParaRPr lang="uk-UA" sz="2000" b="1" dirty="0" smtClean="0"/>
          </a:p>
          <a:p>
            <a:endParaRPr lang="uk-UA" sz="2000" b="1" dirty="0"/>
          </a:p>
          <a:p>
            <a:r>
              <a:rPr lang="uk-UA" sz="2000" b="1" dirty="0"/>
              <a:t>Встановив тісні контакти з Тевтонським орденом.</a:t>
            </a:r>
          </a:p>
          <a:p>
            <a:r>
              <a:rPr lang="uk-UA" sz="2000" b="1" dirty="0"/>
              <a:t>1337 р. разом з ординцями намагався повернути Люблін, але невдало</a:t>
            </a:r>
            <a:r>
              <a:rPr lang="uk-UA" sz="2000" b="1" dirty="0" smtClean="0"/>
              <a:t>.</a:t>
            </a:r>
          </a:p>
          <a:p>
            <a:endParaRPr lang="uk-UA" sz="2000" b="1" dirty="0"/>
          </a:p>
          <a:p>
            <a:r>
              <a:rPr lang="uk-UA" sz="2000" b="1" dirty="0"/>
              <a:t>Налагодив дружні відносини з Литвою</a:t>
            </a:r>
            <a:r>
              <a:rPr lang="uk-UA" sz="2000" b="1" dirty="0" smtClean="0"/>
              <a:t>.</a:t>
            </a:r>
          </a:p>
          <a:p>
            <a:endParaRPr lang="uk-UA" sz="2000" b="1" dirty="0"/>
          </a:p>
          <a:p>
            <a:r>
              <a:rPr lang="uk-UA" sz="2000" b="1" dirty="0"/>
              <a:t>1340 р. – був </a:t>
            </a:r>
            <a:r>
              <a:rPr lang="uk-UA" sz="2000" b="1" dirty="0" smtClean="0"/>
              <a:t>отруєний боярами</a:t>
            </a:r>
            <a:endParaRPr lang="uk-UA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955" y="1202467"/>
            <a:ext cx="3828817" cy="463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0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33" y="231947"/>
            <a:ext cx="4655067" cy="59381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9879" y="6292334"/>
            <a:ext cx="60049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Галицько-Волинська</a:t>
            </a:r>
            <a:r>
              <a:rPr lang="ru-RU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 держава за </a:t>
            </a:r>
            <a:r>
              <a:rPr lang="ru-RU" b="1" dirty="0" err="1">
                <a:solidFill>
                  <a:srgbClr val="202122"/>
                </a:solidFill>
                <a:latin typeface="Arial" panose="020B0604020202020204" pitchFamily="34" charset="0"/>
              </a:rPr>
              <a:t>правління</a:t>
            </a:r>
            <a:r>
              <a:rPr lang="ru-RU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Arial" panose="020B0604020202020204" pitchFamily="34" charset="0"/>
              </a:rPr>
              <a:t>Юрія</a:t>
            </a:r>
            <a:r>
              <a:rPr lang="ru-RU" b="1" dirty="0">
                <a:solidFill>
                  <a:srgbClr val="202122"/>
                </a:solidFill>
                <a:latin typeface="Arial" panose="020B0604020202020204" pitchFamily="34" charset="0"/>
              </a:rPr>
              <a:t> ІІ</a:t>
            </a:r>
            <a:endParaRPr lang="en-US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8183" y="783882"/>
            <a:ext cx="3514725" cy="37528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180691" y="4687500"/>
            <a:ext cx="37811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202122"/>
                </a:solidFill>
                <a:latin typeface="Arial" panose="020B0604020202020204" pitchFamily="34" charset="0"/>
              </a:rPr>
              <a:t>Печатка </a:t>
            </a:r>
            <a:r>
              <a:rPr lang="ru-RU" sz="2000" b="1" dirty="0" err="1" smtClean="0">
                <a:latin typeface="Arial" panose="020B0604020202020204" pitchFamily="34" charset="0"/>
              </a:rPr>
              <a:t>Юрія</a:t>
            </a:r>
            <a:r>
              <a:rPr lang="ru-RU" sz="2000" b="1" dirty="0" smtClean="0">
                <a:latin typeface="Arial" panose="020B0604020202020204" pitchFamily="34" charset="0"/>
              </a:rPr>
              <a:t> Львовича, </a:t>
            </a:r>
          </a:p>
          <a:p>
            <a:pPr algn="ctr"/>
            <a:r>
              <a:rPr lang="ru-RU" sz="2000" b="1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що</a:t>
            </a:r>
            <a:r>
              <a:rPr lang="ru-RU" sz="2000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2000" b="1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використовувалась</a:t>
            </a:r>
            <a:endParaRPr lang="ru-RU" sz="2000" b="1" dirty="0" smtClean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Юрієм</a:t>
            </a:r>
            <a:r>
              <a:rPr lang="ru-RU" sz="2000" b="1" dirty="0">
                <a:solidFill>
                  <a:srgbClr val="202122"/>
                </a:solidFill>
                <a:latin typeface="Arial" panose="020B0604020202020204" pitchFamily="34" charset="0"/>
              </a:rPr>
              <a:t> ІІ </a:t>
            </a:r>
            <a:r>
              <a:rPr lang="ru-RU" sz="2000" b="1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Тройденовичем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20038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8183" y="214354"/>
            <a:ext cx="8089557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Боротьба</a:t>
            </a:r>
            <a:r>
              <a:rPr lang="ru-RU" sz="2400" b="1" dirty="0"/>
              <a:t> </a:t>
            </a:r>
            <a:r>
              <a:rPr lang="ru-RU" sz="2400" b="1" dirty="0" err="1"/>
              <a:t>Польщі</a:t>
            </a:r>
            <a:r>
              <a:rPr lang="ru-RU" sz="2400" b="1" dirty="0"/>
              <a:t>, </a:t>
            </a:r>
            <a:r>
              <a:rPr lang="ru-RU" sz="2400" b="1" dirty="0" err="1"/>
              <a:t>Угорщини</a:t>
            </a:r>
            <a:r>
              <a:rPr lang="ru-RU" sz="2400" b="1" dirty="0"/>
              <a:t> та </a:t>
            </a:r>
            <a:r>
              <a:rPr lang="ru-RU" sz="2400" b="1" dirty="0" err="1"/>
              <a:t>Литви</a:t>
            </a:r>
            <a:r>
              <a:rPr lang="ru-RU" sz="2400" b="1" dirty="0"/>
              <a:t> за </a:t>
            </a:r>
            <a:r>
              <a:rPr lang="ru-RU" sz="2400" b="1" dirty="0" err="1" smtClean="0"/>
              <a:t>землі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 </a:t>
            </a:r>
            <a:r>
              <a:rPr lang="ru-RU" sz="2400" b="1" dirty="0" err="1"/>
              <a:t>Галицько-Волинського</a:t>
            </a:r>
            <a:r>
              <a:rPr lang="ru-RU" sz="2400" b="1" dirty="0"/>
              <a:t> </a:t>
            </a:r>
            <a:r>
              <a:rPr lang="ru-RU" sz="2400" b="1" dirty="0" err="1"/>
              <a:t>князівства</a:t>
            </a:r>
            <a:endParaRPr lang="en-US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66118" y="1301749"/>
            <a:ext cx="9885406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dirty="0" err="1"/>
              <a:t>Раптова</a:t>
            </a:r>
            <a:r>
              <a:rPr lang="ru-RU" sz="2400" b="1" dirty="0"/>
              <a:t> смерть </a:t>
            </a:r>
            <a:r>
              <a:rPr lang="ru-RU" sz="2400" b="1" dirty="0" err="1"/>
              <a:t>Юрія</a:t>
            </a:r>
            <a:r>
              <a:rPr lang="ru-RU" sz="2400" b="1" dirty="0"/>
              <a:t> ІІ </a:t>
            </a:r>
            <a:r>
              <a:rPr lang="ru-RU" sz="2400" b="1" dirty="0" err="1"/>
              <a:t>перетворила</a:t>
            </a:r>
            <a:r>
              <a:rPr lang="ru-RU" sz="2400" b="1" dirty="0"/>
              <a:t> </a:t>
            </a:r>
            <a:r>
              <a:rPr lang="ru-RU" sz="2400" b="1" dirty="0" err="1" smtClean="0"/>
              <a:t>Галицько-Волинську</a:t>
            </a:r>
            <a:r>
              <a:rPr lang="ru-RU" sz="2400" b="1" dirty="0" smtClean="0"/>
              <a:t> </a:t>
            </a:r>
            <a:r>
              <a:rPr lang="ru-RU" sz="2400" b="1" dirty="0"/>
              <a:t>державу на </a:t>
            </a:r>
            <a:r>
              <a:rPr lang="ru-RU" sz="2400" b="1" dirty="0" err="1"/>
              <a:t>здобич</a:t>
            </a:r>
            <a:r>
              <a:rPr lang="ru-RU" sz="2400" b="1" dirty="0"/>
              <a:t> </a:t>
            </a:r>
            <a:r>
              <a:rPr lang="ru-RU" sz="2400" b="1" dirty="0" err="1"/>
              <a:t>сусідніх</a:t>
            </a:r>
            <a:r>
              <a:rPr lang="ru-RU" sz="2400" b="1" dirty="0"/>
              <a:t> </a:t>
            </a:r>
            <a:r>
              <a:rPr lang="ru-RU" sz="2400" b="1" dirty="0" smtClean="0"/>
              <a:t>держав:  </a:t>
            </a:r>
          </a:p>
          <a:p>
            <a:r>
              <a:rPr lang="ru-RU" sz="2400" b="1" dirty="0" err="1" smtClean="0">
                <a:solidFill>
                  <a:srgbClr val="FF0000"/>
                </a:solidFill>
              </a:rPr>
              <a:t>Польщі</a:t>
            </a:r>
            <a:r>
              <a:rPr lang="ru-RU" sz="2400" b="1" dirty="0" smtClean="0">
                <a:solidFill>
                  <a:srgbClr val="FF0000"/>
                </a:solidFill>
              </a:rPr>
              <a:t>, </a:t>
            </a:r>
            <a:r>
              <a:rPr lang="ru-RU" sz="2400" b="1" dirty="0" err="1" smtClean="0">
                <a:solidFill>
                  <a:srgbClr val="FF0000"/>
                </a:solidFill>
              </a:rPr>
              <a:t>Литви</a:t>
            </a:r>
            <a:r>
              <a:rPr lang="ru-RU" sz="2400" b="1" dirty="0" smtClean="0">
                <a:solidFill>
                  <a:srgbClr val="FF0000"/>
                </a:solidFill>
              </a:rPr>
              <a:t>, </a:t>
            </a:r>
            <a:r>
              <a:rPr lang="ru-RU" sz="2400" b="1" dirty="0" err="1" smtClean="0">
                <a:solidFill>
                  <a:srgbClr val="FF0000"/>
                </a:solidFill>
              </a:rPr>
              <a:t>Угоршини</a:t>
            </a:r>
            <a:r>
              <a:rPr lang="ru-RU" sz="2400" b="1" dirty="0" smtClean="0">
                <a:solidFill>
                  <a:srgbClr val="FF0000"/>
                </a:solidFill>
              </a:rPr>
              <a:t>.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1936" y="2852006"/>
            <a:ext cx="6096000" cy="12003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lvl="0"/>
            <a:r>
              <a:rPr lang="uk-UA" b="1" dirty="0"/>
              <a:t>Ч</a:t>
            </a:r>
            <a:r>
              <a:rPr lang="uk-UA" b="1" dirty="0" smtClean="0"/>
              <a:t>ерез </a:t>
            </a:r>
            <a:r>
              <a:rPr lang="uk-UA" b="1" dirty="0"/>
              <a:t>відсутність спадкоємців із князівської родини бояри запросили на княжіння литовського князя Любарта </a:t>
            </a:r>
            <a:r>
              <a:rPr lang="uk-UA" b="1" dirty="0" err="1" smtClean="0"/>
              <a:t>Гедиміновича</a:t>
            </a:r>
            <a:r>
              <a:rPr lang="uk-UA" b="1" dirty="0" smtClean="0"/>
              <a:t>, який зумів поширити владу тільки на Волинь.</a:t>
            </a:r>
            <a:endParaRPr lang="uk-UA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6077" y="4402263"/>
            <a:ext cx="6096000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lvl="0"/>
            <a:r>
              <a:rPr lang="uk-UA" b="1" dirty="0"/>
              <a:t>Р</a:t>
            </a:r>
            <a:r>
              <a:rPr lang="uk-UA" b="1" dirty="0" smtClean="0"/>
              <a:t>еальним </a:t>
            </a:r>
            <a:r>
              <a:rPr lang="uk-UA" b="1" dirty="0"/>
              <a:t>правителем у Галицькій землі був боярин Дмитро </a:t>
            </a:r>
            <a:r>
              <a:rPr lang="uk-UA" b="1" dirty="0" err="1"/>
              <a:t>Дедько</a:t>
            </a:r>
            <a:r>
              <a:rPr lang="uk-UA" b="1" dirty="0"/>
              <a:t>. Він володарював у Галичині від імені князя впродовж 1340–1344 рр.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66118" y="5629354"/>
            <a:ext cx="5955959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/>
              <a:t>У </a:t>
            </a:r>
            <a:r>
              <a:rPr lang="ru-RU" b="1" dirty="0"/>
              <a:t>1387 р. </a:t>
            </a:r>
            <a:r>
              <a:rPr lang="ru-RU" b="1" dirty="0" err="1"/>
              <a:t>Галичина</a:t>
            </a:r>
            <a:r>
              <a:rPr lang="ru-RU" b="1" dirty="0"/>
              <a:t> </a:t>
            </a:r>
            <a:r>
              <a:rPr lang="ru-RU" b="1" dirty="0" smtClean="0"/>
              <a:t>остаточно </a:t>
            </a:r>
            <a:r>
              <a:rPr lang="ru-RU" b="1" dirty="0" err="1" smtClean="0"/>
              <a:t>перейшла</a:t>
            </a:r>
            <a:r>
              <a:rPr lang="ru-RU" b="1" dirty="0" smtClean="0"/>
              <a:t> </a:t>
            </a:r>
            <a:r>
              <a:rPr lang="ru-RU" b="1" dirty="0"/>
              <a:t>до складу </a:t>
            </a:r>
            <a:r>
              <a:rPr lang="ru-RU" b="1" dirty="0" err="1"/>
              <a:t>Польщі</a:t>
            </a:r>
            <a:r>
              <a:rPr lang="ru-RU" b="1" dirty="0"/>
              <a:t>. </a:t>
            </a:r>
            <a:endParaRPr lang="en-US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9353" y="1746422"/>
            <a:ext cx="3842530" cy="489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944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4349" y="102570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altLang="en-US" sz="2000" b="1" dirty="0"/>
              <a:t>Литовський князь, якого запросили на престол галицькі та волинські бояри</a:t>
            </a:r>
            <a:r>
              <a:rPr lang="uk-UA" altLang="en-US" sz="2000" b="1" dirty="0" smtClean="0"/>
              <a:t>.</a:t>
            </a:r>
          </a:p>
          <a:p>
            <a:pPr>
              <a:lnSpc>
                <a:spcPct val="80000"/>
              </a:lnSpc>
            </a:pPr>
            <a:endParaRPr lang="uk-UA" altLang="en-US" sz="2000" b="1" dirty="0"/>
          </a:p>
          <a:p>
            <a:pPr>
              <a:lnSpc>
                <a:spcPct val="80000"/>
              </a:lnSpc>
            </a:pPr>
            <a:r>
              <a:rPr lang="uk-UA" altLang="en-US" sz="2000" b="1" dirty="0"/>
              <a:t>Вів безуспішну боротьбу з поляками та угорцями</a:t>
            </a:r>
            <a:r>
              <a:rPr lang="uk-UA" altLang="en-US" sz="2000" b="1" dirty="0" smtClean="0"/>
              <a:t>.</a:t>
            </a:r>
          </a:p>
          <a:p>
            <a:pPr>
              <a:lnSpc>
                <a:spcPct val="80000"/>
              </a:lnSpc>
            </a:pPr>
            <a:endParaRPr lang="uk-UA" altLang="en-US" sz="2000" b="1" dirty="0"/>
          </a:p>
          <a:p>
            <a:pPr>
              <a:lnSpc>
                <a:spcPct val="80000"/>
              </a:lnSpc>
            </a:pPr>
            <a:r>
              <a:rPr lang="uk-UA" altLang="en-US" sz="2000" b="1" dirty="0"/>
              <a:t>Остаточно закріпив за собою Волинь.</a:t>
            </a:r>
          </a:p>
          <a:p>
            <a:pPr>
              <a:lnSpc>
                <a:spcPct val="80000"/>
              </a:lnSpc>
            </a:pPr>
            <a:r>
              <a:rPr lang="uk-UA" altLang="en-US" sz="2000" b="1" dirty="0"/>
              <a:t>Перенесення столиці до Луцька</a:t>
            </a:r>
            <a:r>
              <a:rPr lang="uk-UA" altLang="en-US" sz="2000" b="1" dirty="0" smtClean="0"/>
              <a:t>.</a:t>
            </a:r>
          </a:p>
          <a:p>
            <a:pPr>
              <a:lnSpc>
                <a:spcPct val="80000"/>
              </a:lnSpc>
            </a:pPr>
            <a:endParaRPr lang="uk-UA" altLang="en-US" sz="2000" b="1" dirty="0"/>
          </a:p>
          <a:p>
            <a:pPr>
              <a:lnSpc>
                <a:spcPct val="80000"/>
              </a:lnSpc>
            </a:pPr>
            <a:r>
              <a:rPr lang="uk-UA" altLang="en-US" sz="2000" b="1" dirty="0"/>
              <a:t>Підтримував руську культуру, мову, православну віру</a:t>
            </a:r>
            <a:r>
              <a:rPr lang="uk-UA" altLang="en-US" sz="2000" b="1" dirty="0" smtClean="0"/>
              <a:t>.</a:t>
            </a:r>
          </a:p>
          <a:p>
            <a:pPr>
              <a:lnSpc>
                <a:spcPct val="80000"/>
              </a:lnSpc>
            </a:pPr>
            <a:endParaRPr lang="uk-UA" altLang="en-US" sz="2000" b="1" dirty="0" smtClean="0"/>
          </a:p>
          <a:p>
            <a:pPr>
              <a:lnSpc>
                <a:spcPct val="80000"/>
              </a:lnSpc>
            </a:pPr>
            <a:r>
              <a:rPr lang="ru-RU" sz="2000" b="1" dirty="0" err="1">
                <a:latin typeface="Arial" panose="020B0604020202020204" pitchFamily="34" charset="0"/>
              </a:rPr>
              <a:t>Засновник</a:t>
            </a:r>
            <a:r>
              <a:rPr lang="ru-RU" sz="2000" b="1" dirty="0">
                <a:latin typeface="Arial" panose="020B0604020202020204" pitchFamily="34" charset="0"/>
              </a:rPr>
              <a:t> </a:t>
            </a:r>
            <a:endParaRPr lang="ru-RU" sz="2000" b="1" dirty="0" smtClean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000" b="1" dirty="0" err="1" smtClean="0">
                <a:latin typeface="Arial" panose="020B0604020202020204" pitchFamily="34" charset="0"/>
              </a:rPr>
              <a:t>мурованого</a:t>
            </a:r>
            <a:r>
              <a:rPr lang="ru-RU" sz="2000" b="1" dirty="0">
                <a:latin typeface="Arial" panose="020B0604020202020204" pitchFamily="34" charset="0"/>
              </a:rPr>
              <a:t> </a:t>
            </a:r>
            <a:endParaRPr lang="ru-RU" sz="2000" b="1" dirty="0" smtClean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2000" b="1" dirty="0" err="1" smtClean="0">
                <a:latin typeface="Arial" panose="020B0604020202020204" pitchFamily="34" charset="0"/>
              </a:rPr>
              <a:t>Луцького</a:t>
            </a:r>
            <a:r>
              <a:rPr lang="ru-RU" sz="2000" b="1" dirty="0" smtClean="0">
                <a:latin typeface="Arial" panose="020B0604020202020204" pitchFamily="34" charset="0"/>
              </a:rPr>
              <a:t> замку.</a:t>
            </a:r>
            <a:endParaRPr lang="ru-RU" altLang="en-US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18253" y="278713"/>
            <a:ext cx="6655989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Волинь</a:t>
            </a:r>
            <a:r>
              <a:rPr lang="ru-RU" sz="2800" b="1" dirty="0">
                <a:solidFill>
                  <a:srgbClr val="FF0000"/>
                </a:solidFill>
              </a:rPr>
              <a:t> за </a:t>
            </a:r>
            <a:r>
              <a:rPr lang="ru-RU" sz="2800" b="1" dirty="0" err="1">
                <a:solidFill>
                  <a:srgbClr val="FF0000"/>
                </a:solidFill>
              </a:rPr>
              <a:t>правління</a:t>
            </a:r>
            <a:r>
              <a:rPr lang="ru-RU" sz="2800" b="1" dirty="0">
                <a:solidFill>
                  <a:srgbClr val="FF0000"/>
                </a:solidFill>
              </a:rPr>
              <a:t> князя </a:t>
            </a:r>
            <a:r>
              <a:rPr lang="ru-RU" sz="2800" b="1" dirty="0" err="1">
                <a:solidFill>
                  <a:srgbClr val="FF0000"/>
                </a:solidFill>
              </a:rPr>
              <a:t>Любарта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9822" y="375520"/>
            <a:ext cx="3744998" cy="4287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771" y="3632887"/>
            <a:ext cx="4944762" cy="28255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095989" y="4898765"/>
            <a:ext cx="2335832" cy="7386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202122"/>
                </a:solidFill>
                <a:latin typeface="Arial" panose="020B0604020202020204" pitchFamily="34" charset="0"/>
              </a:rPr>
              <a:t>Князь Любарт</a:t>
            </a:r>
          </a:p>
          <a:p>
            <a:pPr algn="ctr"/>
            <a:r>
              <a:rPr lang="en-US" b="1" dirty="0" smtClean="0">
                <a:latin typeface="Arial" panose="020B0604020202020204" pitchFamily="34" charset="0"/>
              </a:rPr>
              <a:t>(1340—138</a:t>
            </a:r>
            <a:r>
              <a:rPr lang="uk-UA" b="1" dirty="0" smtClean="0">
                <a:latin typeface="Arial" panose="020B0604020202020204" pitchFamily="34" charset="0"/>
              </a:rPr>
              <a:t>3 рр.</a:t>
            </a:r>
            <a:r>
              <a:rPr lang="en-US" b="1" dirty="0" smtClean="0">
                <a:latin typeface="Arial" panose="020B0604020202020204" pitchFamily="34" charset="0"/>
              </a:rPr>
              <a:t>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3308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692" y="1176756"/>
            <a:ext cx="9275805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Причини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зазіхання західних та північних сусідів, які в той час зміцнювали державність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постійна загроза від Орди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чвари між Романовичами й переривання династії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посилення впливу бояр і їхня неспроможність чинити опір зазіханням сусідів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Наслідки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занепад української державності</a:t>
            </a:r>
          </a:p>
          <a:p>
            <a:pPr marL="228600" marR="0" lvl="0" indent="-22860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розчленування українських земель між Угорщиною, Литвою, Польщею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x-none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9070" y="461318"/>
            <a:ext cx="93334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Чому Галицько-Волинська держава припинила своє існування?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36000" y1="2667" x2="0" y2="25333"/>
                        <a14:backgroundMark x1="11000" y1="21333" x2="10333" y2="99000"/>
                        <a14:backgroundMark x1="10000" y1="93333" x2="99000" y2="95000"/>
                        <a14:backgroundMark x1="94000" y1="93333" x2="92000" y2="1333"/>
                        <a14:backgroundMark x1="41333" y1="2000" x2="95333" y2="31333"/>
                        <a14:backgroundMark x1="87000" y1="32667" x2="78000" y2="95333"/>
                        <a14:backgroundMark x1="10333" y1="84667" x2="43667" y2="98000"/>
                        <a14:backgroundMark x1="1667" y1="36000" x2="88000" y2="0"/>
                        <a14:backgroundMark x1="29333" y1="22667" x2="2333" y2="0"/>
                      </a14:backgroundRemoval>
                    </a14:imgEffect>
                  </a14:imgLayer>
                </a14:imgProps>
              </a:ext>
            </a:extLst>
          </a:blip>
          <a:srcRect l="13823" t="18188" r="13544" b="9179"/>
          <a:stretch/>
        </p:blipFill>
        <p:spPr>
          <a:xfrm>
            <a:off x="8526162" y="1787609"/>
            <a:ext cx="3484607" cy="348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450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2465" y="395416"/>
            <a:ext cx="7414054" cy="52014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Закріплення </a:t>
            </a:r>
          </a:p>
          <a:p>
            <a:endParaRPr lang="uk-UA" dirty="0"/>
          </a:p>
          <a:p>
            <a:endParaRPr lang="uk-UA" dirty="0" smtClean="0"/>
          </a:p>
          <a:p>
            <a:r>
              <a:rPr lang="uk-UA" sz="2400" b="1" dirty="0" smtClean="0"/>
              <a:t>Назвіть правителів Галицько-Волинської держави після короля Данила.</a:t>
            </a:r>
          </a:p>
          <a:p>
            <a:endParaRPr lang="uk-UA" sz="2400" b="1" dirty="0"/>
          </a:p>
          <a:p>
            <a:r>
              <a:rPr lang="uk-UA" sz="2400" b="1" dirty="0" smtClean="0"/>
              <a:t>Що було спільного у їхній діяльності?</a:t>
            </a:r>
          </a:p>
          <a:p>
            <a:endParaRPr lang="uk-UA" sz="2400" b="1" dirty="0"/>
          </a:p>
          <a:p>
            <a:r>
              <a:rPr lang="uk-UA" sz="2400" b="1" dirty="0" smtClean="0"/>
              <a:t>Коли і чому припинила існування Галицько-Волинська держава?</a:t>
            </a:r>
          </a:p>
          <a:p>
            <a:r>
              <a:rPr lang="uk-UA" sz="2400" b="1" dirty="0" smtClean="0"/>
              <a:t>Скільки років існувала ця держава?</a:t>
            </a:r>
          </a:p>
          <a:p>
            <a:endParaRPr lang="uk-UA" sz="2400" b="1" dirty="0"/>
          </a:p>
          <a:p>
            <a:r>
              <a:rPr lang="uk-UA" sz="2400" b="1" dirty="0" smtClean="0"/>
              <a:t>У чому полягає історичне значення Галицько-Волинської держави?</a:t>
            </a:r>
            <a:endParaRPr lang="en-US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000" b="78000" l="9000" r="86000">
                        <a14:foregroundMark x1="23333" y1="32333" x2="23333" y2="32333"/>
                        <a14:foregroundMark x1="30333" y1="19000" x2="30333" y2="19000"/>
                        <a14:foregroundMark x1="72333" y1="25000" x2="72333" y2="25000"/>
                        <a14:foregroundMark x1="66667" y1="36333" x2="66667" y2="36333"/>
                        <a14:foregroundMark x1="29333" y1="29667" x2="29333" y2="29667"/>
                        <a14:foregroundMark x1="26333" y1="45333" x2="26333" y2="45333"/>
                        <a14:backgroundMark x1="31667" y1="56333" x2="8333" y2="77333"/>
                        <a14:backgroundMark x1="30000" y1="59667" x2="48333" y2="99667"/>
                        <a14:backgroundMark x1="60667" y1="57000" x2="85333" y2="66000"/>
                        <a14:backgroundMark x1="55667" y1="41000" x2="55667" y2="41000"/>
                        <a14:backgroundMark x1="46667" y1="42667" x2="46667" y2="42667"/>
                        <a14:backgroundMark x1="58000" y1="40333" x2="58000" y2="40333"/>
                        <a14:backgroundMark x1="17333" y1="19000" x2="10667" y2="48333"/>
                        <a14:backgroundMark x1="73333" y1="42333" x2="98333" y2="52000"/>
                        <a14:backgroundMark x1="51667" y1="19667" x2="63333" y2="1667"/>
                        <a14:backgroundMark x1="44333" y1="20000" x2="17000" y2="2000"/>
                        <a14:backgroundMark x1="27667" y1="36667" x2="27667" y2="36667"/>
                        <a14:backgroundMark x1="31000" y1="43333" x2="30333" y2="57000"/>
                        <a14:backgroundMark x1="28667" y1="53333" x2="9000" y2="51667"/>
                        <a14:backgroundMark x1="5333" y1="3667" x2="13000" y2="97333"/>
                        <a14:backgroundMark x1="10333" y1="97333" x2="98333" y2="94667"/>
                        <a14:backgroundMark x1="69000" y1="2333" x2="99000" y2="30333"/>
                      </a14:backgroundRemoval>
                    </a14:imgEffect>
                  </a14:imgLayer>
                </a14:imgProps>
              </a:ext>
            </a:extLst>
          </a:blip>
          <a:srcRect l="10792" t="14757" r="16559" b="23262"/>
          <a:stretch/>
        </p:blipFill>
        <p:spPr>
          <a:xfrm>
            <a:off x="7844532" y="881449"/>
            <a:ext cx="3949104" cy="336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252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76" y="571619"/>
            <a:ext cx="10735722" cy="536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50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102" y="2092581"/>
            <a:ext cx="89545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Merriweather"/>
              </a:rPr>
              <a:t>Опрацювати</a:t>
            </a:r>
            <a:r>
              <a:rPr lang="ru-RU" sz="2400" b="1" dirty="0">
                <a:latin typeface="Merriweather"/>
              </a:rPr>
              <a:t> § </a:t>
            </a:r>
            <a:r>
              <a:rPr lang="ru-RU" sz="2400" b="1" dirty="0" smtClean="0">
                <a:latin typeface="Merriweather"/>
              </a:rPr>
              <a:t>19</a:t>
            </a:r>
            <a:r>
              <a:rPr lang="ru-RU" sz="2400" b="1" dirty="0">
                <a:latin typeface="Merriweather"/>
              </a:rPr>
              <a:t> </a:t>
            </a:r>
            <a:r>
              <a:rPr lang="ru-RU" sz="2400" b="1" dirty="0" smtClean="0">
                <a:latin typeface="Merriweather"/>
              </a:rPr>
              <a:t>(</a:t>
            </a:r>
            <a:r>
              <a:rPr lang="ru-RU" sz="2000" b="1" dirty="0" err="1" smtClean="0">
                <a:latin typeface="Merriweather"/>
              </a:rPr>
              <a:t>підручник</a:t>
            </a:r>
            <a:r>
              <a:rPr lang="ru-RU" sz="2400" dirty="0"/>
              <a:t> </a:t>
            </a:r>
            <a:r>
              <a:rPr lang="ru-RU" sz="2000" b="1" dirty="0" err="1"/>
              <a:t>Сорочинська</a:t>
            </a:r>
            <a:r>
              <a:rPr lang="ru-RU" sz="2000" b="1" dirty="0"/>
              <a:t> Н. М., </a:t>
            </a:r>
            <a:r>
              <a:rPr lang="ru-RU" sz="2000" b="1" dirty="0" err="1"/>
              <a:t>Гісем</a:t>
            </a:r>
            <a:r>
              <a:rPr lang="ru-RU" sz="2000" b="1" dirty="0"/>
              <a:t> О. О.</a:t>
            </a:r>
            <a:r>
              <a:rPr lang="ru-RU" sz="2400" b="1" dirty="0">
                <a:latin typeface="Merriweather"/>
              </a:rPr>
              <a:t> </a:t>
            </a:r>
            <a:r>
              <a:rPr lang="ru-RU" sz="2000" b="1" dirty="0" smtClean="0">
                <a:latin typeface="Merriweather"/>
              </a:rPr>
              <a:t>)</a:t>
            </a:r>
          </a:p>
          <a:p>
            <a:endParaRPr lang="ru-RU" sz="2400" b="1" dirty="0" smtClean="0">
              <a:latin typeface="Merriweather"/>
            </a:endParaRPr>
          </a:p>
          <a:p>
            <a:r>
              <a:rPr lang="ru-RU" sz="2400" b="1" dirty="0" err="1" smtClean="0">
                <a:latin typeface="Merriweather"/>
              </a:rPr>
              <a:t>Скласти</a:t>
            </a:r>
            <a:r>
              <a:rPr lang="ru-RU" sz="2400" b="1" dirty="0" smtClean="0">
                <a:latin typeface="Merriweather"/>
              </a:rPr>
              <a:t> карту </a:t>
            </a:r>
            <a:r>
              <a:rPr lang="ru-RU" sz="2400" b="1" dirty="0" err="1" smtClean="0">
                <a:latin typeface="Merriweather"/>
              </a:rPr>
              <a:t>пам'яті</a:t>
            </a:r>
            <a:r>
              <a:rPr lang="ru-RU" sz="2400" b="1" dirty="0" smtClean="0">
                <a:latin typeface="Merriweather"/>
              </a:rPr>
              <a:t> "</a:t>
            </a:r>
            <a:r>
              <a:rPr lang="ru-RU" sz="2400" b="1" dirty="0" err="1" smtClean="0">
                <a:latin typeface="Merriweather"/>
              </a:rPr>
              <a:t>Правителі</a:t>
            </a:r>
            <a:r>
              <a:rPr lang="ru-RU" sz="2400" b="1" dirty="0" smtClean="0">
                <a:latin typeface="Merriweather"/>
              </a:rPr>
              <a:t> </a:t>
            </a:r>
            <a:r>
              <a:rPr lang="ru-RU" sz="2400" b="1" dirty="0" err="1" smtClean="0">
                <a:latin typeface="Merriweather"/>
              </a:rPr>
              <a:t>Галицько-Волинської</a:t>
            </a:r>
            <a:r>
              <a:rPr lang="ru-RU" sz="2400" b="1" dirty="0" smtClean="0">
                <a:latin typeface="Merriweather"/>
              </a:rPr>
              <a:t> </a:t>
            </a:r>
            <a:r>
              <a:rPr lang="ru-RU" sz="2400" b="1" dirty="0" err="1" smtClean="0">
                <a:latin typeface="Merriweather"/>
              </a:rPr>
              <a:t>держави</a:t>
            </a:r>
            <a:r>
              <a:rPr lang="ru-RU" sz="2400" b="1" dirty="0" smtClean="0">
                <a:latin typeface="Merriweather"/>
              </a:rPr>
              <a:t> </a:t>
            </a:r>
            <a:r>
              <a:rPr lang="ru-RU" sz="2400" b="1" dirty="0" err="1" smtClean="0">
                <a:latin typeface="Merriweather"/>
              </a:rPr>
              <a:t>після</a:t>
            </a:r>
            <a:r>
              <a:rPr lang="ru-RU" sz="2400" b="1" dirty="0" smtClean="0">
                <a:latin typeface="Merriweather"/>
              </a:rPr>
              <a:t>  короля Данила".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795849" y="650789"/>
            <a:ext cx="5453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/>
              <a:t>Домашнє завдання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842344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313</TotalTime>
  <Words>923</Words>
  <Application>Microsoft Office PowerPoint</Application>
  <PresentationFormat>Широкоэкранный</PresentationFormat>
  <Paragraphs>139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9" baseType="lpstr">
      <vt:lpstr>Arial</vt:lpstr>
      <vt:lpstr>Calibri</vt:lpstr>
      <vt:lpstr>Cambria</vt:lpstr>
      <vt:lpstr>Century Gothic</vt:lpstr>
      <vt:lpstr>Elephant</vt:lpstr>
      <vt:lpstr>Estrangelo Edessa</vt:lpstr>
      <vt:lpstr>Garamond</vt:lpstr>
      <vt:lpstr>Merriweather</vt:lpstr>
      <vt:lpstr>Times New Roman</vt:lpstr>
      <vt:lpstr>Wingdings</vt:lpstr>
      <vt:lpstr>Савон</vt:lpstr>
      <vt:lpstr>Галицько-Волинська держава за наступників Данила Романовича.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Галицько-Волинська держава за наступників Данила Романовича.</dc:title>
  <dc:creator>виктор</dc:creator>
  <cp:lastModifiedBy>виктор</cp:lastModifiedBy>
  <cp:revision>27</cp:revision>
  <dcterms:created xsi:type="dcterms:W3CDTF">2023-02-14T07:20:21Z</dcterms:created>
  <dcterms:modified xsi:type="dcterms:W3CDTF">2023-02-18T19:56:17Z</dcterms:modified>
</cp:coreProperties>
</file>