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3" r:id="rId6"/>
    <p:sldId id="262" r:id="rId7"/>
    <p:sldId id="266" r:id="rId8"/>
    <p:sldId id="267" r:id="rId9"/>
    <p:sldId id="268" r:id="rId10"/>
    <p:sldId id="276" r:id="rId11"/>
    <p:sldId id="269" r:id="rId12"/>
    <p:sldId id="270" r:id="rId13"/>
    <p:sldId id="271" r:id="rId14"/>
    <p:sldId id="272" r:id="rId15"/>
    <p:sldId id="273" r:id="rId16"/>
    <p:sldId id="274" r:id="rId17"/>
    <p:sldId id="264" r:id="rId18"/>
    <p:sldId id="275" r:id="rId19"/>
    <p:sldId id="261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>
      <p:cViewPr varScale="1">
        <p:scale>
          <a:sx n="65" d="100"/>
          <a:sy n="65" d="100"/>
        </p:scale>
        <p:origin x="8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86ACB-E75A-4F66-B2B3-0AA917FFCB91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08635-860E-4CD6-AB04-3AA6AECAE52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903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8FFAEB-486B-7048-9457-2A3F4B33FD59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43851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6730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6517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56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1109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2578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441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982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6941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9341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7771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474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5467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7477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6607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6100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11391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05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B432134-BC3B-4617-9387-30BF3C90B199}" type="datetimeFigureOut">
              <a:rPr lang="uk-UA" smtClean="0"/>
              <a:t>08.10.2025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6B834D3-167A-437E-9434-EF7270E3C6A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3993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rainarma.org/fotorekonstrukcija/rejestrovi-kozaky-seredyny-17-st.html" TargetMode="External"/><Relationship Id="rId2" Type="http://schemas.openxmlformats.org/officeDocument/2006/relationships/hyperlink" Target="https://we.org.ua/history/reyestrove-kozatstvo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k.m.wikipedia.org/wiki/%D0%A4%D0%B0%D0%B9%D0%BB:Muzeum_%C5%9Al%C4%85skie_-_Jan_Matejko_-_Ostatni_Daszkiewicz_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280E28-2933-2548-B97B-AECCF172C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965" y="753228"/>
            <a:ext cx="10098157" cy="1080938"/>
          </a:xfrm>
        </p:spPr>
        <p:txBody>
          <a:bodyPr>
            <a:noAutofit/>
          </a:bodyPr>
          <a:lstStyle/>
          <a:p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Реєстрове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козацтво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Козацькі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кінця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XVI ст.</a:t>
            </a:r>
            <a:endParaRPr lang="ru-UA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033CCDD8-121A-4F37-8F8C-1D032074E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964" y="3315460"/>
            <a:ext cx="5705061" cy="21603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План: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Реєстрове козацтво;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К.Косинського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С.Наливайка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098" name="Picture 2" descr="https://www.ucrainarma.org/wp-content/uploads/2013/05/rejkozaky_beg-300x2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650" y="1834166"/>
            <a:ext cx="4298439" cy="399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276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154954" y="2123768"/>
            <a:ext cx="10260298" cy="3896032"/>
          </a:xfrm>
        </p:spPr>
        <p:txBody>
          <a:bodyPr>
            <a:normAutofit lnSpcReduction="10000"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 середини XVI ст. відбувається становлення козацтва як окремого суспільного стану. Помітна роль у цьому процесі належала дрібній шляхті. Його представники долучилися до організації Війська Запорозького. Поповнювалося козацтво і міщанами, невдоволеними свавіллям власників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старост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також представниками православного духовенства, невдоволеними політикою Польської корони щодо православної церкви.</a:t>
            </a:r>
          </a:p>
          <a:p>
            <a:r>
              <a:rPr lang="uk-UA" dirty="0"/>
              <a:t>Визначте причини і наслідки появи такої соціальної верстви, як козацтво.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84989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47A3AEA-2B21-48BD-8077-AA1C62A25BD7}"/>
              </a:ext>
            </a:extLst>
          </p:cNvPr>
          <p:cNvSpPr txBox="1"/>
          <p:nvPr/>
        </p:nvSpPr>
        <p:spPr>
          <a:xfrm>
            <a:off x="166480" y="4269402"/>
            <a:ext cx="11929442" cy="7078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Реєстрові козаки (реєстровці) — </a:t>
            </a:r>
            <a:r>
              <a:rPr lang="uk-UA" sz="2000" dirty="0"/>
              <a:t>частина українського козацтва, прийнята на військову службу владою Речі Посполитої і записана в окремий список — реєстр, звідси й назва — реєстрові козаки.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CB3FA1-8D35-4D6D-86E1-A141FFBC7E08}"/>
              </a:ext>
            </a:extLst>
          </p:cNvPr>
          <p:cNvSpPr txBox="1"/>
          <p:nvPr/>
        </p:nvSpPr>
        <p:spPr>
          <a:xfrm>
            <a:off x="166480" y="5176279"/>
            <a:ext cx="11929442" cy="7078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Нереєстрові козаки — </a:t>
            </a:r>
            <a:r>
              <a:rPr lang="uk-UA" sz="2000" dirty="0"/>
              <a:t>частина українського козацтва, яка не потрапила до реєстру і тому втратила привілеї, визнані за козацтвом урядом Речі Посполитої.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227027-EFDE-4FA4-AAF3-826CDA51F304}"/>
              </a:ext>
            </a:extLst>
          </p:cNvPr>
          <p:cNvSpPr txBox="1"/>
          <p:nvPr/>
        </p:nvSpPr>
        <p:spPr>
          <a:xfrm>
            <a:off x="166480" y="141305"/>
            <a:ext cx="103093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1572 р. </a:t>
            </a:r>
            <a:r>
              <a:rPr lang="uk-UA" sz="2800" i="1" dirty="0"/>
              <a:t>- Сигізмунд ІІ Август наймає на державну службу 300 козаків - поява реєстрового козацтва.</a:t>
            </a:r>
            <a:endParaRPr lang="uk-UA" sz="3200" b="1" i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3DF54DC-61D4-4DAE-A077-3A810C3F6D0D}"/>
              </a:ext>
            </a:extLst>
          </p:cNvPr>
          <p:cNvSpPr txBox="1"/>
          <p:nvPr/>
        </p:nvSpPr>
        <p:spPr>
          <a:xfrm>
            <a:off x="166480" y="1097569"/>
            <a:ext cx="58852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i="1" dirty="0">
                <a:solidFill>
                  <a:srgbClr val="FFC000"/>
                </a:solidFill>
              </a:rPr>
              <a:t>Привілеї реєстрового козацтва:</a:t>
            </a:r>
            <a:endParaRPr lang="uk-UA" sz="3200" b="1" i="1" dirty="0">
              <a:solidFill>
                <a:srgbClr val="FFC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1A04EE-C21A-47FC-86C3-F664B6CAA230}"/>
              </a:ext>
            </a:extLst>
          </p:cNvPr>
          <p:cNvSpPr txBox="1"/>
          <p:nvPr/>
        </p:nvSpPr>
        <p:spPr>
          <a:xfrm>
            <a:off x="717685" y="1620789"/>
            <a:ext cx="54930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i="1" dirty="0"/>
              <a:t>звільнено від сплати податків;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121F47-4EBD-4DAC-BF58-502F12BA008D}"/>
              </a:ext>
            </a:extLst>
          </p:cNvPr>
          <p:cNvSpPr txBox="1"/>
          <p:nvPr/>
        </p:nvSpPr>
        <p:spPr>
          <a:xfrm>
            <a:off x="717685" y="2082454"/>
            <a:ext cx="69354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i="1" dirty="0"/>
              <a:t>не підкорювалися місцевій адміністрації;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B7AE56-667E-4F32-BA8D-611D991DBDC1}"/>
              </a:ext>
            </a:extLst>
          </p:cNvPr>
          <p:cNvSpPr txBox="1"/>
          <p:nvPr/>
        </p:nvSpPr>
        <p:spPr>
          <a:xfrm>
            <a:off x="717684" y="2571089"/>
            <a:ext cx="69354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i="1" dirty="0"/>
              <a:t>встановлювали власне судочинство;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6890317-53CC-44DA-BA1B-71AE7E7F6A73}"/>
              </a:ext>
            </a:extLst>
          </p:cNvPr>
          <p:cNvSpPr txBox="1"/>
          <p:nvPr/>
        </p:nvSpPr>
        <p:spPr>
          <a:xfrm>
            <a:off x="717685" y="3059724"/>
            <a:ext cx="69354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i="1" dirty="0"/>
              <a:t>мали право володіти землею;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0021B9F-49F5-4AA1-9343-1CEED4E65A47}"/>
              </a:ext>
            </a:extLst>
          </p:cNvPr>
          <p:cNvSpPr txBox="1"/>
          <p:nvPr/>
        </p:nvSpPr>
        <p:spPr>
          <a:xfrm>
            <a:off x="717685" y="3592522"/>
            <a:ext cx="91419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i="1" dirty="0"/>
              <a:t>головним центром було визначено місто </a:t>
            </a:r>
            <a:r>
              <a:rPr lang="uk-UA" sz="2400" b="1" i="1" dirty="0" err="1"/>
              <a:t>Трахтемирів</a:t>
            </a:r>
            <a:r>
              <a:rPr lang="uk-UA" sz="2400" b="1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13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198" y="589935"/>
            <a:ext cx="7302911" cy="5604388"/>
          </a:xfrm>
        </p:spPr>
        <p:txBody>
          <a:bodyPr>
            <a:normAutofit/>
          </a:bodyPr>
          <a:lstStyle/>
          <a:p>
            <a:pPr algn="just" fontAlgn="ctr"/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створення реєстрового козацтва був висунутий ще 1524 року, але реалізовано його було у 1572 році за Сигізмунда 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Августа. </a:t>
            </a:r>
          </a:p>
          <a:p>
            <a:pPr algn="just" fontAlgn="ctr"/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Реєстрове козацтво було створено для захисту кордонів Речі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Посполит</a:t>
            </a:r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ї, а також </a:t>
            </a:r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участі в її військових кампаніях. 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Реєстри козаків змінювали чисельність залежно від потреб держави та історичних обставин, наприклад, після повстань або у зв'язку з війнами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більшості козаків потрапити до складу шляхетського стану було неможливо (оскільки шляхтою могли бути лише спадкові землевласники). Відповідно козацтво почало обстоювати себе і свої права як окремого стану, який за своїм статусом дорівнював шляхті.</a:t>
            </a:r>
          </a:p>
          <a:p>
            <a:pPr algn="just"/>
            <a:r>
              <a:rPr lang="ru-RU" i="1" dirty="0" err="1"/>
              <a:t>Поясніть</a:t>
            </a:r>
            <a:r>
              <a:rPr lang="ru-RU" i="1" dirty="0"/>
              <a:t>, </a:t>
            </a:r>
            <a:r>
              <a:rPr lang="ru-RU" i="1" dirty="0" err="1"/>
              <a:t>чому</a:t>
            </a:r>
            <a:r>
              <a:rPr lang="ru-RU" i="1" dirty="0"/>
              <a:t> </a:t>
            </a:r>
            <a:r>
              <a:rPr lang="ru-RU" i="1" dirty="0" err="1"/>
              <a:t>козацтво</a:t>
            </a:r>
            <a:r>
              <a:rPr lang="ru-RU" i="1" dirty="0"/>
              <a:t> </a:t>
            </a:r>
            <a:r>
              <a:rPr lang="ru-RU" i="1" dirty="0" err="1"/>
              <a:t>прагнуло</a:t>
            </a:r>
            <a:r>
              <a:rPr lang="ru-RU" i="1" dirty="0"/>
              <a:t> </a:t>
            </a:r>
            <a:r>
              <a:rPr lang="ru-RU" i="1" dirty="0" err="1"/>
              <a:t>визнання</a:t>
            </a:r>
            <a:r>
              <a:rPr lang="ru-RU" i="1" dirty="0"/>
              <a:t> себе як </a:t>
            </a:r>
            <a:r>
              <a:rPr lang="ru-RU" i="1" dirty="0" err="1"/>
              <a:t>окремого</a:t>
            </a:r>
            <a:r>
              <a:rPr lang="ru-RU" i="1" dirty="0"/>
              <a:t> </a:t>
            </a:r>
            <a:r>
              <a:rPr lang="ru-RU" i="1" dirty="0" err="1"/>
              <a:t>соціального</a:t>
            </a:r>
            <a:r>
              <a:rPr lang="ru-RU" i="1" dirty="0"/>
              <a:t> </a:t>
            </a:r>
            <a:r>
              <a:rPr lang="ru-RU" i="1" dirty="0" smtClean="0"/>
              <a:t>стану (</a:t>
            </a:r>
            <a:r>
              <a:rPr lang="ru-RU" i="1" dirty="0" err="1" smtClean="0"/>
              <a:t>використайте</a:t>
            </a:r>
            <a:r>
              <a:rPr lang="ru-RU" i="1" dirty="0" smtClean="0"/>
              <a:t> </a:t>
            </a:r>
            <a:r>
              <a:rPr lang="ru-RU" i="1" dirty="0" err="1" smtClean="0"/>
              <a:t>додаток</a:t>
            </a:r>
            <a:r>
              <a:rPr lang="ru-RU" i="1" dirty="0" smtClean="0"/>
              <a:t> 1).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Реєстрове козацтво | Історія | Про Україну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97" y="471949"/>
            <a:ext cx="4041058" cy="585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301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EA459EF4-77C8-4EE6-81FC-2BD1938C4F24}"/>
              </a:ext>
            </a:extLst>
          </p:cNvPr>
          <p:cNvSpPr txBox="1"/>
          <p:nvPr/>
        </p:nvSpPr>
        <p:spPr>
          <a:xfrm>
            <a:off x="210790" y="1980044"/>
            <a:ext cx="1177041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«Польське право не знало такого стану селян, як козаки, що мали обов’язкову військову службу, й уряд не тямив тепер, куди козаків приписати. Польське право знало тільки шляхтичів, міщан та селян-кріпаків... Тоді стало відомо, що над козаками немає жодного начальства. Через те один із польських королів Степан Баторій </a:t>
            </a:r>
            <a:r>
              <a:rPr lang="uk-UA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приміркував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середню міру, щоб як-небудь уладнати це діло. Він ужив правничої функції... У короля було право наймати для себе на військову службу чужинців. Цього права він і вжив задля козаків, хоч вони й були місцевий стан».</a:t>
            </a:r>
            <a:endParaRPr lang="uk-UA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C84185-E0A6-4709-81F0-AF731BEDF503}"/>
              </a:ext>
            </a:extLst>
          </p:cNvPr>
          <p:cNvSpPr txBox="1"/>
          <p:nvPr/>
        </p:nvSpPr>
        <p:spPr>
          <a:xfrm>
            <a:off x="4114800" y="789130"/>
            <a:ext cx="631231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В. Антонович «Про </a:t>
            </a:r>
            <a:r>
              <a:rPr lang="ru-RU" sz="2800" dirty="0" err="1"/>
              <a:t>козацькі</a:t>
            </a:r>
            <a:r>
              <a:rPr lang="ru-RU" sz="2800" dirty="0"/>
              <a:t> </a:t>
            </a:r>
            <a:r>
              <a:rPr lang="ru-RU" sz="2800" dirty="0" err="1"/>
              <a:t>часи</a:t>
            </a:r>
            <a:r>
              <a:rPr lang="ru-RU" sz="2800" dirty="0"/>
              <a:t> на </a:t>
            </a:r>
            <a:r>
              <a:rPr lang="ru-RU" sz="2800" dirty="0" err="1"/>
              <a:t>Україні</a:t>
            </a:r>
            <a:r>
              <a:rPr lang="ru-RU" sz="2800" dirty="0"/>
              <a:t>»:</a:t>
            </a:r>
            <a:endParaRPr lang="uk-UA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514EC05-2FFC-4062-8C30-A79895CB0CA6}"/>
              </a:ext>
            </a:extLst>
          </p:cNvPr>
          <p:cNvSpPr txBox="1"/>
          <p:nvPr/>
        </p:nvSpPr>
        <p:spPr>
          <a:xfrm>
            <a:off x="265867" y="6119769"/>
            <a:ext cx="99714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/>
              <a:t>Які</a:t>
            </a:r>
            <a:r>
              <a:rPr lang="ru-RU" sz="2400" b="1" dirty="0"/>
              <a:t> </a:t>
            </a:r>
            <a:r>
              <a:rPr lang="ru-RU" sz="2400" b="1" dirty="0" err="1" smtClean="0"/>
              <a:t>обставини</a:t>
            </a:r>
            <a:r>
              <a:rPr lang="ru-RU" sz="2400" b="1" dirty="0" smtClean="0"/>
              <a:t>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реєстрового</a:t>
            </a:r>
            <a:r>
              <a:rPr lang="ru-RU" sz="2400" b="1" dirty="0"/>
              <a:t> </a:t>
            </a:r>
            <a:r>
              <a:rPr lang="ru-RU" sz="2400" b="1" dirty="0" err="1"/>
              <a:t>козацтва</a:t>
            </a:r>
            <a:r>
              <a:rPr lang="ru-RU" sz="2400" b="1" dirty="0"/>
              <a:t> </a:t>
            </a:r>
            <a:r>
              <a:rPr lang="ru-RU" sz="2400" b="1" dirty="0" err="1" smtClean="0"/>
              <a:t>визначено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документі</a:t>
            </a:r>
            <a:r>
              <a:rPr lang="ru-RU" sz="2400" b="1" dirty="0" smtClean="0"/>
              <a:t>? 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286726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199" y="501445"/>
            <a:ext cx="8128820" cy="612058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sz="3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1581 р був складений новий козацький реєстр. Він дає можливість краще познайомитися з організацією реєстрового війська, яке складалося з двох частин: першою була офіцерська рота чисельністю 30 чоловік на чолі з </a:t>
            </a:r>
            <a:r>
              <a:rPr lang="uk-UA" sz="33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Я.Орішовським</a:t>
            </a:r>
            <a:r>
              <a:rPr lang="uk-UA" sz="3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друга, у кількості 500 козаків, </a:t>
            </a:r>
            <a:r>
              <a:rPr lang="uk-UA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була розділена на десятки, якими командували отамани. Офіцери були представниками польської та української шляхти. В цьому реєстрі крім українських козаків були білоруси, росіяни, поляки, литовці та інші. Володіння реєстрового війська в Середній Наддніпрянщині, певні грамотою короля Стефана Баторія, в наступний час в територіальному відношенні стали ділитися на полки і сотні, очолювані відповідно полковниками і сотниками. У другій половині 20-х років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 </a:t>
            </a:r>
            <a:r>
              <a:rPr lang="uk-UA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налічувалося шість полків (Білоцерківський, Канівський, Чигиринський, Корсунський, Переяславський і Черкаський), по одній тисячі чоловік у кожному.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2050" name="Picture 2" descr="Реєстровий козак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987" y="929148"/>
            <a:ext cx="2393762" cy="352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631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КОЗАЦЬКЕ ПОВСТАННЯ НА ЧОЛІ З КРИШТОФОМ КОСИНСЬКИМ (1591-1593 </a:t>
            </a:r>
            <a:r>
              <a:rPr lang="ru-RU" b="1" dirty="0" err="1"/>
              <a:t>рр</a:t>
            </a:r>
            <a:r>
              <a:rPr lang="ru-RU" b="1" dirty="0"/>
              <a:t>.)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199" y="2241755"/>
            <a:ext cx="11093246" cy="42917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Першим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козаків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Криштофом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лютому 1591 р. Приводом до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Криштофом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князя Василя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Острозького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Янушем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силою забрав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маєток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Рокитній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намагався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захистити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права за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урядовців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козаків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наростало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обурення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старшина 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мирним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права 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власність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рядового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козацтва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кінця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1592 р.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козацьке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оволоділо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всією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Київщиною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рушило походом 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Волинь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23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січня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1593 р.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битві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П’ятка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Житомирська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область)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повсталі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зазнали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поразки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1593 р.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Криштоф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Черкасах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b="1" i="1" dirty="0" err="1" smtClean="0"/>
              <a:t>Загибель</a:t>
            </a:r>
            <a:r>
              <a:rPr lang="ru-RU" sz="2000" b="1" i="1" dirty="0" smtClean="0"/>
              <a:t> ватажка </a:t>
            </a:r>
            <a:r>
              <a:rPr lang="ru-RU" sz="2000" b="1" i="1" dirty="0" err="1" smtClean="0"/>
              <a:t>лише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відтермінувала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новий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спалах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протистояння</a:t>
            </a:r>
            <a:r>
              <a:rPr lang="ru-RU" sz="2000" b="1" i="1" dirty="0" smtClean="0"/>
              <a:t>. За </a:t>
            </a:r>
            <a:r>
              <a:rPr lang="ru-RU" sz="2000" b="1" i="1" dirty="0" err="1" smtClean="0"/>
              <a:t>рік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відбулися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важливі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зміни</a:t>
            </a:r>
            <a:r>
              <a:rPr lang="ru-RU" sz="2000" b="1" i="1" dirty="0" smtClean="0"/>
              <a:t> і </a:t>
            </a:r>
            <a:r>
              <a:rPr lang="ru-RU" sz="2000" b="1" i="1" dirty="0" err="1" smtClean="0"/>
              <a:t>серед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влади</a:t>
            </a:r>
            <a:r>
              <a:rPr lang="ru-RU" sz="2000" b="1" i="1" dirty="0" smtClean="0"/>
              <a:t>, і </a:t>
            </a:r>
            <a:r>
              <a:rPr lang="ru-RU" sz="2000" b="1" i="1" dirty="0" err="1" smtClean="0"/>
              <a:t>серед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козацтва</a:t>
            </a:r>
            <a:r>
              <a:rPr lang="ru-RU" sz="2000" dirty="0" smtClean="0"/>
              <a:t>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125456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Повстання поширилось на Волинське, </a:t>
            </a:r>
            <a:r>
              <a:rPr lang="uk-UA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Братславське</a:t>
            </a:r>
            <a:r>
              <a:rPr lang="uk-UA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Подільське та Київське воєводства.</a:t>
            </a:r>
            <a:r>
              <a:rPr lang="uk-UA" b="1" dirty="0"/>
              <a:t/>
            </a:r>
            <a:br>
              <a:rPr lang="uk-UA" b="1" dirty="0"/>
            </a:br>
            <a:endParaRPr lang="uk-UA" dirty="0"/>
          </a:p>
        </p:txBody>
      </p:sp>
      <p:pic>
        <p:nvPicPr>
          <p:cNvPr id="5126" name="Picture 6" descr="Файл:Muzeum Śląskie - Jan Matejko - Ostatni Daszkiewicz 02 ...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0594" y="2389239"/>
            <a:ext cx="3477994" cy="3630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Місце для вмісту 10">
            <a:extLst>
              <a:ext uri="{FF2B5EF4-FFF2-40B4-BE49-F238E27FC236}">
                <a16:creationId xmlns:a16="http://schemas.microsoft.com/office/drawing/2014/main" id="{AFA8F6AE-E278-426B-B132-5A021674AAB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136625" y="1690688"/>
            <a:ext cx="6721078" cy="41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8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Поміркуйте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глибинні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зумовили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козацько-селянського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проводом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Косинського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?. </a:t>
            </a:r>
          </a:p>
          <a:p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Розгляньте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карту і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визначіть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охоплені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1592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93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10363536" cy="706964"/>
          </a:xfrm>
        </p:spPr>
        <p:txBody>
          <a:bodyPr/>
          <a:lstStyle/>
          <a:p>
            <a:r>
              <a:rPr lang="uk-UA" dirty="0"/>
              <a:t>Северин </a:t>
            </a:r>
            <a:r>
              <a:rPr lang="uk-UA" dirty="0" smtClean="0"/>
              <a:t>Наливайко       Григорій Лобода</a:t>
            </a:r>
            <a:endParaRPr lang="uk-UA" dirty="0"/>
          </a:p>
        </p:txBody>
      </p:sp>
      <p:pic>
        <p:nvPicPr>
          <p:cNvPr id="7170" name="Picture 2" descr="https://zbruc.eu/sites/default/files/nalyvayko-verh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77" y="2330245"/>
            <a:ext cx="4824413" cy="333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undefined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806" y="2603500"/>
            <a:ext cx="2562225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335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F05050-ADE5-47CB-B83B-28983AA0D409}"/>
              </a:ext>
            </a:extLst>
          </p:cNvPr>
          <p:cNvSpPr txBox="1"/>
          <p:nvPr/>
        </p:nvSpPr>
        <p:spPr>
          <a:xfrm>
            <a:off x="229976" y="803196"/>
            <a:ext cx="458056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1596 р. </a:t>
            </a:r>
            <a:r>
              <a:rPr lang="ru-RU" sz="2000" b="1" dirty="0"/>
              <a:t>- </a:t>
            </a:r>
            <a:r>
              <a:rPr lang="ru-RU" sz="2000" b="1" dirty="0" err="1"/>
              <a:t>польський</a:t>
            </a:r>
            <a:r>
              <a:rPr lang="ru-RU" sz="2000" b="1" dirty="0"/>
              <a:t> уряд </a:t>
            </a:r>
            <a:r>
              <a:rPr lang="ru-RU" sz="2000" b="1" dirty="0" err="1"/>
              <a:t>вдруге</a:t>
            </a:r>
            <a:r>
              <a:rPr lang="ru-RU" sz="2000" b="1" dirty="0"/>
              <a:t> заборонив </a:t>
            </a:r>
            <a:r>
              <a:rPr lang="ru-RU" sz="2000" b="1" dirty="0" err="1"/>
              <a:t>козакам</a:t>
            </a:r>
            <a:r>
              <a:rPr lang="ru-RU" sz="2000" b="1" dirty="0"/>
              <a:t> </a:t>
            </a:r>
            <a:r>
              <a:rPr lang="ru-RU" sz="2000" b="1" dirty="0" err="1"/>
              <a:t>вчиняти</a:t>
            </a:r>
            <a:r>
              <a:rPr lang="ru-RU" sz="2000" b="1" dirty="0"/>
              <a:t> </a:t>
            </a:r>
            <a:r>
              <a:rPr lang="ru-RU" sz="2000" b="1" dirty="0" err="1"/>
              <a:t>військові</a:t>
            </a:r>
            <a:r>
              <a:rPr lang="ru-RU" sz="2000" b="1" dirty="0"/>
              <a:t> походи </a:t>
            </a:r>
            <a:r>
              <a:rPr lang="ru-RU" sz="2000" b="1" dirty="0" err="1"/>
              <a:t>проти</a:t>
            </a:r>
            <a:r>
              <a:rPr lang="ru-RU" sz="2000" b="1" dirty="0"/>
              <a:t> турок і </a:t>
            </a:r>
            <a:r>
              <a:rPr lang="ru-RU" sz="2000" b="1" dirty="0" err="1"/>
              <a:t>направляє</a:t>
            </a:r>
            <a:r>
              <a:rPr lang="ru-RU" sz="2000" b="1" dirty="0"/>
              <a:t> </a:t>
            </a:r>
            <a:r>
              <a:rPr lang="ru-RU" sz="2000" b="1" dirty="0" err="1"/>
              <a:t>каральну</a:t>
            </a:r>
            <a:r>
              <a:rPr lang="ru-RU" sz="2000" b="1" dirty="0"/>
              <a:t> </a:t>
            </a:r>
            <a:r>
              <a:rPr lang="ru-RU" sz="2000" b="1" dirty="0" err="1"/>
              <a:t>експедицію</a:t>
            </a:r>
            <a:r>
              <a:rPr lang="ru-RU" sz="2000" b="1" dirty="0"/>
              <a:t> </a:t>
            </a:r>
            <a:r>
              <a:rPr lang="ru-RU" sz="2000" b="1" dirty="0" err="1"/>
              <a:t>під</a:t>
            </a:r>
            <a:r>
              <a:rPr lang="ru-RU" sz="2000" b="1" dirty="0"/>
              <a:t> </a:t>
            </a:r>
            <a:r>
              <a:rPr lang="ru-RU" sz="2000" b="1" dirty="0" err="1"/>
              <a:t>командуванням</a:t>
            </a:r>
            <a:r>
              <a:rPr lang="ru-RU" sz="2000" b="1" dirty="0"/>
              <a:t> коронного </a:t>
            </a:r>
            <a:r>
              <a:rPr lang="ru-RU" sz="2000" b="1" dirty="0" err="1"/>
              <a:t>гетьмана</a:t>
            </a:r>
            <a:r>
              <a:rPr lang="ru-RU" sz="2000" b="1" dirty="0"/>
              <a:t> </a:t>
            </a:r>
            <a:r>
              <a:rPr lang="ru-RU" sz="2000" b="1" dirty="0" err="1"/>
              <a:t>Станіслава</a:t>
            </a:r>
            <a:r>
              <a:rPr lang="ru-RU" sz="2000" b="1" dirty="0"/>
              <a:t> </a:t>
            </a:r>
            <a:r>
              <a:rPr lang="ru-RU" sz="2000" b="1" dirty="0" err="1"/>
              <a:t>Жолкевського</a:t>
            </a:r>
            <a:r>
              <a:rPr lang="ru-RU" sz="2000" b="1" dirty="0"/>
              <a:t> </a:t>
            </a:r>
            <a:r>
              <a:rPr lang="ru-RU" sz="2000" b="1" dirty="0" err="1"/>
              <a:t>розпочало</a:t>
            </a:r>
            <a:r>
              <a:rPr lang="ru-RU" sz="2000" b="1" dirty="0"/>
              <a:t> </a:t>
            </a:r>
            <a:r>
              <a:rPr lang="ru-RU" sz="2000" b="1" dirty="0" err="1"/>
              <a:t>каральний</a:t>
            </a:r>
            <a:r>
              <a:rPr lang="ru-RU" sz="2000" b="1" dirty="0"/>
              <a:t> </a:t>
            </a:r>
            <a:r>
              <a:rPr lang="ru-RU" sz="2000" b="1" dirty="0" err="1"/>
              <a:t>похід</a:t>
            </a:r>
            <a:r>
              <a:rPr lang="ru-RU" sz="2000" b="1" dirty="0"/>
              <a:t> </a:t>
            </a:r>
            <a:r>
              <a:rPr lang="ru-RU" sz="2000" b="1" dirty="0" err="1"/>
              <a:t>проти</a:t>
            </a:r>
            <a:r>
              <a:rPr lang="ru-RU" sz="2000" b="1" dirty="0"/>
              <a:t> </a:t>
            </a:r>
            <a:r>
              <a:rPr lang="ru-RU" sz="2000" b="1" dirty="0" err="1"/>
              <a:t>козаків</a:t>
            </a:r>
            <a:r>
              <a:rPr lang="ru-RU" sz="2000" b="1" dirty="0"/>
              <a:t>, і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28 лютого 1596 р. у с. </a:t>
            </a:r>
            <a:r>
              <a:rPr lang="ru-RU" sz="2000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Мацієвичі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000" b="1" dirty="0"/>
              <a:t>(</a:t>
            </a:r>
            <a:r>
              <a:rPr lang="ru-RU" sz="2000" b="1" dirty="0" err="1"/>
              <a:t>нині</a:t>
            </a:r>
            <a:r>
              <a:rPr lang="ru-RU" sz="2000" b="1" dirty="0"/>
              <a:t> — </a:t>
            </a:r>
            <a:r>
              <a:rPr lang="ru-RU" sz="2000" b="1" dirty="0" err="1"/>
              <a:t>Хмельницька</a:t>
            </a:r>
            <a:r>
              <a:rPr lang="ru-RU" sz="2000" b="1" dirty="0"/>
              <a:t> область) </a:t>
            </a:r>
            <a:r>
              <a:rPr lang="ru-RU" sz="2000" b="1" dirty="0" err="1"/>
              <a:t>відбувся</a:t>
            </a:r>
            <a:r>
              <a:rPr lang="ru-RU" sz="2000" b="1" dirty="0"/>
              <a:t> перший в </a:t>
            </a:r>
            <a:r>
              <a:rPr lang="ru-RU" sz="2000" b="1" dirty="0" err="1"/>
              <a:t>історії</a:t>
            </a:r>
            <a:r>
              <a:rPr lang="ru-RU" sz="2000" b="1" dirty="0"/>
              <a:t> </a:t>
            </a:r>
            <a:r>
              <a:rPr lang="ru-RU" sz="2000" b="1" dirty="0" err="1"/>
              <a:t>бій</a:t>
            </a:r>
            <a:r>
              <a:rPr lang="ru-RU" sz="2000" b="1" dirty="0"/>
              <a:t> </a:t>
            </a:r>
            <a:r>
              <a:rPr lang="ru-RU" sz="2000" b="1" dirty="0" err="1"/>
              <a:t>між</a:t>
            </a:r>
            <a:r>
              <a:rPr lang="ru-RU" sz="2000" b="1" dirty="0"/>
              <a:t> </a:t>
            </a:r>
            <a:r>
              <a:rPr lang="ru-RU" sz="2000" b="1" dirty="0" err="1"/>
              <a:t>козаками</a:t>
            </a:r>
            <a:r>
              <a:rPr lang="ru-RU" sz="2000" b="1" dirty="0"/>
              <a:t> й </a:t>
            </a:r>
            <a:r>
              <a:rPr lang="ru-RU" sz="2000" b="1" dirty="0" err="1"/>
              <a:t>урядовими</a:t>
            </a:r>
            <a:r>
              <a:rPr lang="ru-RU" sz="2000" b="1" dirty="0"/>
              <a:t> </a:t>
            </a:r>
            <a:r>
              <a:rPr lang="ru-RU" sz="2000" b="1" dirty="0" err="1"/>
              <a:t>військами</a:t>
            </a:r>
            <a:r>
              <a:rPr lang="ru-RU" sz="2000" b="1" dirty="0"/>
              <a:t>. </a:t>
            </a:r>
            <a:endParaRPr lang="uk-UA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5B71FDF-B222-4750-85F9-49FAB2C6D4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912"/>
          <a:stretch/>
        </p:blipFill>
        <p:spPr>
          <a:xfrm>
            <a:off x="10592356" y="598976"/>
            <a:ext cx="1599644" cy="13810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3763C5-8A6B-4CAF-8A3B-C13440C81716}"/>
              </a:ext>
            </a:extLst>
          </p:cNvPr>
          <p:cNvSpPr txBox="1"/>
          <p:nvPr/>
        </p:nvSpPr>
        <p:spPr>
          <a:xfrm>
            <a:off x="840658" y="-32282"/>
            <a:ext cx="89787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Повстання під проводом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С.Наливайка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0A8842-1DEA-4A86-B049-7B272ECE75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043" t="21602"/>
          <a:stretch/>
        </p:blipFill>
        <p:spPr>
          <a:xfrm>
            <a:off x="5178287" y="685800"/>
            <a:ext cx="7013713" cy="599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76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6168041"/>
              </p:ext>
            </p:extLst>
          </p:nvPr>
        </p:nvGraphicFramePr>
        <p:xfrm>
          <a:off x="353961" y="471950"/>
          <a:ext cx="11312013" cy="61058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92896">
                  <a:extLst>
                    <a:ext uri="{9D8B030D-6E8A-4147-A177-3AD203B41FA5}">
                      <a16:colId xmlns:a16="http://schemas.microsoft.com/office/drawing/2014/main" val="3363866423"/>
                    </a:ext>
                  </a:extLst>
                </a:gridCol>
                <a:gridCol w="8819117">
                  <a:extLst>
                    <a:ext uri="{9D8B030D-6E8A-4147-A177-3AD203B41FA5}">
                      <a16:colId xmlns:a16="http://schemas.microsoft.com/office/drawing/2014/main" val="3434522662"/>
                    </a:ext>
                  </a:extLst>
                </a:gridCol>
              </a:tblGrid>
              <a:tr h="3708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Період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Подія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2572429"/>
                  </a:ext>
                </a:extLst>
              </a:tr>
              <a:tr h="1146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Жовтень 1594 р.</a:t>
                      </a:r>
                      <a:endParaRPr lang="uk-UA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Повстання охопило Брацлавщину, Київщину і Волинь. Козацько-селянське військо здобуло Гусятин, Вар, Канів, Луцьк.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45313"/>
                  </a:ext>
                </a:extLst>
              </a:tr>
              <a:tr h="1535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Весна 1595 р.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Повстанці під проводом Наливайка почали наступ на Луцьк, потім на Могилів. Другий загін під проводом Лободи і Шаули вирушив на південь Подніпров'я, а потім до Дніпра на північ, щоб з'єднатися з Наливайком.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4580029"/>
                  </a:ext>
                </a:extLst>
              </a:tr>
              <a:tr h="1146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1596 р.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Наступ польських військ разом з литовськими військами Радзивілла. Командування призначено Станіслава Жолкевського.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8719758"/>
                  </a:ext>
                </a:extLst>
              </a:tr>
              <a:tr h="7589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березня 1596 р.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Битва на Київщині біля урочища Гострий Камінь, яка не принесла перемоги жодній зі сторін.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9725872"/>
                  </a:ext>
                </a:extLst>
              </a:tr>
              <a:tr h="11469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Травень — червень 1596 р.</a:t>
                      </a:r>
                      <a:endParaRPr lang="uk-UA" sz="20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Облога польськими військами козацького табору в урочищі </a:t>
                      </a:r>
                      <a:r>
                        <a:rPr lang="uk-UA" sz="20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Солониця</a:t>
                      </a:r>
                      <a:r>
                        <a:rPr lang="uk-UA" sz="20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Полякам вдалося ввести розбрат серед повстанців і придушити повстання.</a:t>
                      </a:r>
                      <a:endParaRPr lang="uk-UA" sz="20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0420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874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Завдання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історичною картою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Розглянути історичну карту на с.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або в атласі,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прослідкувати рух військ повсталих козаків.</a:t>
            </a:r>
          </a:p>
          <a:p>
            <a:pPr marL="0" lv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 були зосереджені козацькі війська С. Наливайка та Г. Лободи у 1594р.?</a:t>
            </a:r>
          </a:p>
          <a:p>
            <a:pPr marL="0" lvl="0" indent="0">
              <a:buNone/>
            </a:pP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 місце і дату остаточного розгрому козацького війська.</a:t>
            </a:r>
          </a:p>
          <a:p>
            <a:pPr marL="0" lvl="0" indent="0">
              <a:buNone/>
            </a:pP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02174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Робота в парах: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1-а пара. Визначити причини козацьких повстань.</a:t>
            </a:r>
          </a:p>
          <a:p>
            <a:r>
              <a:rPr lang="uk-UA" dirty="0"/>
              <a:t>2-а пара. Визначити причини поразки козацьких повстань.</a:t>
            </a:r>
          </a:p>
          <a:p>
            <a:r>
              <a:rPr lang="uk-UA" dirty="0"/>
              <a:t>3-а пара. В чому полягає історичне значення повстань.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993998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Орієнтовна відповідь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marL="457200" lvl="1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      	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000" dirty="0"/>
          </a:p>
        </p:txBody>
      </p:sp>
      <p:sp>
        <p:nvSpPr>
          <p:cNvPr id="6" name="Місце для тексту 5"/>
          <p:cNvSpPr>
            <a:spLocks noGrp="1"/>
          </p:cNvSpPr>
          <p:nvPr>
            <p:ph type="body" sz="half" idx="15"/>
          </p:nvPr>
        </p:nvSpPr>
        <p:spPr>
          <a:xfrm>
            <a:off x="737419" y="2020530"/>
            <a:ext cx="3559413" cy="4006528"/>
          </a:xfrm>
        </p:spPr>
        <p:txBody>
          <a:bodyPr>
            <a:normAutofit/>
          </a:bodyPr>
          <a:lstStyle/>
          <a:p>
            <a:pPr lvl="0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повстань:</a:t>
            </a:r>
          </a:p>
          <a:p>
            <a:pPr marL="800100" lvl="1" indent="-342900"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Посилення процесу закріплення селянства.</a:t>
            </a:r>
          </a:p>
          <a:p>
            <a:pPr marL="800100" lvl="1" indent="-342900"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 католицизму.</a:t>
            </a:r>
          </a:p>
          <a:p>
            <a:pPr marL="800100" lvl="1" indent="-342900"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Політична полонізації.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податків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повинності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Утиски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міщан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козаків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  <p:sp>
        <p:nvSpPr>
          <p:cNvPr id="7" name="Місце для тексту 6"/>
          <p:cNvSpPr>
            <a:spLocks noGrp="1"/>
          </p:cNvSpPr>
          <p:nvPr>
            <p:ph type="body" sz="half" idx="16"/>
          </p:nvPr>
        </p:nvSpPr>
        <p:spPr>
          <a:xfrm>
            <a:off x="4512721" y="2197511"/>
            <a:ext cx="3147009" cy="3829546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поразки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єдиної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мети.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Слабка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згуртованість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нечисленність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рядів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повсталих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досвідчених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полководців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чіткої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  <p:sp>
        <p:nvSpPr>
          <p:cNvPr id="8" name="Місце для тексту 7"/>
          <p:cNvSpPr>
            <a:spLocks noGrp="1"/>
          </p:cNvSpPr>
          <p:nvPr>
            <p:ph type="body" sz="half" idx="17"/>
          </p:nvPr>
        </p:nvSpPr>
        <p:spPr>
          <a:xfrm>
            <a:off x="7888328" y="2433484"/>
            <a:ext cx="3836639" cy="3593571"/>
          </a:xfrm>
        </p:spPr>
        <p:txBody>
          <a:bodyPr>
            <a:normAutofit fontScale="85000" lnSpcReduction="10000"/>
          </a:bodyPr>
          <a:lstStyle/>
          <a:p>
            <a:pPr lvl="1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 досвіді боротьби козаки, селяни, міщани переконувалися, що тільки згуртованість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може принести перемогу.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Народні маси набули досвіду збройної боротьби.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Повстання засвідчили, що козацтво – це та велика суспільна сила, яка здатна боротися за свої права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88077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завдання:</a:t>
            </a:r>
            <a:r>
              <a:rPr lang="uk-UA" sz="3600" dirty="0" smtClean="0"/>
              <a:t/>
            </a:r>
            <a:br>
              <a:rPr lang="uk-UA" sz="3600" dirty="0" smtClean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0" lvl="3" indent="0">
              <a:buNone/>
            </a:pPr>
            <a:r>
              <a:rPr lang="uk-UA" sz="4000" dirty="0" smtClean="0"/>
              <a:t>Опрацювати </a:t>
            </a:r>
            <a:r>
              <a:rPr lang="uk-UA" sz="4000" dirty="0"/>
              <a:t>§5. ст. 38-44 за підручником В.С. Власова.</a:t>
            </a:r>
          </a:p>
          <a:p>
            <a:pPr marL="1371600" lvl="3" indent="0">
              <a:buNone/>
            </a:pPr>
            <a:r>
              <a:rPr lang="uk-UA" sz="4000" dirty="0"/>
              <a:t>Заповнити контурну карту «Козацькі повстання наприкінці </a:t>
            </a:r>
            <a:r>
              <a:rPr lang="en-US" sz="4000" dirty="0"/>
              <a:t>XVI</a:t>
            </a:r>
            <a:r>
              <a:rPr lang="ru-RU" sz="4000" dirty="0"/>
              <a:t> стол</a:t>
            </a:r>
            <a:r>
              <a:rPr lang="uk-UA" sz="4000" dirty="0"/>
              <a:t>і</a:t>
            </a:r>
            <a:r>
              <a:rPr lang="ru-RU" sz="4000" dirty="0" err="1"/>
              <a:t>ття</a:t>
            </a:r>
            <a:r>
              <a:rPr lang="ru-RU" sz="4000" dirty="0"/>
              <a:t>»</a:t>
            </a:r>
            <a:endParaRPr lang="uk-UA" sz="40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63361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Додаток 1.</a:t>
            </a:r>
            <a:endParaRPr lang="uk-UA" dirty="0"/>
          </a:p>
        </p:txBody>
      </p:sp>
      <p:pic>
        <p:nvPicPr>
          <p:cNvPr id="3074" name="Picture 2" descr="https://web.posibnyky.vntu.edu.ua/icgn/17gromova_istoriya%20ukrayiny/m6/r1/m1_3.files/image008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962" y="1327355"/>
            <a:ext cx="8629650" cy="508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58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Додаток 2 . Козацький табір.</a:t>
            </a:r>
            <a:endParaRPr lang="uk-UA" dirty="0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F313EA67-2820-477F-90DC-D3CC8ABAE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1096" y="2603500"/>
            <a:ext cx="9026013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2099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Література </a:t>
            </a:r>
            <a:endParaRPr lang="uk-UA" dirty="0"/>
          </a:p>
        </p:txBody>
      </p:sp>
      <p:sp>
        <p:nvSpPr>
          <p:cNvPr id="5" name="Місце для вмісту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https://we.org.ua/history/reyestrove-kozatstvo/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https://www.ucrainarma.org/fotorekonstrukcija/rejestrovi-kozaky-seredyny-17-st.html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https://uk.m.wikipedia.org/wiki/%D0%A4%D0%B0%D0%B9%D0%BB:Muzeum_%C5%9Al%C4%85skie_-_Jan_Matejko_-_Ostatni_Daszkiewicz_02.jpg</a:t>
            </a:r>
            <a:endParaRPr lang="uk-UA" dirty="0" smtClean="0"/>
          </a:p>
          <a:p>
            <a:r>
              <a:rPr lang="en-US" dirty="0"/>
              <a:t>https://uk.wikipedia.org/wiki/%D0%93%D1%80%D0%B8%D0%B3%D0%BE%D1%80%D1%96%D0%B9_%D0%9B%D0%BE%D0%B1%D0%BE%D0%B4%D0%B0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7528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Зал засідань">
  <a:themeElements>
    <a:clrScheme name="Зал засідань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Зал засідань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Зал засідань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40</TotalTime>
  <Words>1227</Words>
  <Application>Microsoft Office PowerPoint</Application>
  <PresentationFormat>Широкий екран</PresentationFormat>
  <Paragraphs>86</Paragraphs>
  <Slides>19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</vt:lpstr>
      <vt:lpstr>Wingdings 3</vt:lpstr>
      <vt:lpstr>Зал засідань</vt:lpstr>
      <vt:lpstr>Реєстрове козацтво. Козацькі повстання кінця XVI ст.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КОЗАЦЬКЕ ПОВСТАННЯ НА ЧОЛІ З КРИШТОФОМ КОСИНСЬКИМ (1591-1593 рр.)</vt:lpstr>
      <vt:lpstr>Повстання поширилось на Волинське, Братславське, Подільське та Київське воєводства. </vt:lpstr>
      <vt:lpstr>Завдання</vt:lpstr>
      <vt:lpstr>Северин Наливайко       Григорій Лобода</vt:lpstr>
      <vt:lpstr>Презентація PowerPoint</vt:lpstr>
      <vt:lpstr>Презентація PowerPoint</vt:lpstr>
      <vt:lpstr>Завдання </vt:lpstr>
      <vt:lpstr>Робота в парах: </vt:lpstr>
      <vt:lpstr>Орієнтовна відповідь</vt:lpstr>
      <vt:lpstr>Домашнє завдання: </vt:lpstr>
      <vt:lpstr>Додаток 1.</vt:lpstr>
      <vt:lpstr>Додаток 2 . Козацький табір.</vt:lpstr>
      <vt:lpstr>Література </vt:lpstr>
    </vt:vector>
  </TitlesOfParts>
  <Company>Інститут Модернізації та Змісту освіти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віталій</dc:creator>
  <cp:lastModifiedBy>віталій</cp:lastModifiedBy>
  <cp:revision>6</cp:revision>
  <dcterms:created xsi:type="dcterms:W3CDTF">2025-10-08T08:14:52Z</dcterms:created>
  <dcterms:modified xsi:type="dcterms:W3CDTF">2025-10-08T08:55:05Z</dcterms:modified>
</cp:coreProperties>
</file>