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18288000" cy="10287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5" y="5769864"/>
            <a:ext cx="18281904" cy="417576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5" y="637031"/>
            <a:ext cx="18281904" cy="112166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4020311" y="2639567"/>
            <a:ext cx="12692380" cy="521334"/>
          </a:xfrm>
          <a:custGeom>
            <a:avLst/>
            <a:gdLst/>
            <a:ahLst/>
            <a:cxnLst/>
            <a:rect l="l" t="t" r="r" b="b"/>
            <a:pathLst>
              <a:path w="12692380" h="521335">
                <a:moveTo>
                  <a:pt x="12691872" y="521208"/>
                </a:moveTo>
                <a:lnTo>
                  <a:pt x="0" y="521208"/>
                </a:lnTo>
                <a:lnTo>
                  <a:pt x="0" y="0"/>
                </a:lnTo>
                <a:lnTo>
                  <a:pt x="12691872" y="0"/>
                </a:lnTo>
                <a:lnTo>
                  <a:pt x="12691872" y="521208"/>
                </a:lnTo>
                <a:close/>
              </a:path>
            </a:pathLst>
          </a:custGeom>
          <a:solidFill>
            <a:srgbClr val="6699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6479" y="2426207"/>
            <a:ext cx="16419499" cy="2222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1604" y="2513110"/>
            <a:ext cx="9455911" cy="60635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pn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3.png"/><Relationship Id="rId5" Type="http://schemas.openxmlformats.org/officeDocument/2006/relationships/image" Target="../media/image1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378952"/>
            <a:ext cx="2395728" cy="1908048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2264" y="8232647"/>
            <a:ext cx="1481328" cy="2054351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4608" y="1216152"/>
            <a:ext cx="4492752" cy="97536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21096" y="1520952"/>
            <a:ext cx="3249168" cy="69494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91343" y="649223"/>
            <a:ext cx="8260079" cy="9637776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76479" y="3105404"/>
            <a:ext cx="9062085" cy="10134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4445">
              <a:lnSpc>
                <a:spcPct val="108000"/>
              </a:lnSpc>
              <a:spcBef>
                <a:spcPts val="100"/>
              </a:spcBef>
              <a:tabLst>
                <a:tab pos="2529840" algn="l"/>
              </a:tabLst>
            </a:pPr>
            <a:r>
              <a:rPr dirty="0" sz="3000" spc="-325">
                <a:solidFill>
                  <a:srgbClr val="000000"/>
                </a:solidFill>
              </a:rPr>
              <a:t>У</a:t>
            </a:r>
            <a:r>
              <a:rPr dirty="0" sz="3000" spc="114">
                <a:solidFill>
                  <a:srgbClr val="000000"/>
                </a:solidFill>
              </a:rPr>
              <a:t> </a:t>
            </a:r>
            <a:r>
              <a:rPr dirty="0" sz="3000" spc="-310">
                <a:solidFill>
                  <a:srgbClr val="000000"/>
                </a:solidFill>
              </a:rPr>
              <a:t>Явв</a:t>
            </a:r>
            <a:r>
              <a:rPr dirty="0" sz="3000" spc="100">
                <a:solidFill>
                  <a:srgbClr val="000000"/>
                </a:solidFill>
              </a:rPr>
              <a:t> </a:t>
            </a:r>
            <a:r>
              <a:rPr dirty="0" sz="3000">
                <a:solidFill>
                  <a:srgbClr val="000000"/>
                </a:solidFill>
              </a:rPr>
              <a:t>році</a:t>
            </a:r>
            <a:r>
              <a:rPr dirty="0" sz="3000" spc="-195">
                <a:solidFill>
                  <a:srgbClr val="000000"/>
                </a:solidFill>
              </a:rPr>
              <a:t> </a:t>
            </a:r>
            <a:r>
              <a:rPr dirty="0" sz="3000" spc="-85">
                <a:solidFill>
                  <a:srgbClr val="000000"/>
                </a:solidFill>
              </a:rPr>
              <a:t>відбулось</a:t>
            </a:r>
            <a:r>
              <a:rPr dirty="0" sz="3000" spc="-35">
                <a:solidFill>
                  <a:srgbClr val="000000"/>
                </a:solidFill>
              </a:rPr>
              <a:t> </a:t>
            </a:r>
            <a:r>
              <a:rPr dirty="0" sz="3000" spc="-85">
                <a:solidFill>
                  <a:srgbClr val="000000"/>
                </a:solidFill>
              </a:rPr>
              <a:t>хрещення</a:t>
            </a:r>
            <a:r>
              <a:rPr dirty="0" sz="3000" spc="75">
                <a:solidFill>
                  <a:srgbClr val="000000"/>
                </a:solidFill>
              </a:rPr>
              <a:t> </a:t>
            </a:r>
            <a:r>
              <a:rPr dirty="0" sz="3000" spc="-40">
                <a:solidFill>
                  <a:srgbClr val="000000"/>
                </a:solidFill>
              </a:rPr>
              <a:t>Київської</a:t>
            </a:r>
            <a:r>
              <a:rPr dirty="0" sz="3000" spc="90">
                <a:solidFill>
                  <a:srgbClr val="000000"/>
                </a:solidFill>
              </a:rPr>
              <a:t> </a:t>
            </a:r>
            <a:r>
              <a:rPr dirty="0" sz="3000" spc="-140">
                <a:solidFill>
                  <a:srgbClr val="000000"/>
                </a:solidFill>
              </a:rPr>
              <a:t>Pyci</a:t>
            </a:r>
            <a:r>
              <a:rPr dirty="0" sz="3000" spc="-40">
                <a:solidFill>
                  <a:srgbClr val="000000"/>
                </a:solidFill>
              </a:rPr>
              <a:t> </a:t>
            </a:r>
            <a:r>
              <a:rPr dirty="0" sz="3000" spc="-10">
                <a:solidFill>
                  <a:srgbClr val="000000"/>
                </a:solidFill>
              </a:rPr>
              <a:t>князем Вояодимиром</a:t>
            </a:r>
            <a:r>
              <a:rPr dirty="0" sz="3000">
                <a:solidFill>
                  <a:srgbClr val="000000"/>
                </a:solidFill>
              </a:rPr>
              <a:t>	</a:t>
            </a:r>
            <a:r>
              <a:rPr dirty="0" sz="3000" spc="-50">
                <a:solidFill>
                  <a:srgbClr val="000000"/>
                </a:solidFill>
              </a:rPr>
              <a:t>Святославовичем.</a:t>
            </a:r>
            <a:endParaRPr sz="3000"/>
          </a:p>
        </p:txBody>
      </p:sp>
      <p:sp>
        <p:nvSpPr>
          <p:cNvPr id="8" name="object 8" descr=""/>
          <p:cNvSpPr txBox="1"/>
          <p:nvPr/>
        </p:nvSpPr>
        <p:spPr>
          <a:xfrm>
            <a:off x="501916" y="4091685"/>
            <a:ext cx="9245600" cy="44850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27025" marR="5080" indent="-325755">
              <a:lnSpc>
                <a:spcPct val="110200"/>
              </a:lnSpc>
              <a:spcBef>
                <a:spcPts val="110"/>
              </a:spcBef>
              <a:buAutoNum type="arabicPeriod"/>
              <a:tabLst>
                <a:tab pos="330835" algn="l"/>
                <a:tab pos="7109459" algn="l"/>
              </a:tabLst>
            </a:pPr>
            <a:r>
              <a:rPr dirty="0" sz="2950" spc="-215">
                <a:latin typeface="Arial"/>
                <a:cs typeface="Arial"/>
              </a:rPr>
              <a:t>Феодали,</a:t>
            </a:r>
            <a:r>
              <a:rPr dirty="0" sz="2950" spc="40">
                <a:latin typeface="Arial"/>
                <a:cs typeface="Arial"/>
              </a:rPr>
              <a:t> </a:t>
            </a:r>
            <a:r>
              <a:rPr dirty="0" sz="2950" spc="-50">
                <a:latin typeface="Arial"/>
                <a:cs typeface="Arial"/>
              </a:rPr>
              <a:t>купці</a:t>
            </a:r>
            <a:r>
              <a:rPr dirty="0" sz="2950" spc="45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-</a:t>
            </a:r>
            <a:r>
              <a:rPr dirty="0" sz="2950" spc="-130">
                <a:latin typeface="Arial"/>
                <a:cs typeface="Arial"/>
              </a:rPr>
              <a:t> </a:t>
            </a:r>
            <a:r>
              <a:rPr dirty="0" sz="2950" spc="-120">
                <a:latin typeface="Arial"/>
                <a:cs typeface="Arial"/>
              </a:rPr>
              <a:t>всі</a:t>
            </a:r>
            <a:r>
              <a:rPr dirty="0" sz="2950" spc="10">
                <a:latin typeface="Arial"/>
                <a:cs typeface="Arial"/>
              </a:rPr>
              <a:t> </a:t>
            </a:r>
            <a:r>
              <a:rPr dirty="0" sz="2950" spc="-275">
                <a:latin typeface="Arial"/>
                <a:cs typeface="Arial"/>
              </a:rPr>
              <a:t>стали</a:t>
            </a:r>
            <a:r>
              <a:rPr dirty="0" sz="2950" spc="65">
                <a:latin typeface="Arial"/>
                <a:cs typeface="Arial"/>
              </a:rPr>
              <a:t> </a:t>
            </a:r>
            <a:r>
              <a:rPr dirty="0" sz="2950" spc="-70">
                <a:latin typeface="Arial"/>
                <a:cs typeface="Arial"/>
              </a:rPr>
              <a:t>православними</a:t>
            </a:r>
            <a:r>
              <a:rPr dirty="0" sz="2950">
                <a:latin typeface="Arial"/>
                <a:cs typeface="Arial"/>
              </a:rPr>
              <a:t>	</a:t>
            </a:r>
            <a:r>
              <a:rPr dirty="0" sz="2950" spc="-160">
                <a:latin typeface="Arial"/>
                <a:cs typeface="Arial"/>
              </a:rPr>
              <a:t>християнами, </a:t>
            </a:r>
            <a:r>
              <a:rPr dirty="0" sz="2950" spc="-160">
                <a:latin typeface="Arial"/>
                <a:cs typeface="Arial"/>
              </a:rPr>
              <a:t>	</a:t>
            </a:r>
            <a:r>
              <a:rPr dirty="0" sz="2950" spc="-409">
                <a:latin typeface="Arial"/>
                <a:cs typeface="Arial"/>
              </a:rPr>
              <a:t>а</a:t>
            </a:r>
            <a:r>
              <a:rPr dirty="0" sz="2950" spc="145">
                <a:latin typeface="Arial"/>
                <a:cs typeface="Arial"/>
              </a:rPr>
              <a:t> </a:t>
            </a:r>
            <a:r>
              <a:rPr dirty="0" sz="2950" spc="-215">
                <a:latin typeface="Arial"/>
                <a:cs typeface="Arial"/>
              </a:rPr>
              <a:t>селяни</a:t>
            </a:r>
            <a:r>
              <a:rPr dirty="0" sz="2950" spc="10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i</a:t>
            </a:r>
            <a:r>
              <a:rPr dirty="0" sz="2950" spc="-210">
                <a:latin typeface="Arial"/>
                <a:cs typeface="Arial"/>
              </a:rPr>
              <a:t> </a:t>
            </a:r>
            <a:r>
              <a:rPr dirty="0" sz="2950" spc="-105">
                <a:latin typeface="Arial"/>
                <a:cs typeface="Arial"/>
              </a:rPr>
              <a:t>ремісники</a:t>
            </a:r>
            <a:r>
              <a:rPr dirty="0" sz="2950" spc="40">
                <a:latin typeface="Arial"/>
                <a:cs typeface="Arial"/>
              </a:rPr>
              <a:t> </a:t>
            </a:r>
            <a:r>
              <a:rPr dirty="0" sz="2950" spc="-170">
                <a:latin typeface="Arial"/>
                <a:cs typeface="Arial"/>
              </a:rPr>
              <a:t>тасмно</a:t>
            </a:r>
            <a:r>
              <a:rPr dirty="0" sz="2950" spc="-25">
                <a:latin typeface="Arial"/>
                <a:cs typeface="Arial"/>
              </a:rPr>
              <a:t> </a:t>
            </a:r>
            <a:r>
              <a:rPr dirty="0" sz="2950" spc="-160">
                <a:latin typeface="Arial"/>
                <a:cs typeface="Arial"/>
              </a:rPr>
              <a:t>продовжували</a:t>
            </a:r>
            <a:r>
              <a:rPr dirty="0" sz="2950" spc="145">
                <a:latin typeface="Arial"/>
                <a:cs typeface="Arial"/>
              </a:rPr>
              <a:t> </a:t>
            </a:r>
            <a:r>
              <a:rPr dirty="0" sz="2950" spc="-20">
                <a:latin typeface="Arial"/>
                <a:cs typeface="Arial"/>
              </a:rPr>
              <a:t>бути </a:t>
            </a:r>
            <a:r>
              <a:rPr dirty="0" sz="2950" spc="-20">
                <a:latin typeface="Arial"/>
                <a:cs typeface="Arial"/>
              </a:rPr>
              <a:t>	</a:t>
            </a:r>
            <a:r>
              <a:rPr dirty="0" sz="2950" spc="-100">
                <a:latin typeface="Arial"/>
                <a:cs typeface="Arial"/>
              </a:rPr>
              <a:t>язичниками</a:t>
            </a:r>
            <a:r>
              <a:rPr dirty="0" sz="2950" spc="-10">
                <a:latin typeface="Arial"/>
                <a:cs typeface="Arial"/>
              </a:rPr>
              <a:t> </a:t>
            </a:r>
            <a:r>
              <a:rPr dirty="0" sz="2950" spc="-90">
                <a:latin typeface="Arial"/>
                <a:cs typeface="Arial"/>
              </a:rPr>
              <a:t>(не</a:t>
            </a:r>
            <a:r>
              <a:rPr dirty="0" sz="2950" spc="-95">
                <a:latin typeface="Arial"/>
                <a:cs typeface="Arial"/>
              </a:rPr>
              <a:t> </a:t>
            </a:r>
            <a:r>
              <a:rPr dirty="0" sz="2950" spc="-140">
                <a:latin typeface="Arial"/>
                <a:cs typeface="Arial"/>
              </a:rPr>
              <a:t>хотіли</a:t>
            </a:r>
            <a:r>
              <a:rPr dirty="0" sz="2950" spc="-40">
                <a:latin typeface="Arial"/>
                <a:cs typeface="Arial"/>
              </a:rPr>
              <a:t> </a:t>
            </a:r>
            <a:r>
              <a:rPr dirty="0" sz="2950" spc="-155">
                <a:latin typeface="Arial"/>
                <a:cs typeface="Arial"/>
              </a:rPr>
              <a:t>бути</a:t>
            </a:r>
            <a:r>
              <a:rPr dirty="0" sz="2950" spc="-55">
                <a:latin typeface="Arial"/>
                <a:cs typeface="Arial"/>
              </a:rPr>
              <a:t> </a:t>
            </a:r>
            <a:r>
              <a:rPr dirty="0" sz="2950" spc="-175">
                <a:latin typeface="Arial"/>
                <a:cs typeface="Arial"/>
              </a:rPr>
              <a:t>рабами</a:t>
            </a:r>
            <a:r>
              <a:rPr dirty="0" sz="2950" spc="-30">
                <a:latin typeface="Arial"/>
                <a:cs typeface="Arial"/>
              </a:rPr>
              <a:t> </a:t>
            </a:r>
            <a:r>
              <a:rPr dirty="0" sz="2950" spc="-65">
                <a:latin typeface="Arial"/>
                <a:cs typeface="Arial"/>
              </a:rPr>
              <a:t>Божими).</a:t>
            </a:r>
            <a:endParaRPr sz="2950">
              <a:latin typeface="Arial"/>
              <a:cs typeface="Arial"/>
            </a:endParaRPr>
          </a:p>
          <a:p>
            <a:pPr marL="319405" marR="1341120" indent="-317500">
              <a:lnSpc>
                <a:spcPct val="109800"/>
              </a:lnSpc>
              <a:spcBef>
                <a:spcPts val="25"/>
              </a:spcBef>
              <a:buAutoNum type="arabicPeriod"/>
              <a:tabLst>
                <a:tab pos="319405" algn="l"/>
                <a:tab pos="327660" algn="l"/>
              </a:tabLst>
            </a:pPr>
            <a:r>
              <a:rPr dirty="0" sz="2950">
                <a:latin typeface="Arial"/>
                <a:cs typeface="Arial"/>
              </a:rPr>
              <a:t>	</a:t>
            </a:r>
            <a:r>
              <a:rPr dirty="0" sz="2950" spc="-265">
                <a:latin typeface="Arial"/>
                <a:cs typeface="Arial"/>
              </a:rPr>
              <a:t>Поява</a:t>
            </a:r>
            <a:r>
              <a:rPr dirty="0" sz="2950" spc="50">
                <a:latin typeface="Arial"/>
                <a:cs typeface="Arial"/>
              </a:rPr>
              <a:t> </a:t>
            </a:r>
            <a:r>
              <a:rPr dirty="0" sz="2950" spc="-265">
                <a:latin typeface="Arial"/>
                <a:cs typeface="Arial"/>
              </a:rPr>
              <a:t>новоі"</a:t>
            </a:r>
            <a:r>
              <a:rPr dirty="0" sz="2950" spc="55">
                <a:latin typeface="Arial"/>
                <a:cs typeface="Arial"/>
              </a:rPr>
              <a:t> </a:t>
            </a:r>
            <a:r>
              <a:rPr dirty="0" sz="2950" spc="-229">
                <a:latin typeface="Arial"/>
                <a:cs typeface="Arial"/>
              </a:rPr>
              <a:t>соціальноі"</a:t>
            </a:r>
            <a:r>
              <a:rPr dirty="0" sz="2950" spc="95">
                <a:latin typeface="Arial"/>
                <a:cs typeface="Arial"/>
              </a:rPr>
              <a:t> </a:t>
            </a:r>
            <a:r>
              <a:rPr dirty="0" sz="2950" spc="-75">
                <a:latin typeface="Arial"/>
                <a:cs typeface="Arial"/>
              </a:rPr>
              <a:t>групи</a:t>
            </a:r>
            <a:r>
              <a:rPr dirty="0" sz="2950" spc="90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-</a:t>
            </a:r>
            <a:r>
              <a:rPr dirty="0" sz="2950" spc="-55">
                <a:latin typeface="Arial"/>
                <a:cs typeface="Arial"/>
              </a:rPr>
              <a:t> </a:t>
            </a:r>
            <a:r>
              <a:rPr dirty="0" sz="2950" spc="-145">
                <a:latin typeface="Arial"/>
                <a:cs typeface="Arial"/>
              </a:rPr>
              <a:t>духовні</a:t>
            </a:r>
            <a:r>
              <a:rPr dirty="0" sz="2950" spc="100">
                <a:latin typeface="Arial"/>
                <a:cs typeface="Arial"/>
              </a:rPr>
              <a:t> </a:t>
            </a:r>
            <a:r>
              <a:rPr dirty="0" sz="2950" spc="-320">
                <a:latin typeface="Arial"/>
                <a:cs typeface="Arial"/>
              </a:rPr>
              <a:t>феодали </a:t>
            </a:r>
            <a:r>
              <a:rPr dirty="0" sz="2950" spc="-135">
                <a:latin typeface="Arial"/>
                <a:cs typeface="Arial"/>
              </a:rPr>
              <a:t>(представники</a:t>
            </a:r>
            <a:r>
              <a:rPr dirty="0" sz="2950" spc="15">
                <a:latin typeface="Arial"/>
                <a:cs typeface="Arial"/>
              </a:rPr>
              <a:t> </a:t>
            </a:r>
            <a:r>
              <a:rPr dirty="0" sz="2950" spc="-10">
                <a:latin typeface="Arial"/>
                <a:cs typeface="Arial"/>
              </a:rPr>
              <a:t>церкви).</a:t>
            </a:r>
            <a:endParaRPr sz="2950">
              <a:latin typeface="Arial"/>
              <a:cs typeface="Arial"/>
            </a:endParaRPr>
          </a:p>
          <a:p>
            <a:pPr marL="327660" marR="220345" indent="-325755">
              <a:lnSpc>
                <a:spcPct val="109400"/>
              </a:lnSpc>
              <a:spcBef>
                <a:spcPts val="40"/>
              </a:spcBef>
              <a:buAutoNum type="arabicPeriod"/>
              <a:tabLst>
                <a:tab pos="327660" algn="l"/>
                <a:tab pos="6526530" algn="l"/>
                <a:tab pos="6835140" algn="l"/>
              </a:tabLst>
            </a:pPr>
            <a:r>
              <a:rPr dirty="0" sz="2950" spc="-204">
                <a:latin typeface="Arial"/>
                <a:cs typeface="Arial"/>
              </a:rPr>
              <a:t>Православна</a:t>
            </a:r>
            <a:r>
              <a:rPr dirty="0" sz="2950" spc="60">
                <a:latin typeface="Arial"/>
                <a:cs typeface="Arial"/>
              </a:rPr>
              <a:t> </a:t>
            </a:r>
            <a:r>
              <a:rPr dirty="0" sz="2950" spc="-110">
                <a:latin typeface="Arial"/>
                <a:cs typeface="Arial"/>
              </a:rPr>
              <a:t>релігія</a:t>
            </a:r>
            <a:r>
              <a:rPr dirty="0" sz="2950" spc="50">
                <a:latin typeface="Arial"/>
                <a:cs typeface="Arial"/>
              </a:rPr>
              <a:t> </a:t>
            </a:r>
            <a:r>
              <a:rPr dirty="0" sz="2950" spc="-150">
                <a:latin typeface="Arial"/>
                <a:cs typeface="Arial"/>
              </a:rPr>
              <a:t>частково</a:t>
            </a:r>
            <a:r>
              <a:rPr dirty="0" sz="2950" spc="-50">
                <a:latin typeface="Arial"/>
                <a:cs typeface="Arial"/>
              </a:rPr>
              <a:t> </a:t>
            </a:r>
            <a:r>
              <a:rPr dirty="0" sz="2950" spc="-160">
                <a:latin typeface="Arial"/>
                <a:cs typeface="Arial"/>
              </a:rPr>
              <a:t>використовувала</a:t>
            </a:r>
            <a:r>
              <a:rPr dirty="0" sz="2950" spc="-45">
                <a:latin typeface="Arial"/>
                <a:cs typeface="Arial"/>
              </a:rPr>
              <a:t> </a:t>
            </a:r>
            <a:r>
              <a:rPr dirty="0" sz="2950" spc="-114">
                <a:latin typeface="Arial"/>
                <a:cs typeface="Arial"/>
              </a:rPr>
              <a:t>релігію </a:t>
            </a:r>
            <a:r>
              <a:rPr dirty="0" sz="2950" spc="-145">
                <a:latin typeface="Arial"/>
                <a:cs typeface="Arial"/>
              </a:rPr>
              <a:t>давніх</a:t>
            </a:r>
            <a:r>
              <a:rPr dirty="0" sz="2950" spc="-70">
                <a:latin typeface="Arial"/>
                <a:cs typeface="Arial"/>
              </a:rPr>
              <a:t> </a:t>
            </a:r>
            <a:r>
              <a:rPr dirty="0" sz="2950" spc="-150">
                <a:latin typeface="Arial"/>
                <a:cs typeface="Arial"/>
              </a:rPr>
              <a:t>слов'ян</a:t>
            </a:r>
            <a:r>
              <a:rPr dirty="0" sz="2950" spc="-55">
                <a:latin typeface="Arial"/>
                <a:cs typeface="Arial"/>
              </a:rPr>
              <a:t> </a:t>
            </a:r>
            <a:r>
              <a:rPr dirty="0" sz="2950" spc="-75">
                <a:latin typeface="Arial"/>
                <a:cs typeface="Arial"/>
              </a:rPr>
              <a:t>(в</a:t>
            </a:r>
            <a:r>
              <a:rPr dirty="0" sz="2950" spc="-135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ніч</a:t>
            </a:r>
            <a:r>
              <a:rPr dirty="0" sz="2950" spc="-204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з</a:t>
            </a:r>
            <a:r>
              <a:rPr dirty="0" sz="2950" spc="-145">
                <a:latin typeface="Arial"/>
                <a:cs typeface="Arial"/>
              </a:rPr>
              <a:t> </a:t>
            </a:r>
            <a:r>
              <a:rPr dirty="0" sz="2950" spc="-265">
                <a:latin typeface="Arial"/>
                <a:cs typeface="Arial"/>
              </a:rPr>
              <a:t>24</a:t>
            </a:r>
            <a:r>
              <a:rPr dirty="0" sz="2950" spc="10">
                <a:latin typeface="Arial"/>
                <a:cs typeface="Arial"/>
              </a:rPr>
              <a:t> </a:t>
            </a:r>
            <a:r>
              <a:rPr dirty="0" sz="2950" spc="-45">
                <a:latin typeface="Arial"/>
                <a:cs typeface="Arial"/>
              </a:rPr>
              <a:t>на</a:t>
            </a:r>
            <a:r>
              <a:rPr dirty="0" sz="2950" spc="10">
                <a:latin typeface="Arial"/>
                <a:cs typeface="Arial"/>
              </a:rPr>
              <a:t> </a:t>
            </a:r>
            <a:r>
              <a:rPr dirty="0" sz="2950" spc="-45">
                <a:latin typeface="Arial"/>
                <a:cs typeface="Arial"/>
              </a:rPr>
              <a:t>21</a:t>
            </a:r>
            <a:r>
              <a:rPr dirty="0" sz="2950" spc="-385">
                <a:latin typeface="Arial"/>
                <a:cs typeface="Arial"/>
              </a:rPr>
              <a:t> </a:t>
            </a:r>
            <a:r>
              <a:rPr dirty="0" sz="2950" spc="-135">
                <a:latin typeface="Arial"/>
                <a:cs typeface="Arial"/>
              </a:rPr>
              <a:t>червня</a:t>
            </a:r>
            <a:r>
              <a:rPr dirty="0" sz="2950" spc="50">
                <a:latin typeface="Arial"/>
                <a:cs typeface="Arial"/>
              </a:rPr>
              <a:t> </a:t>
            </a:r>
            <a:r>
              <a:rPr dirty="0" sz="2950" spc="-70">
                <a:latin typeface="Arial"/>
                <a:cs typeface="Arial"/>
              </a:rPr>
              <a:t>святкують. </a:t>
            </a:r>
            <a:r>
              <a:rPr dirty="0" sz="3000" spc="-105">
                <a:latin typeface="Arial"/>
                <a:cs typeface="Arial"/>
              </a:rPr>
              <a:t>язичники</a:t>
            </a:r>
            <a:r>
              <a:rPr dirty="0" sz="3000" spc="-65">
                <a:latin typeface="Arial"/>
                <a:cs typeface="Arial"/>
              </a:rPr>
              <a:t> </a:t>
            </a:r>
            <a:r>
              <a:rPr dirty="0" sz="3000">
                <a:latin typeface="Arial"/>
                <a:cs typeface="Arial"/>
              </a:rPr>
              <a:t>-</a:t>
            </a:r>
            <a:r>
              <a:rPr dirty="0" sz="3000" spc="-215">
                <a:latin typeface="Arial"/>
                <a:cs typeface="Arial"/>
              </a:rPr>
              <a:t> </a:t>
            </a:r>
            <a:r>
              <a:rPr dirty="0" sz="3000" spc="-135">
                <a:latin typeface="Arial"/>
                <a:cs typeface="Arial"/>
              </a:rPr>
              <a:t>Івана</a:t>
            </a:r>
            <a:r>
              <a:rPr dirty="0" sz="3000" spc="5">
                <a:latin typeface="Arial"/>
                <a:cs typeface="Arial"/>
              </a:rPr>
              <a:t> </a:t>
            </a:r>
            <a:r>
              <a:rPr dirty="0" sz="3000" spc="-220">
                <a:latin typeface="Arial"/>
                <a:cs typeface="Arial"/>
              </a:rPr>
              <a:t>Купала,</a:t>
            </a:r>
            <a:r>
              <a:rPr dirty="0" sz="3000" spc="15">
                <a:latin typeface="Arial"/>
                <a:cs typeface="Arial"/>
              </a:rPr>
              <a:t> </a:t>
            </a:r>
            <a:r>
              <a:rPr dirty="0" sz="3000" spc="-10">
                <a:latin typeface="Arial"/>
                <a:cs typeface="Arial"/>
              </a:rPr>
              <a:t>православні</a:t>
            </a:r>
            <a:r>
              <a:rPr dirty="0" sz="3000">
                <a:latin typeface="Arial"/>
                <a:cs typeface="Arial"/>
              </a:rPr>
              <a:t>	</a:t>
            </a:r>
            <a:r>
              <a:rPr dirty="0" sz="3000" spc="-50">
                <a:latin typeface="Arial"/>
                <a:cs typeface="Arial"/>
              </a:rPr>
              <a:t>-</a:t>
            </a:r>
            <a:r>
              <a:rPr dirty="0" sz="3000">
                <a:latin typeface="Arial"/>
                <a:cs typeface="Arial"/>
              </a:rPr>
              <a:t>	</a:t>
            </a:r>
            <a:r>
              <a:rPr dirty="0" sz="3000" spc="-10">
                <a:latin typeface="Arial"/>
                <a:cs typeface="Arial"/>
              </a:rPr>
              <a:t>Івана </a:t>
            </a:r>
            <a:r>
              <a:rPr dirty="0" sz="2950" spc="-170">
                <a:latin typeface="Arial"/>
                <a:cs typeface="Arial"/>
              </a:rPr>
              <a:t>Хрестителя).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6632" y="658368"/>
            <a:ext cx="3733800" cy="106070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6095" y="649223"/>
            <a:ext cx="10216896" cy="963777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27533" y="2650738"/>
            <a:ext cx="6611620" cy="199771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286385" marR="5080" indent="-274320">
              <a:lnSpc>
                <a:spcPct val="115199"/>
              </a:lnSpc>
              <a:spcBef>
                <a:spcPts val="90"/>
              </a:spcBef>
              <a:tabLst>
                <a:tab pos="2608580" algn="l"/>
              </a:tabLst>
            </a:pPr>
            <a:r>
              <a:rPr dirty="0" sz="2750" spc="-250">
                <a:solidFill>
                  <a:srgbClr val="000000"/>
                </a:solidFill>
              </a:rPr>
              <a:t>1.</a:t>
            </a:r>
            <a:r>
              <a:rPr dirty="0" sz="2750" spc="-370">
                <a:solidFill>
                  <a:srgbClr val="000000"/>
                </a:solidFill>
              </a:rPr>
              <a:t> </a:t>
            </a:r>
            <a:r>
              <a:rPr dirty="0" sz="2750" spc="-100">
                <a:solidFill>
                  <a:srgbClr val="000000"/>
                </a:solidFill>
              </a:rPr>
              <a:t>Освіта</a:t>
            </a:r>
            <a:r>
              <a:rPr dirty="0" sz="2750" spc="-65">
                <a:solidFill>
                  <a:srgbClr val="000000"/>
                </a:solidFill>
              </a:rPr>
              <a:t> </a:t>
            </a:r>
            <a:r>
              <a:rPr dirty="0" sz="2750">
                <a:solidFill>
                  <a:srgbClr val="000000"/>
                </a:solidFill>
              </a:rPr>
              <a:t>під</a:t>
            </a:r>
            <a:r>
              <a:rPr dirty="0" sz="2750" spc="-65">
                <a:solidFill>
                  <a:srgbClr val="000000"/>
                </a:solidFill>
              </a:rPr>
              <a:t> </a:t>
            </a:r>
            <a:r>
              <a:rPr dirty="0" sz="2750" spc="-30">
                <a:solidFill>
                  <a:srgbClr val="000000"/>
                </a:solidFill>
              </a:rPr>
              <a:t>контролем</a:t>
            </a:r>
            <a:r>
              <a:rPr dirty="0" sz="2750" spc="130">
                <a:solidFill>
                  <a:srgbClr val="000000"/>
                </a:solidFill>
              </a:rPr>
              <a:t> </a:t>
            </a:r>
            <a:r>
              <a:rPr dirty="0" sz="2750">
                <a:solidFill>
                  <a:srgbClr val="000000"/>
                </a:solidFill>
              </a:rPr>
              <a:t>церкви.</a:t>
            </a:r>
            <a:r>
              <a:rPr dirty="0" sz="2750" spc="60">
                <a:solidFill>
                  <a:srgbClr val="000000"/>
                </a:solidFill>
              </a:rPr>
              <a:t> </a:t>
            </a:r>
            <a:r>
              <a:rPr dirty="0" sz="2750" spc="-265">
                <a:solidFill>
                  <a:srgbClr val="000000"/>
                </a:solidFill>
              </a:rPr>
              <a:t>У</a:t>
            </a:r>
            <a:r>
              <a:rPr dirty="0" sz="2750" spc="30">
                <a:solidFill>
                  <a:srgbClr val="000000"/>
                </a:solidFill>
              </a:rPr>
              <a:t> </a:t>
            </a:r>
            <a:r>
              <a:rPr dirty="0" sz="2750">
                <a:solidFill>
                  <a:srgbClr val="000000"/>
                </a:solidFill>
              </a:rPr>
              <a:t>988</a:t>
            </a:r>
            <a:r>
              <a:rPr dirty="0" sz="2750" spc="-40">
                <a:solidFill>
                  <a:srgbClr val="000000"/>
                </a:solidFill>
              </a:rPr>
              <a:t> </a:t>
            </a:r>
            <a:r>
              <a:rPr dirty="0" sz="2750">
                <a:solidFill>
                  <a:srgbClr val="000000"/>
                </a:solidFill>
              </a:rPr>
              <a:t>р.</a:t>
            </a:r>
            <a:r>
              <a:rPr dirty="0" sz="2750" spc="-90">
                <a:solidFill>
                  <a:srgbClr val="000000"/>
                </a:solidFill>
              </a:rPr>
              <a:t> </a:t>
            </a:r>
            <a:r>
              <a:rPr dirty="0" sz="2750" spc="-50">
                <a:solidFill>
                  <a:srgbClr val="000000"/>
                </a:solidFill>
              </a:rPr>
              <a:t>в </a:t>
            </a:r>
            <a:r>
              <a:rPr dirty="0" sz="2850" spc="-80">
                <a:solidFill>
                  <a:srgbClr val="000000"/>
                </a:solidFill>
              </a:rPr>
              <a:t>Кисві</a:t>
            </a:r>
            <a:r>
              <a:rPr dirty="0" sz="2850" spc="-114">
                <a:solidFill>
                  <a:srgbClr val="000000"/>
                </a:solidFill>
              </a:rPr>
              <a:t> </a:t>
            </a:r>
            <a:r>
              <a:rPr dirty="0" sz="2850" spc="-195">
                <a:solidFill>
                  <a:srgbClr val="000000"/>
                </a:solidFill>
              </a:rPr>
              <a:t>була</a:t>
            </a:r>
            <a:r>
              <a:rPr dirty="0" sz="2850">
                <a:solidFill>
                  <a:srgbClr val="000000"/>
                </a:solidFill>
              </a:rPr>
              <a:t> </a:t>
            </a:r>
            <a:r>
              <a:rPr dirty="0" sz="2850" spc="-135">
                <a:solidFill>
                  <a:srgbClr val="000000"/>
                </a:solidFill>
              </a:rPr>
              <a:t>заснована</a:t>
            </a:r>
            <a:r>
              <a:rPr dirty="0" sz="2850" spc="80">
                <a:solidFill>
                  <a:srgbClr val="000000"/>
                </a:solidFill>
              </a:rPr>
              <a:t> </a:t>
            </a:r>
            <a:r>
              <a:rPr dirty="0" sz="2850" spc="-10">
                <a:solidFill>
                  <a:srgbClr val="000000"/>
                </a:solidFill>
              </a:rPr>
              <a:t>князем </a:t>
            </a:r>
            <a:r>
              <a:rPr dirty="0" sz="2800" spc="-20">
                <a:solidFill>
                  <a:srgbClr val="000000"/>
                </a:solidFill>
              </a:rPr>
              <a:t>Володимиром</a:t>
            </a:r>
            <a:r>
              <a:rPr dirty="0" sz="2800">
                <a:solidFill>
                  <a:srgbClr val="000000"/>
                </a:solidFill>
              </a:rPr>
              <a:t>	</a:t>
            </a:r>
            <a:r>
              <a:rPr dirty="0" sz="2800" spc="-75">
                <a:solidFill>
                  <a:srgbClr val="000000"/>
                </a:solidFill>
              </a:rPr>
              <a:t>перша</a:t>
            </a:r>
            <a:r>
              <a:rPr dirty="0" sz="2800" spc="-50">
                <a:solidFill>
                  <a:srgbClr val="000000"/>
                </a:solidFill>
              </a:rPr>
              <a:t> </a:t>
            </a:r>
            <a:r>
              <a:rPr dirty="0" sz="2800" spc="-75">
                <a:solidFill>
                  <a:srgbClr val="000000"/>
                </a:solidFill>
              </a:rPr>
              <a:t>школа</a:t>
            </a:r>
            <a:r>
              <a:rPr dirty="0" sz="2800" spc="-8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(грамота, </a:t>
            </a:r>
            <a:r>
              <a:rPr dirty="0" sz="2850" spc="-80">
                <a:solidFill>
                  <a:srgbClr val="000000"/>
                </a:solidFill>
              </a:rPr>
              <a:t>лічба,</a:t>
            </a:r>
            <a:r>
              <a:rPr dirty="0" sz="2850" spc="-120">
                <a:solidFill>
                  <a:srgbClr val="000000"/>
                </a:solidFill>
              </a:rPr>
              <a:t> </a:t>
            </a:r>
            <a:r>
              <a:rPr dirty="0" sz="2850" spc="-50">
                <a:solidFill>
                  <a:srgbClr val="000000"/>
                </a:solidFill>
              </a:rPr>
              <a:t>хоровий</a:t>
            </a:r>
            <a:r>
              <a:rPr dirty="0" sz="2850" spc="-40">
                <a:solidFill>
                  <a:srgbClr val="000000"/>
                </a:solidFill>
              </a:rPr>
              <a:t> </a:t>
            </a:r>
            <a:r>
              <a:rPr dirty="0" sz="2850" spc="-10">
                <a:solidFill>
                  <a:srgbClr val="000000"/>
                </a:solidFill>
              </a:rPr>
              <a:t>спів).</a:t>
            </a:r>
            <a:endParaRPr sz="2850"/>
          </a:p>
        </p:txBody>
      </p:sp>
      <p:sp>
        <p:nvSpPr>
          <p:cNvPr id="5" name="object 5" descr=""/>
          <p:cNvSpPr txBox="1"/>
          <p:nvPr/>
        </p:nvSpPr>
        <p:spPr>
          <a:xfrm>
            <a:off x="283406" y="4631738"/>
            <a:ext cx="7173595" cy="4466590"/>
          </a:xfrm>
          <a:prstGeom prst="rect">
            <a:avLst/>
          </a:prstGeom>
        </p:spPr>
        <p:txBody>
          <a:bodyPr wrap="square" lIns="0" tIns="72390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570"/>
              </a:spcBef>
            </a:pPr>
            <a:r>
              <a:rPr dirty="0" sz="2800" spc="-195">
                <a:latin typeface="Arial"/>
                <a:cs typeface="Arial"/>
              </a:rPr>
              <a:t>2.</a:t>
            </a:r>
            <a:r>
              <a:rPr dirty="0" sz="2800" spc="-440">
                <a:latin typeface="Arial"/>
                <a:cs typeface="Arial"/>
              </a:rPr>
              <a:t> </a:t>
            </a:r>
            <a:r>
              <a:rPr dirty="0" sz="2800" spc="-85">
                <a:latin typeface="Arial"/>
                <a:cs typeface="Arial"/>
              </a:rPr>
              <a:t>Освідченими</a:t>
            </a:r>
            <a:r>
              <a:rPr dirty="0" sz="2800" spc="-30">
                <a:latin typeface="Arial"/>
                <a:cs typeface="Arial"/>
              </a:rPr>
              <a:t> </a:t>
            </a:r>
            <a:r>
              <a:rPr dirty="0" sz="2800" spc="-80">
                <a:latin typeface="Arial"/>
                <a:cs typeface="Arial"/>
              </a:rPr>
              <a:t>були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 spc="-45">
                <a:latin typeface="Arial"/>
                <a:cs typeface="Arial"/>
              </a:rPr>
              <a:t>всі</a:t>
            </a:r>
            <a:r>
              <a:rPr dirty="0" sz="2800" spc="-135">
                <a:latin typeface="Arial"/>
                <a:cs typeface="Arial"/>
              </a:rPr>
              <a:t> </a:t>
            </a:r>
            <a:r>
              <a:rPr dirty="0" sz="2800" spc="-90">
                <a:latin typeface="Arial"/>
                <a:cs typeface="Arial"/>
              </a:rPr>
              <a:t>верстви</a:t>
            </a:r>
            <a:r>
              <a:rPr dirty="0" sz="2800" spc="5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населения</a:t>
            </a:r>
            <a:endParaRPr sz="2800">
              <a:latin typeface="Arial"/>
              <a:cs typeface="Arial"/>
            </a:endParaRPr>
          </a:p>
          <a:p>
            <a:pPr marL="337185">
              <a:lnSpc>
                <a:spcPct val="100000"/>
              </a:lnSpc>
              <a:spcBef>
                <a:spcPts val="475"/>
              </a:spcBef>
            </a:pPr>
            <a:r>
              <a:rPr dirty="0" sz="2850" spc="-330">
                <a:latin typeface="Arial"/>
                <a:cs typeface="Arial"/>
              </a:rPr>
              <a:t>Киі"всько"і"</a:t>
            </a:r>
            <a:r>
              <a:rPr dirty="0" sz="2850" spc="320">
                <a:latin typeface="Arial"/>
                <a:cs typeface="Arial"/>
              </a:rPr>
              <a:t> </a:t>
            </a:r>
            <a:r>
              <a:rPr dirty="0" sz="2850" spc="-10">
                <a:latin typeface="Arial"/>
                <a:cs typeface="Arial"/>
              </a:rPr>
              <a:t>Pyci.</a:t>
            </a:r>
            <a:endParaRPr sz="2850">
              <a:latin typeface="Arial"/>
              <a:cs typeface="Arial"/>
            </a:endParaRPr>
          </a:p>
          <a:p>
            <a:pPr marL="335915" marR="66040" indent="-309880">
              <a:lnSpc>
                <a:spcPts val="3910"/>
              </a:lnSpc>
              <a:spcBef>
                <a:spcPts val="190"/>
              </a:spcBef>
              <a:tabLst>
                <a:tab pos="2314575" algn="l"/>
              </a:tabLst>
            </a:pPr>
            <a:r>
              <a:rPr dirty="0" sz="2800">
                <a:latin typeface="Arial"/>
                <a:cs typeface="Arial"/>
              </a:rPr>
              <a:t>Ј.</a:t>
            </a:r>
            <a:r>
              <a:rPr dirty="0" sz="2800" spc="28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Писемність</a:t>
            </a:r>
            <a:r>
              <a:rPr dirty="0" sz="2800">
                <a:latin typeface="Arial"/>
                <a:cs typeface="Arial"/>
              </a:rPr>
              <a:t>	-</a:t>
            </a:r>
            <a:r>
              <a:rPr dirty="0" sz="2800" spc="-2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під</a:t>
            </a:r>
            <a:r>
              <a:rPr dirty="0" sz="2800" spc="-100">
                <a:latin typeface="Arial"/>
                <a:cs typeface="Arial"/>
              </a:rPr>
              <a:t> </a:t>
            </a:r>
            <a:r>
              <a:rPr dirty="0" sz="2800" spc="-55">
                <a:latin typeface="Arial"/>
                <a:cs typeface="Arial"/>
              </a:rPr>
              <a:t>впливом</a:t>
            </a:r>
            <a:r>
              <a:rPr dirty="0" sz="2800" spc="35">
                <a:latin typeface="Arial"/>
                <a:cs typeface="Arial"/>
              </a:rPr>
              <a:t> </a:t>
            </a:r>
            <a:r>
              <a:rPr dirty="0" sz="2800" spc="-175">
                <a:latin typeface="Arial"/>
                <a:cs typeface="Arial"/>
              </a:rPr>
              <a:t>Візантіі"</a:t>
            </a:r>
            <a:r>
              <a:rPr dirty="0" sz="2800" spc="-20">
                <a:latin typeface="Arial"/>
                <a:cs typeface="Arial"/>
              </a:rPr>
              <a:t> </a:t>
            </a:r>
            <a:r>
              <a:rPr dirty="0" sz="2800" spc="-114">
                <a:latin typeface="Arial"/>
                <a:cs typeface="Arial"/>
              </a:rPr>
              <a:t>відбувся </a:t>
            </a:r>
            <a:r>
              <a:rPr dirty="0" sz="2800" spc="-75">
                <a:latin typeface="Arial"/>
                <a:cs typeface="Arial"/>
              </a:rPr>
              <a:t>перехід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 spc="-90">
                <a:latin typeface="Arial"/>
                <a:cs typeface="Arial"/>
              </a:rPr>
              <a:t>писемності</a:t>
            </a:r>
            <a:r>
              <a:rPr dirty="0" sz="2800" spc="3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від</a:t>
            </a:r>
            <a:r>
              <a:rPr dirty="0" sz="2800" spc="-160">
                <a:latin typeface="Arial"/>
                <a:cs typeface="Arial"/>
              </a:rPr>
              <a:t> </a:t>
            </a:r>
            <a:r>
              <a:rPr dirty="0" sz="2800" spc="-65">
                <a:latin typeface="Arial"/>
                <a:cs typeface="Arial"/>
              </a:rPr>
              <a:t>глаголиці</a:t>
            </a:r>
            <a:r>
              <a:rPr dirty="0" sz="2800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до</a:t>
            </a:r>
            <a:endParaRPr sz="2800">
              <a:latin typeface="Arial"/>
              <a:cs typeface="Arial"/>
            </a:endParaRPr>
          </a:p>
          <a:p>
            <a:pPr marL="340995">
              <a:lnSpc>
                <a:spcPct val="100000"/>
              </a:lnSpc>
              <a:spcBef>
                <a:spcPts val="960"/>
              </a:spcBef>
            </a:pPr>
            <a:r>
              <a:rPr dirty="0" sz="2150" spc="-10">
                <a:latin typeface="Arial"/>
                <a:cs typeface="Arial"/>
              </a:rPr>
              <a:t>КИ|ЭИЛИЦІ.</a:t>
            </a:r>
            <a:endParaRPr sz="2150">
              <a:latin typeface="Arial"/>
              <a:cs typeface="Arial"/>
            </a:endParaRPr>
          </a:p>
          <a:p>
            <a:pPr marL="329565" marR="46355" indent="-317500">
              <a:lnSpc>
                <a:spcPct val="122300"/>
              </a:lnSpc>
              <a:spcBef>
                <a:spcPts val="120"/>
              </a:spcBef>
              <a:tabLst>
                <a:tab pos="5457825" algn="l"/>
              </a:tabLst>
            </a:pPr>
            <a:r>
              <a:rPr dirty="0" sz="2650" spc="-340">
                <a:latin typeface="Arial"/>
                <a:cs typeface="Arial"/>
              </a:rPr>
              <a:t>•?.</a:t>
            </a:r>
            <a:r>
              <a:rPr dirty="0" sz="2650" spc="-325">
                <a:latin typeface="Arial"/>
                <a:cs typeface="Arial"/>
              </a:rPr>
              <a:t> </a:t>
            </a:r>
            <a:r>
              <a:rPr dirty="0" sz="2650">
                <a:latin typeface="Arial"/>
                <a:cs typeface="Arial"/>
              </a:rPr>
              <a:t>Слов'яни</a:t>
            </a:r>
            <a:r>
              <a:rPr dirty="0" sz="2650" spc="45">
                <a:latin typeface="Arial"/>
                <a:cs typeface="Arial"/>
              </a:rPr>
              <a:t> </a:t>
            </a:r>
            <a:r>
              <a:rPr dirty="0" sz="2650">
                <a:latin typeface="Arial"/>
                <a:cs typeface="Arial"/>
              </a:rPr>
              <a:t>писали</a:t>
            </a:r>
            <a:r>
              <a:rPr dirty="0" sz="2650" spc="120">
                <a:latin typeface="Arial"/>
                <a:cs typeface="Arial"/>
              </a:rPr>
              <a:t> </a:t>
            </a:r>
            <a:r>
              <a:rPr dirty="0" sz="2650">
                <a:latin typeface="Arial"/>
                <a:cs typeface="Arial"/>
              </a:rPr>
              <a:t>на</a:t>
            </a:r>
            <a:r>
              <a:rPr dirty="0" sz="2650" spc="30">
                <a:latin typeface="Arial"/>
                <a:cs typeface="Arial"/>
              </a:rPr>
              <a:t> </a:t>
            </a:r>
            <a:r>
              <a:rPr dirty="0" sz="2650" spc="-10">
                <a:latin typeface="Arial"/>
                <a:cs typeface="Arial"/>
              </a:rPr>
              <a:t>берестяних</a:t>
            </a:r>
            <a:r>
              <a:rPr dirty="0" sz="2650">
                <a:latin typeface="Arial"/>
                <a:cs typeface="Arial"/>
              </a:rPr>
              <a:t>	</a:t>
            </a:r>
            <a:r>
              <a:rPr dirty="0" sz="2650" spc="-10">
                <a:latin typeface="Arial"/>
                <a:cs typeface="Arial"/>
              </a:rPr>
              <a:t>грамотах </a:t>
            </a:r>
            <a:r>
              <a:rPr dirty="0" sz="2650">
                <a:latin typeface="Arial"/>
                <a:cs typeface="Arial"/>
              </a:rPr>
              <a:t>(пам'ятки</a:t>
            </a:r>
            <a:r>
              <a:rPr dirty="0" sz="2650" spc="390">
                <a:latin typeface="Arial"/>
                <a:cs typeface="Arial"/>
              </a:rPr>
              <a:t> </a:t>
            </a:r>
            <a:r>
              <a:rPr dirty="0" sz="2650" spc="-50">
                <a:latin typeface="Arial"/>
                <a:cs typeface="Arial"/>
              </a:rPr>
              <a:t>східнослов’янсько“і</a:t>
            </a:r>
            <a:r>
              <a:rPr dirty="0" sz="2650" spc="-140">
                <a:latin typeface="Arial"/>
                <a:cs typeface="Arial"/>
              </a:rPr>
              <a:t> </a:t>
            </a:r>
            <a:r>
              <a:rPr dirty="0" sz="2650">
                <a:latin typeface="Arial"/>
                <a:cs typeface="Arial"/>
              </a:rPr>
              <a:t>писемності</a:t>
            </a:r>
            <a:r>
              <a:rPr dirty="0" sz="2650" spc="375">
                <a:latin typeface="Arial"/>
                <a:cs typeface="Arial"/>
              </a:rPr>
              <a:t> </a:t>
            </a:r>
            <a:r>
              <a:rPr dirty="0" sz="2650" spc="-25">
                <a:latin typeface="Arial"/>
                <a:cs typeface="Arial"/>
              </a:rPr>
              <a:t>XI</a:t>
            </a:r>
            <a:endParaRPr sz="2650">
              <a:latin typeface="Arial"/>
              <a:cs typeface="Arial"/>
            </a:endParaRPr>
          </a:p>
          <a:p>
            <a:pPr marL="340360">
              <a:lnSpc>
                <a:spcPct val="100000"/>
              </a:lnSpc>
              <a:spcBef>
                <a:spcPts val="810"/>
              </a:spcBef>
            </a:pPr>
            <a:r>
              <a:rPr dirty="0" sz="2550">
                <a:latin typeface="Arial"/>
                <a:cs typeface="Arial"/>
              </a:rPr>
              <a:t>-</a:t>
            </a:r>
            <a:r>
              <a:rPr dirty="0" sz="2550" spc="275">
                <a:latin typeface="Arial"/>
                <a:cs typeface="Arial"/>
              </a:rPr>
              <a:t> </a:t>
            </a:r>
            <a:r>
              <a:rPr dirty="0" sz="2550" spc="-260">
                <a:latin typeface="Arial"/>
                <a:cs typeface="Arial"/>
              </a:rPr>
              <a:t>XV</a:t>
            </a:r>
            <a:r>
              <a:rPr dirty="0" sz="2550" spc="260">
                <a:latin typeface="Arial"/>
                <a:cs typeface="Arial"/>
              </a:rPr>
              <a:t> </a:t>
            </a:r>
            <a:r>
              <a:rPr dirty="0" sz="2550">
                <a:latin typeface="Arial"/>
                <a:cs typeface="Arial"/>
              </a:rPr>
              <a:t>ст.):</a:t>
            </a:r>
            <a:r>
              <a:rPr dirty="0" sz="2550" spc="170">
                <a:latin typeface="Arial"/>
                <a:cs typeface="Arial"/>
              </a:rPr>
              <a:t> </a:t>
            </a:r>
            <a:r>
              <a:rPr dirty="0" sz="2550" spc="55">
                <a:latin typeface="Arial"/>
                <a:cs typeface="Arial"/>
              </a:rPr>
              <a:t>договори,</a:t>
            </a:r>
            <a:r>
              <a:rPr dirty="0" sz="2550" spc="265">
                <a:latin typeface="Arial"/>
                <a:cs typeface="Arial"/>
              </a:rPr>
              <a:t> </a:t>
            </a:r>
            <a:r>
              <a:rPr dirty="0" sz="2550" spc="-60">
                <a:latin typeface="Arial"/>
                <a:cs typeface="Arial"/>
              </a:rPr>
              <a:t>наказИg</a:t>
            </a:r>
            <a:r>
              <a:rPr dirty="0" sz="2550" spc="225">
                <a:latin typeface="Arial"/>
                <a:cs typeface="Arial"/>
              </a:rPr>
              <a:t> </a:t>
            </a:r>
            <a:r>
              <a:rPr dirty="0" sz="2550">
                <a:latin typeface="Arial"/>
                <a:cs typeface="Arial"/>
              </a:rPr>
              <a:t>Шкільні</a:t>
            </a:r>
            <a:r>
              <a:rPr dirty="0" sz="2550" spc="270">
                <a:latin typeface="Arial"/>
                <a:cs typeface="Arial"/>
              </a:rPr>
              <a:t> </a:t>
            </a:r>
            <a:r>
              <a:rPr dirty="0" sz="2550" spc="-10">
                <a:latin typeface="Arial"/>
                <a:cs typeface="Arial"/>
              </a:rPr>
              <a:t>записи.</a:t>
            </a:r>
            <a:endParaRPr sz="2550">
              <a:latin typeface="Arial"/>
              <a:cs typeface="Arial"/>
            </a:endParaRPr>
          </a:p>
          <a:p>
            <a:pPr marL="25400">
              <a:lnSpc>
                <a:spcPct val="100000"/>
              </a:lnSpc>
              <a:spcBef>
                <a:spcPts val="800"/>
              </a:spcBef>
            </a:pPr>
            <a:r>
              <a:rPr dirty="0" sz="2600" spc="-20">
                <a:latin typeface="Arial"/>
                <a:cs typeface="Arial"/>
              </a:rPr>
              <a:t>5.</a:t>
            </a:r>
            <a:r>
              <a:rPr dirty="0" sz="2600" spc="-41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Поява</a:t>
            </a:r>
            <a:r>
              <a:rPr dirty="0" sz="2600" spc="114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шкіл</a:t>
            </a:r>
            <a:r>
              <a:rPr dirty="0" sz="2600" spc="100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для</a:t>
            </a:r>
            <a:r>
              <a:rPr dirty="0" sz="2600" spc="95">
                <a:latin typeface="Arial"/>
                <a:cs typeface="Arial"/>
              </a:rPr>
              <a:t> </a:t>
            </a:r>
            <a:r>
              <a:rPr dirty="0" sz="2600">
                <a:latin typeface="Arial"/>
                <a:cs typeface="Arial"/>
              </a:rPr>
              <a:t>дітей-</a:t>
            </a:r>
            <a:r>
              <a:rPr dirty="0" sz="2600" spc="-10">
                <a:latin typeface="Arial"/>
                <a:cs typeface="Arial"/>
              </a:rPr>
              <a:t>сиріт.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7289843" y="2545333"/>
            <a:ext cx="484505" cy="3683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50" spc="-330">
                <a:solidFill>
                  <a:srgbClr val="594B2F"/>
                </a:solidFill>
                <a:latin typeface="Arial"/>
                <a:cs typeface="Arial"/>
              </a:rPr>
              <a:t>Ѕsть</a:t>
            </a:r>
            <a:endParaRPr sz="2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8735" y="381000"/>
            <a:ext cx="7046975" cy="990600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31680" y="515112"/>
            <a:ext cx="8150351" cy="977188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191" y="88392"/>
            <a:ext cx="2072639" cy="8534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196560" y="1359408"/>
            <a:ext cx="45719" cy="496823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24789" y="1528318"/>
            <a:ext cx="7283450" cy="10134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85750" marR="5080" indent="-273685">
              <a:lnSpc>
                <a:spcPct val="109800"/>
              </a:lnSpc>
              <a:spcBef>
                <a:spcPts val="100"/>
              </a:spcBef>
            </a:pPr>
            <a:r>
              <a:rPr dirty="0" sz="2950" spc="-335">
                <a:solidFill>
                  <a:srgbClr val="000000"/>
                </a:solidFill>
              </a:rPr>
              <a:t>1.</a:t>
            </a:r>
            <a:r>
              <a:rPr dirty="0" sz="2950" spc="-445">
                <a:solidFill>
                  <a:srgbClr val="000000"/>
                </a:solidFill>
              </a:rPr>
              <a:t> </a:t>
            </a:r>
            <a:r>
              <a:rPr dirty="0" sz="2950" spc="-35">
                <a:solidFill>
                  <a:srgbClr val="000000"/>
                </a:solidFill>
              </a:rPr>
              <a:t>Книги</a:t>
            </a:r>
            <a:r>
              <a:rPr dirty="0" sz="2950" spc="-175">
                <a:solidFill>
                  <a:srgbClr val="000000"/>
                </a:solidFill>
              </a:rPr>
              <a:t> </a:t>
            </a:r>
            <a:r>
              <a:rPr dirty="0" sz="2950" spc="-180">
                <a:solidFill>
                  <a:srgbClr val="000000"/>
                </a:solidFill>
              </a:rPr>
              <a:t>писали</a:t>
            </a:r>
            <a:r>
              <a:rPr dirty="0" sz="2950" spc="-20">
                <a:solidFill>
                  <a:srgbClr val="000000"/>
                </a:solidFill>
              </a:rPr>
              <a:t> </a:t>
            </a:r>
            <a:r>
              <a:rPr dirty="0" sz="2950" spc="-125">
                <a:solidFill>
                  <a:srgbClr val="000000"/>
                </a:solidFill>
              </a:rPr>
              <a:t>від</a:t>
            </a:r>
            <a:r>
              <a:rPr dirty="0" sz="2950" spc="-85">
                <a:solidFill>
                  <a:srgbClr val="000000"/>
                </a:solidFill>
              </a:rPr>
              <a:t> </a:t>
            </a:r>
            <a:r>
              <a:rPr dirty="0" sz="2950" spc="-65">
                <a:solidFill>
                  <a:srgbClr val="000000"/>
                </a:solidFill>
              </a:rPr>
              <a:t>руки</a:t>
            </a:r>
            <a:r>
              <a:rPr dirty="0" sz="2950" spc="-80">
                <a:solidFill>
                  <a:srgbClr val="000000"/>
                </a:solidFill>
              </a:rPr>
              <a:t> </a:t>
            </a:r>
            <a:r>
              <a:rPr dirty="0" sz="2950" spc="-140">
                <a:solidFill>
                  <a:srgbClr val="000000"/>
                </a:solidFill>
              </a:rPr>
              <a:t>монахи</a:t>
            </a:r>
            <a:r>
              <a:rPr dirty="0" sz="2950" spc="-40">
                <a:solidFill>
                  <a:srgbClr val="000000"/>
                </a:solidFill>
              </a:rPr>
              <a:t> </a:t>
            </a:r>
            <a:r>
              <a:rPr dirty="0" sz="2950">
                <a:solidFill>
                  <a:srgbClr val="000000"/>
                </a:solidFill>
              </a:rPr>
              <a:t>у</a:t>
            </a:r>
            <a:r>
              <a:rPr dirty="0" sz="2950" spc="-190">
                <a:solidFill>
                  <a:srgbClr val="000000"/>
                </a:solidFill>
              </a:rPr>
              <a:t> </a:t>
            </a:r>
            <a:r>
              <a:rPr dirty="0" sz="2950" spc="-185">
                <a:solidFill>
                  <a:srgbClr val="000000"/>
                </a:solidFill>
              </a:rPr>
              <a:t>майстернях </a:t>
            </a:r>
            <a:r>
              <a:rPr dirty="0" sz="2950" spc="-45">
                <a:solidFill>
                  <a:srgbClr val="000000"/>
                </a:solidFill>
              </a:rPr>
              <a:t>(скрипторіях).</a:t>
            </a:r>
            <a:endParaRPr sz="2950"/>
          </a:p>
        </p:txBody>
      </p:sp>
      <p:sp>
        <p:nvSpPr>
          <p:cNvPr id="7" name="object 7" descr=""/>
          <p:cNvSpPr txBox="1"/>
          <p:nvPr/>
        </p:nvSpPr>
        <p:spPr>
          <a:xfrm>
            <a:off x="291604" y="2513110"/>
            <a:ext cx="8253730" cy="3990975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321945" indent="-319405">
              <a:lnSpc>
                <a:spcPct val="100000"/>
              </a:lnSpc>
              <a:spcBef>
                <a:spcPts val="440"/>
              </a:spcBef>
              <a:buSzPct val="96666"/>
              <a:buAutoNum type="arabicPeriod" startAt="2"/>
              <a:tabLst>
                <a:tab pos="321945" algn="l"/>
              </a:tabLst>
            </a:pPr>
            <a:r>
              <a:rPr dirty="0" sz="3000" spc="-290">
                <a:latin typeface="Arial"/>
                <a:cs typeface="Arial"/>
              </a:rPr>
              <a:t>Більша</a:t>
            </a:r>
            <a:r>
              <a:rPr dirty="0" sz="3000" spc="85">
                <a:latin typeface="Arial"/>
                <a:cs typeface="Arial"/>
              </a:rPr>
              <a:t> </a:t>
            </a:r>
            <a:r>
              <a:rPr dirty="0" sz="3000" spc="-195">
                <a:latin typeface="Arial"/>
                <a:cs typeface="Arial"/>
              </a:rPr>
              <a:t>частина</a:t>
            </a:r>
            <a:r>
              <a:rPr dirty="0" sz="3000" spc="80">
                <a:latin typeface="Arial"/>
                <a:cs typeface="Arial"/>
              </a:rPr>
              <a:t> </a:t>
            </a:r>
            <a:r>
              <a:rPr dirty="0" sz="3000" spc="-20">
                <a:latin typeface="Arial"/>
                <a:cs typeface="Arial"/>
              </a:rPr>
              <a:t>книг</a:t>
            </a:r>
            <a:r>
              <a:rPr dirty="0" sz="3000" spc="-40">
                <a:latin typeface="Arial"/>
                <a:cs typeface="Arial"/>
              </a:rPr>
              <a:t> </a:t>
            </a:r>
            <a:r>
              <a:rPr dirty="0" sz="3000" spc="-320">
                <a:latin typeface="Arial"/>
                <a:cs typeface="Arial"/>
              </a:rPr>
              <a:t>була</a:t>
            </a:r>
            <a:r>
              <a:rPr dirty="0" sz="3000" spc="110">
                <a:latin typeface="Arial"/>
                <a:cs typeface="Arial"/>
              </a:rPr>
              <a:t> </a:t>
            </a:r>
            <a:r>
              <a:rPr dirty="0" sz="3000" spc="-114">
                <a:latin typeface="Arial"/>
                <a:cs typeface="Arial"/>
              </a:rPr>
              <a:t>релігійного</a:t>
            </a:r>
            <a:r>
              <a:rPr dirty="0" sz="3000" spc="95">
                <a:latin typeface="Arial"/>
                <a:cs typeface="Arial"/>
              </a:rPr>
              <a:t> </a:t>
            </a:r>
            <a:r>
              <a:rPr dirty="0" sz="3000" spc="-10">
                <a:latin typeface="Arial"/>
                <a:cs typeface="Arial"/>
              </a:rPr>
              <a:t>жанру.</a:t>
            </a:r>
            <a:endParaRPr sz="3000">
              <a:latin typeface="Arial"/>
              <a:cs typeface="Arial"/>
            </a:endParaRPr>
          </a:p>
          <a:p>
            <a:pPr marL="297815" marR="5080" indent="-293370">
              <a:lnSpc>
                <a:spcPts val="3910"/>
              </a:lnSpc>
              <a:spcBef>
                <a:spcPts val="160"/>
              </a:spcBef>
              <a:buSzPct val="86440"/>
              <a:buAutoNum type="arabicPeriod" startAt="2"/>
              <a:tabLst>
                <a:tab pos="313690" algn="l"/>
                <a:tab pos="1802130" algn="l"/>
              </a:tabLst>
            </a:pPr>
            <a:r>
              <a:rPr dirty="0" sz="2950" spc="-140">
                <a:latin typeface="Arial"/>
                <a:cs typeface="Arial"/>
              </a:rPr>
              <a:t>"Остромирове</a:t>
            </a:r>
            <a:r>
              <a:rPr dirty="0" sz="2950" spc="-75">
                <a:latin typeface="Arial"/>
                <a:cs typeface="Arial"/>
              </a:rPr>
              <a:t> </a:t>
            </a:r>
            <a:r>
              <a:rPr dirty="0" sz="2950" spc="-155">
                <a:latin typeface="Arial"/>
                <a:cs typeface="Arial"/>
              </a:rPr>
              <a:t>Свангеліс”</a:t>
            </a:r>
            <a:r>
              <a:rPr dirty="0" sz="2950" spc="145">
                <a:latin typeface="Arial"/>
                <a:cs typeface="Arial"/>
              </a:rPr>
              <a:t> </a:t>
            </a:r>
            <a:r>
              <a:rPr dirty="0" sz="2950" spc="-300">
                <a:latin typeface="Arial"/>
                <a:cs typeface="Arial"/>
              </a:rPr>
              <a:t>була</a:t>
            </a:r>
            <a:r>
              <a:rPr dirty="0" sz="2950" spc="120">
                <a:latin typeface="Arial"/>
                <a:cs typeface="Arial"/>
              </a:rPr>
              <a:t> </a:t>
            </a:r>
            <a:r>
              <a:rPr dirty="0" sz="2950" spc="-175">
                <a:latin typeface="Arial"/>
                <a:cs typeface="Arial"/>
              </a:rPr>
              <a:t>переписана</a:t>
            </a:r>
            <a:r>
              <a:rPr dirty="0" sz="2950" spc="175">
                <a:latin typeface="Arial"/>
                <a:cs typeface="Arial"/>
              </a:rPr>
              <a:t> </a:t>
            </a:r>
            <a:r>
              <a:rPr dirty="0" sz="2950" spc="-270">
                <a:latin typeface="Arial"/>
                <a:cs typeface="Arial"/>
              </a:rPr>
              <a:t>1o56</a:t>
            </a:r>
            <a:r>
              <a:rPr dirty="0" sz="2950" spc="85">
                <a:latin typeface="Arial"/>
                <a:cs typeface="Arial"/>
              </a:rPr>
              <a:t> </a:t>
            </a:r>
            <a:r>
              <a:rPr dirty="0" sz="2950" spc="-50">
                <a:latin typeface="Arial"/>
                <a:cs typeface="Arial"/>
              </a:rPr>
              <a:t>- </a:t>
            </a:r>
            <a:r>
              <a:rPr dirty="0" sz="2950" spc="-50">
                <a:latin typeface="Arial"/>
                <a:cs typeface="Arial"/>
              </a:rPr>
              <a:t>	</a:t>
            </a:r>
            <a:r>
              <a:rPr dirty="0" sz="2950" spc="-285">
                <a:latin typeface="Arial"/>
                <a:cs typeface="Arial"/>
              </a:rPr>
              <a:t>1o57</a:t>
            </a:r>
            <a:r>
              <a:rPr dirty="0" sz="2950" spc="130">
                <a:latin typeface="Arial"/>
                <a:cs typeface="Arial"/>
              </a:rPr>
              <a:t> </a:t>
            </a:r>
            <a:r>
              <a:rPr dirty="0" sz="2950" spc="-25">
                <a:latin typeface="Arial"/>
                <a:cs typeface="Arial"/>
              </a:rPr>
              <a:t>pp.</a:t>
            </a:r>
            <a:r>
              <a:rPr dirty="0" sz="2950">
                <a:latin typeface="Arial"/>
                <a:cs typeface="Arial"/>
              </a:rPr>
              <a:t>	у</a:t>
            </a:r>
            <a:r>
              <a:rPr dirty="0" sz="2950" spc="-160">
                <a:latin typeface="Arial"/>
                <a:cs typeface="Arial"/>
              </a:rPr>
              <a:t> </a:t>
            </a:r>
            <a:r>
              <a:rPr dirty="0" sz="2950" spc="-204">
                <a:latin typeface="Arial"/>
                <a:cs typeface="Arial"/>
              </a:rPr>
              <a:t>скирипторі'і"</a:t>
            </a:r>
            <a:r>
              <a:rPr dirty="0" sz="2950" spc="95">
                <a:latin typeface="Arial"/>
                <a:cs typeface="Arial"/>
              </a:rPr>
              <a:t> </a:t>
            </a:r>
            <a:r>
              <a:rPr dirty="0" sz="2950" spc="-515">
                <a:latin typeface="Arial"/>
                <a:cs typeface="Arial"/>
              </a:rPr>
              <a:t>Софі"і"</a:t>
            </a:r>
            <a:r>
              <a:rPr dirty="0" sz="2950" spc="85">
                <a:latin typeface="Arial"/>
                <a:cs typeface="Arial"/>
              </a:rPr>
              <a:t> </a:t>
            </a:r>
            <a:r>
              <a:rPr dirty="0" sz="2950" spc="-240">
                <a:latin typeface="Arial"/>
                <a:cs typeface="Arial"/>
              </a:rPr>
              <a:t>Киі"всько’і</a:t>
            </a:r>
            <a:r>
              <a:rPr dirty="0" sz="2950" spc="50">
                <a:latin typeface="Arial"/>
                <a:cs typeface="Arial"/>
              </a:rPr>
              <a:t> </a:t>
            </a:r>
            <a:r>
              <a:rPr dirty="0" sz="2950" spc="-350">
                <a:latin typeface="Arial"/>
                <a:cs typeface="Arial"/>
              </a:rPr>
              <a:t>для </a:t>
            </a:r>
            <a:r>
              <a:rPr dirty="0" sz="2950" spc="-350">
                <a:latin typeface="Arial"/>
                <a:cs typeface="Arial"/>
              </a:rPr>
              <a:t>	</a:t>
            </a:r>
            <a:r>
              <a:rPr dirty="0" sz="2950" spc="-110">
                <a:latin typeface="Arial"/>
                <a:cs typeface="Arial"/>
              </a:rPr>
              <a:t>новгородського</a:t>
            </a:r>
            <a:r>
              <a:rPr dirty="0" sz="2950" spc="-105">
                <a:latin typeface="Arial"/>
                <a:cs typeface="Arial"/>
              </a:rPr>
              <a:t> </a:t>
            </a:r>
            <a:r>
              <a:rPr dirty="0" sz="2950" spc="-345">
                <a:latin typeface="Arial"/>
                <a:cs typeface="Arial"/>
              </a:rPr>
              <a:t>феодала</a:t>
            </a:r>
            <a:r>
              <a:rPr dirty="0" sz="2950" spc="170">
                <a:latin typeface="Arial"/>
                <a:cs typeface="Arial"/>
              </a:rPr>
              <a:t> </a:t>
            </a:r>
            <a:r>
              <a:rPr dirty="0" sz="2950" spc="-180">
                <a:latin typeface="Arial"/>
                <a:cs typeface="Arial"/>
              </a:rPr>
              <a:t>Остромира.</a:t>
            </a:r>
            <a:r>
              <a:rPr dirty="0" sz="2950" spc="110">
                <a:latin typeface="Arial"/>
                <a:cs typeface="Arial"/>
              </a:rPr>
              <a:t> </a:t>
            </a:r>
            <a:r>
              <a:rPr dirty="0" sz="2950" spc="-170">
                <a:latin typeface="Arial"/>
                <a:cs typeface="Arial"/>
              </a:rPr>
              <a:t>Згодом</a:t>
            </a:r>
            <a:r>
              <a:rPr dirty="0" sz="2950" spc="80">
                <a:latin typeface="Arial"/>
                <a:cs typeface="Arial"/>
              </a:rPr>
              <a:t> </a:t>
            </a:r>
            <a:r>
              <a:rPr dirty="0" sz="2950" spc="-145">
                <a:latin typeface="Arial"/>
                <a:cs typeface="Arial"/>
              </a:rPr>
              <a:t>вона</a:t>
            </a:r>
            <a:endParaRPr sz="2950">
              <a:latin typeface="Arial"/>
              <a:cs typeface="Arial"/>
            </a:endParaRPr>
          </a:p>
          <a:p>
            <a:pPr marL="329565">
              <a:lnSpc>
                <a:spcPct val="100000"/>
              </a:lnSpc>
              <a:spcBef>
                <a:spcPts val="110"/>
              </a:spcBef>
            </a:pPr>
            <a:r>
              <a:rPr dirty="0" sz="3000" spc="-175">
                <a:latin typeface="Arial"/>
                <a:cs typeface="Arial"/>
              </a:rPr>
              <a:t>опинилась</a:t>
            </a:r>
            <a:r>
              <a:rPr dirty="0" sz="3000" spc="-35">
                <a:latin typeface="Arial"/>
                <a:cs typeface="Arial"/>
              </a:rPr>
              <a:t> </a:t>
            </a:r>
            <a:r>
              <a:rPr dirty="0" sz="3000" spc="-195">
                <a:latin typeface="Arial"/>
                <a:cs typeface="Arial"/>
              </a:rPr>
              <a:t>у</a:t>
            </a:r>
            <a:r>
              <a:rPr dirty="0" sz="3000" spc="-30">
                <a:latin typeface="Arial"/>
                <a:cs typeface="Arial"/>
              </a:rPr>
              <a:t> </a:t>
            </a:r>
            <a:r>
              <a:rPr dirty="0" sz="3000" spc="-350">
                <a:latin typeface="Arial"/>
                <a:cs typeface="Arial"/>
              </a:rPr>
              <a:t>Франці"і",</a:t>
            </a:r>
            <a:r>
              <a:rPr dirty="0" sz="3000" spc="140">
                <a:latin typeface="Arial"/>
                <a:cs typeface="Arial"/>
              </a:rPr>
              <a:t> </a:t>
            </a:r>
            <a:r>
              <a:rPr dirty="0" sz="3000" spc="-55">
                <a:latin typeface="Arial"/>
                <a:cs typeface="Arial"/>
              </a:rPr>
              <a:t>як</a:t>
            </a:r>
            <a:r>
              <a:rPr dirty="0" sz="3000" spc="-15">
                <a:latin typeface="Arial"/>
                <a:cs typeface="Arial"/>
              </a:rPr>
              <a:t> </a:t>
            </a:r>
            <a:r>
              <a:rPr dirty="0" sz="3000" spc="-195">
                <a:latin typeface="Arial"/>
                <a:cs typeface="Arial"/>
              </a:rPr>
              <a:t>частина</a:t>
            </a:r>
            <a:r>
              <a:rPr dirty="0" sz="3000" spc="90">
                <a:latin typeface="Arial"/>
                <a:cs typeface="Arial"/>
              </a:rPr>
              <a:t> </a:t>
            </a:r>
            <a:r>
              <a:rPr dirty="0" sz="3000" spc="-75">
                <a:latin typeface="Arial"/>
                <a:cs typeface="Arial"/>
              </a:rPr>
              <a:t>приданого</a:t>
            </a:r>
            <a:endParaRPr sz="3000">
              <a:latin typeface="Arial"/>
              <a:cs typeface="Arial"/>
            </a:endParaRPr>
          </a:p>
          <a:p>
            <a:pPr marL="328295" marR="906780" indent="-1905">
              <a:lnSpc>
                <a:spcPts val="3910"/>
              </a:lnSpc>
              <a:spcBef>
                <a:spcPts val="160"/>
              </a:spcBef>
            </a:pPr>
            <a:r>
              <a:rPr dirty="0" sz="2950" spc="-30">
                <a:latin typeface="Arial"/>
                <a:cs typeface="Arial"/>
              </a:rPr>
              <a:t>княгині</a:t>
            </a:r>
            <a:r>
              <a:rPr dirty="0" sz="2950" spc="-145">
                <a:latin typeface="Arial"/>
                <a:cs typeface="Arial"/>
              </a:rPr>
              <a:t> </a:t>
            </a:r>
            <a:r>
              <a:rPr dirty="0" sz="2950" spc="-114">
                <a:latin typeface="Arial"/>
                <a:cs typeface="Arial"/>
              </a:rPr>
              <a:t>Анни</a:t>
            </a:r>
            <a:r>
              <a:rPr dirty="0" sz="2950" spc="-45">
                <a:latin typeface="Arial"/>
                <a:cs typeface="Arial"/>
              </a:rPr>
              <a:t> </a:t>
            </a:r>
            <a:r>
              <a:rPr dirty="0" sz="2950" spc="-175">
                <a:latin typeface="Arial"/>
                <a:cs typeface="Arial"/>
              </a:rPr>
              <a:t>Ярославівни,</a:t>
            </a:r>
            <a:r>
              <a:rPr dirty="0" sz="2950" spc="80">
                <a:latin typeface="Arial"/>
                <a:cs typeface="Arial"/>
              </a:rPr>
              <a:t> </a:t>
            </a:r>
            <a:r>
              <a:rPr dirty="0" sz="2950" spc="-125">
                <a:latin typeface="Arial"/>
                <a:cs typeface="Arial"/>
              </a:rPr>
              <a:t>яка</a:t>
            </a:r>
            <a:r>
              <a:rPr dirty="0" sz="2950" spc="-45">
                <a:latin typeface="Arial"/>
                <a:cs typeface="Arial"/>
              </a:rPr>
              <a:t> </a:t>
            </a:r>
            <a:r>
              <a:rPr dirty="0" sz="2950" spc="-305">
                <a:latin typeface="Arial"/>
                <a:cs typeface="Arial"/>
              </a:rPr>
              <a:t>стала</a:t>
            </a:r>
            <a:r>
              <a:rPr dirty="0" sz="2950" spc="100">
                <a:latin typeface="Arial"/>
                <a:cs typeface="Arial"/>
              </a:rPr>
              <a:t> </a:t>
            </a:r>
            <a:r>
              <a:rPr dirty="0" sz="2950" spc="-85">
                <a:latin typeface="Arial"/>
                <a:cs typeface="Arial"/>
              </a:rPr>
              <a:t>жінкою </a:t>
            </a:r>
            <a:r>
              <a:rPr dirty="0" sz="2950" spc="-145">
                <a:latin typeface="Arial"/>
                <a:cs typeface="Arial"/>
              </a:rPr>
              <a:t>францізького</a:t>
            </a:r>
            <a:r>
              <a:rPr dirty="0" sz="2950" spc="80">
                <a:latin typeface="Arial"/>
                <a:cs typeface="Arial"/>
              </a:rPr>
              <a:t> </a:t>
            </a:r>
            <a:r>
              <a:rPr dirty="0" sz="2950" spc="-35">
                <a:latin typeface="Arial"/>
                <a:cs typeface="Arial"/>
              </a:rPr>
              <a:t>короля.</a:t>
            </a:r>
            <a:endParaRPr sz="2950">
              <a:latin typeface="Arial"/>
              <a:cs typeface="Arial"/>
            </a:endParaRPr>
          </a:p>
          <a:p>
            <a:pPr marL="424180" indent="-409575">
              <a:lnSpc>
                <a:spcPct val="100000"/>
              </a:lnSpc>
              <a:spcBef>
                <a:spcPts val="160"/>
              </a:spcBef>
              <a:buAutoNum type="arabicPeriod" startAt="4"/>
              <a:tabLst>
                <a:tab pos="424180" algn="l"/>
              </a:tabLst>
            </a:pPr>
            <a:r>
              <a:rPr dirty="0" sz="2950" spc="-185">
                <a:latin typeface="Arial"/>
                <a:cs typeface="Arial"/>
              </a:rPr>
              <a:t>Більша</a:t>
            </a:r>
            <a:r>
              <a:rPr dirty="0" sz="2950" spc="50">
                <a:latin typeface="Arial"/>
                <a:cs typeface="Arial"/>
              </a:rPr>
              <a:t> </a:t>
            </a:r>
            <a:r>
              <a:rPr dirty="0" sz="2950" spc="-160">
                <a:latin typeface="Arial"/>
                <a:cs typeface="Arial"/>
              </a:rPr>
              <a:t>частина</a:t>
            </a:r>
            <a:r>
              <a:rPr dirty="0" sz="2950" spc="30">
                <a:latin typeface="Arial"/>
                <a:cs typeface="Arial"/>
              </a:rPr>
              <a:t> </a:t>
            </a:r>
            <a:r>
              <a:rPr dirty="0" sz="2950">
                <a:latin typeface="Arial"/>
                <a:cs typeface="Arial"/>
              </a:rPr>
              <a:t>книг</a:t>
            </a:r>
            <a:r>
              <a:rPr dirty="0" sz="2950" spc="-80">
                <a:latin typeface="Arial"/>
                <a:cs typeface="Arial"/>
              </a:rPr>
              <a:t> </a:t>
            </a:r>
            <a:r>
              <a:rPr dirty="0" sz="2950" spc="-305">
                <a:latin typeface="Arial"/>
                <a:cs typeface="Arial"/>
              </a:rPr>
              <a:t>мала</a:t>
            </a:r>
            <a:r>
              <a:rPr dirty="0" sz="2950" spc="100">
                <a:latin typeface="Arial"/>
                <a:cs typeface="Arial"/>
              </a:rPr>
              <a:t> </a:t>
            </a:r>
            <a:r>
              <a:rPr dirty="0" sz="2950" spc="-135">
                <a:latin typeface="Arial"/>
                <a:cs typeface="Arial"/>
              </a:rPr>
              <a:t>малюнки</a:t>
            </a:r>
            <a:r>
              <a:rPr dirty="0" sz="2950" spc="-25">
                <a:latin typeface="Arial"/>
                <a:cs typeface="Arial"/>
              </a:rPr>
              <a:t> </a:t>
            </a:r>
            <a:r>
              <a:rPr dirty="0" sz="2950" spc="-50">
                <a:latin typeface="Arial"/>
                <a:cs typeface="Arial"/>
              </a:rPr>
              <a:t>(мініатюри).</a:t>
            </a:r>
            <a:endParaRPr sz="295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8067489" y="3056890"/>
            <a:ext cx="102870" cy="4749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50" spc="-440">
                <a:solidFill>
                  <a:srgbClr val="D1B387"/>
                </a:solidFill>
                <a:latin typeface="Arial"/>
                <a:cs typeface="Arial"/>
              </a:rPr>
              <a:t>”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047"/>
            <a:ext cx="17599152" cy="10283952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810404" y="7609840"/>
            <a:ext cx="7803515" cy="2383155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303530" indent="-278130">
              <a:lnSpc>
                <a:spcPct val="100000"/>
              </a:lnSpc>
              <a:spcBef>
                <a:spcPts val="795"/>
              </a:spcBef>
              <a:buAutoNum type="arabicPeriod"/>
              <a:tabLst>
                <a:tab pos="303530" algn="l"/>
                <a:tab pos="1482725" algn="l"/>
              </a:tabLst>
            </a:pP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Більша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частина</a:t>
            </a:r>
            <a:r>
              <a:rPr dirty="0" u="heavy" sz="2500" spc="15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а</a:t>
            </a:r>
            <a:r>
              <a:rPr dirty="0" u="none" sz="2500">
                <a:latin typeface="Arial"/>
                <a:cs typeface="Arial"/>
              </a:rPr>
              <a:t>¿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;хітект</a:t>
            </a:r>
            <a:r>
              <a:rPr dirty="0" u="none" sz="2500">
                <a:latin typeface="Arial"/>
                <a:cs typeface="Arial"/>
              </a:rPr>
              <a:t>у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рних</a:t>
            </a:r>
            <a:r>
              <a:rPr dirty="0" u="none" sz="2500" spc="185">
                <a:latin typeface="Arial"/>
                <a:cs typeface="Arial"/>
              </a:rPr>
              <a:t> </a:t>
            </a:r>
            <a:r>
              <a:rPr dirty="0" u="heavy" sz="2500" spc="-2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спо</a:t>
            </a:r>
            <a:r>
              <a:rPr dirty="0" u="none" sz="2500" spc="-20">
                <a:latin typeface="Arial"/>
                <a:cs typeface="Arial"/>
              </a:rPr>
              <a:t>руд</a:t>
            </a:r>
            <a:r>
              <a:rPr dirty="0" u="none" sz="2500" spc="-285">
                <a:latin typeface="Arial"/>
                <a:cs typeface="Arial"/>
              </a:rPr>
              <a:t> </a:t>
            </a:r>
            <a:r>
              <a:rPr dirty="0" u="heavy" sz="2500" spc="-2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-</a:t>
            </a:r>
            <a:r>
              <a:rPr dirty="0" u="heavy" sz="2500" spc="27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х</a:t>
            </a:r>
            <a:r>
              <a:rPr dirty="0" u="none" sz="2500" spc="-10">
                <a:latin typeface="Arial"/>
                <a:cs typeface="Arial"/>
              </a:rPr>
              <a:t>р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ами.</a:t>
            </a:r>
            <a:endParaRPr sz="2500">
              <a:latin typeface="Arial"/>
              <a:cs typeface="Arial"/>
            </a:endParaRPr>
          </a:p>
          <a:p>
            <a:pPr marL="287020" marR="5080" indent="-277495">
              <a:lnSpc>
                <a:spcPct val="122600"/>
              </a:lnSpc>
              <a:spcBef>
                <a:spcPts val="15"/>
              </a:spcBef>
              <a:buAutoNum type="arabicPeriod"/>
              <a:tabLst>
                <a:tab pos="304165" algn="l"/>
                <a:tab pos="2008505" algn="l"/>
                <a:tab pos="2759075" algn="l"/>
                <a:tab pos="3686175" algn="l"/>
                <a:tab pos="5999480" algn="l"/>
                <a:tab pos="6483350" algn="l"/>
              </a:tabLst>
            </a:pPr>
            <a:r>
              <a:rPr dirty="0" sz="2500">
                <a:latin typeface="Arial"/>
                <a:cs typeface="Arial"/>
              </a:rPr>
              <a:t>gр</a:t>
            </a:r>
            <a:r>
              <a:rPr dirty="0" u="heavy" sz="25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хітект</a:t>
            </a:r>
            <a:r>
              <a:rPr dirty="0" u="none" sz="2500" spc="225">
                <a:latin typeface="Arial"/>
                <a:cs typeface="Arial"/>
              </a:rPr>
              <a:t> </a:t>
            </a:r>
            <a:r>
              <a:rPr dirty="0" u="none" sz="2500" spc="-10">
                <a:latin typeface="Arial"/>
                <a:cs typeface="Arial"/>
              </a:rPr>
              <a:t>г</a:t>
            </a:r>
            <a:r>
              <a:rPr dirty="0" u="heavy" sz="250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рна</a:t>
            </a:r>
            <a:r>
              <a:rPr dirty="0" u="heavy" sz="2500" spc="3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спо</a:t>
            </a:r>
            <a:r>
              <a:rPr dirty="0" u="none" sz="2500" spc="-10">
                <a:latin typeface="Arial"/>
                <a:cs typeface="Arial"/>
              </a:rPr>
              <a:t>рщ</a:t>
            </a:r>
            <a:r>
              <a:rPr dirty="0" u="heavy" sz="250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да</a:t>
            </a:r>
            <a:r>
              <a:rPr dirty="0" u="heavy" sz="25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	х</a:t>
            </a:r>
            <a:r>
              <a:rPr dirty="0" u="none" sz="2500">
                <a:latin typeface="Arial"/>
                <a:cs typeface="Arial"/>
              </a:rPr>
              <a:t>р</a:t>
            </a:r>
            <a:r>
              <a:rPr dirty="0" u="heavy" sz="25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ам</a:t>
            </a:r>
            <a:r>
              <a:rPr dirty="0" u="heavy" sz="2500" spc="24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-</a:t>
            </a:r>
            <a:r>
              <a:rPr dirty="0" u="heavy" sz="2500" spc="229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</a:t>
            </a:r>
            <a:r>
              <a:rPr dirty="0" u="none" sz="2500" spc="-10">
                <a:latin typeface="Arial"/>
                <a:cs typeface="Arial"/>
              </a:rPr>
              <a:t>¿</a:t>
            </a:r>
            <a:r>
              <a:rPr dirty="0" u="heavy" sz="250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;елігіинии</a:t>
            </a:r>
            <a:r>
              <a:rPr dirty="0" u="heavy" sz="250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	</a:t>
            </a:r>
            <a:r>
              <a:rPr dirty="0" u="heavy" sz="2500" spc="135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цент</a:t>
            </a:r>
            <a:r>
              <a:rPr dirty="0" u="none" sz="2500" spc="135">
                <a:latin typeface="Arial"/>
                <a:cs typeface="Arial"/>
              </a:rPr>
              <a:t>р </a:t>
            </a:r>
            <a:r>
              <a:rPr dirty="0" u="none" sz="2500" spc="135">
                <a:latin typeface="Arial"/>
                <a:cs typeface="Arial"/>
              </a:rPr>
              <a:t>	</a:t>
            </a:r>
            <a:r>
              <a:rPr dirty="0" u="heavy" sz="255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освітніи</a:t>
            </a:r>
            <a:r>
              <a:rPr dirty="0" u="heavy" sz="2550" spc="24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-5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центј</a:t>
            </a:r>
            <a:r>
              <a:rPr dirty="0" u="none" sz="2550" spc="-50">
                <a:latin typeface="Arial"/>
                <a:cs typeface="Arial"/>
              </a:rPr>
              <a:t>¿,</a:t>
            </a:r>
            <a:r>
              <a:rPr dirty="0" u="heavy" sz="2550" spc="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по</a:t>
            </a:r>
            <a:r>
              <a:rPr dirty="0" u="none" sz="2550" spc="-10">
                <a:latin typeface="Arial"/>
                <a:cs typeface="Arial"/>
              </a:rPr>
              <a:t>д</a:t>
            </a:r>
            <a:r>
              <a:rPr dirty="0" u="heavy" sz="2550" spc="-1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аткова</a:t>
            </a:r>
            <a:r>
              <a:rPr dirty="0" u="none" sz="2550" spc="-10">
                <a:latin typeface="Arial"/>
                <a:cs typeface="Arial"/>
              </a:rPr>
              <a:t>,</a:t>
            </a:r>
            <a:r>
              <a:rPr dirty="0" u="none" sz="2550" spc="-450">
                <a:latin typeface="Arial"/>
                <a:cs typeface="Arial"/>
              </a:rPr>
              <a:t> </a:t>
            </a:r>
            <a:r>
              <a:rPr dirty="0" u="heavy" sz="2550" spc="15">
                <a:uFill>
                  <a:solidFill>
                    <a:srgbClr val="080803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-10">
                <a:uFill>
                  <a:solidFill>
                    <a:srgbClr val="080803"/>
                  </a:solidFill>
                </a:uFill>
                <a:latin typeface="Arial"/>
                <a:cs typeface="Arial"/>
              </a:rPr>
              <a:t>сховищ</a:t>
            </a:r>
            <a:r>
              <a:rPr dirty="0" u="none" sz="2550" spc="-10">
                <a:latin typeface="Arial"/>
                <a:cs typeface="Arial"/>
              </a:rPr>
              <a:t>е</a:t>
            </a:r>
            <a:r>
              <a:rPr dirty="0" u="none" sz="2550">
                <a:latin typeface="Arial"/>
                <a:cs typeface="Arial"/>
              </a:rPr>
              <a:t>	</a:t>
            </a:r>
            <a:r>
              <a:rPr dirty="0" u="heavy" sz="2550">
                <a:uFill>
                  <a:solidFill>
                    <a:srgbClr val="0F0F0F"/>
                  </a:solidFill>
                </a:uFill>
                <a:latin typeface="Arial"/>
                <a:cs typeface="Arial"/>
              </a:rPr>
              <a:t> віиськовии</a:t>
            </a:r>
            <a:r>
              <a:rPr dirty="0" u="none" sz="2550">
                <a:latin typeface="Arial"/>
                <a:cs typeface="Arial"/>
              </a:rPr>
              <a:t> </a:t>
            </a:r>
            <a:r>
              <a:rPr dirty="0" u="none" sz="2550">
                <a:latin typeface="Arial"/>
                <a:cs typeface="Arial"/>
              </a:rPr>
              <a:t>	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час</a:t>
            </a:r>
            <a:r>
              <a:rPr dirty="0" u="none" sz="2500">
                <a:latin typeface="Arial"/>
                <a:cs typeface="Arial"/>
              </a:rPr>
              <a:t>,</a:t>
            </a:r>
            <a:r>
              <a:rPr dirty="0" u="heavy" sz="2500" spc="9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п</a:t>
            </a:r>
            <a:r>
              <a:rPr dirty="0" u="none" sz="2500" spc="-10">
                <a:latin typeface="Arial"/>
                <a:cs typeface="Arial"/>
              </a:rPr>
              <a:t>р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охо</a:t>
            </a:r>
            <a:r>
              <a:rPr dirty="0" u="none" sz="2500" spc="-10">
                <a:latin typeface="Arial"/>
                <a:cs typeface="Arial"/>
              </a:rPr>
              <a:t>д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или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на</a:t>
            </a:r>
            <a:r>
              <a:rPr dirty="0" u="none" sz="2500">
                <a:latin typeface="Arial"/>
                <a:cs typeface="Arial"/>
              </a:rPr>
              <a:t>р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о</a:t>
            </a:r>
            <a:r>
              <a:rPr dirty="0" u="none" sz="2500">
                <a:latin typeface="Arial"/>
                <a:cs typeface="Arial"/>
              </a:rPr>
              <a:t>д</a:t>
            </a:r>
            <a:r>
              <a:rPr dirty="0" u="heavy" sz="25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ні</a:t>
            </a:r>
            <a:r>
              <a:rPr dirty="0" u="heavy" sz="2500" spc="35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 spc="6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збо</a:t>
            </a:r>
            <a:r>
              <a:rPr dirty="0" u="none" sz="2500" spc="65">
                <a:latin typeface="Arial"/>
                <a:cs typeface="Arial"/>
              </a:rPr>
              <a:t>р</a:t>
            </a:r>
            <a:r>
              <a:rPr dirty="0" u="heavy" sz="2500" spc="6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и</a:t>
            </a:r>
            <a:r>
              <a:rPr dirty="0" u="none" sz="2500" spc="65">
                <a:latin typeface="Arial"/>
                <a:cs typeface="Arial"/>
              </a:rPr>
              <a:t>,</a:t>
            </a:r>
            <a:r>
              <a:rPr dirty="0" u="heavy" sz="2500" spc="114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00" spc="5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цgрковні</a:t>
            </a:r>
            <a:r>
              <a:rPr dirty="0" u="heavy" sz="2500" spc="24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none" sz="2500" spc="-10">
                <a:latin typeface="Arial"/>
                <a:cs typeface="Arial"/>
              </a:rPr>
              <a:t>д</a:t>
            </a:r>
            <a:r>
              <a:rPr dirty="0" u="heavy" sz="25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звони</a:t>
            </a:r>
            <a:r>
              <a:rPr dirty="0" u="none" sz="2500" spc="-10">
                <a:latin typeface="Arial"/>
                <a:cs typeface="Arial"/>
              </a:rPr>
              <a:t> </a:t>
            </a:r>
            <a:r>
              <a:rPr dirty="0" u="none" sz="2500" spc="-10">
                <a:latin typeface="Arial"/>
                <a:cs typeface="Arial"/>
              </a:rPr>
              <a:t>	</a:t>
            </a:r>
            <a:r>
              <a:rPr dirty="0" u="heavy" sz="255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сповіщали</a:t>
            </a:r>
            <a:r>
              <a:rPr dirty="0" u="heavy" sz="255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про</a:t>
            </a:r>
            <a:r>
              <a:rPr dirty="0" u="heavy" sz="2550" spc="24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певні</a:t>
            </a:r>
            <a:r>
              <a:rPr dirty="0" u="heavy" sz="2550" spc="3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-12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под</a:t>
            </a:r>
            <a:r>
              <a:rPr dirty="0" u="none" sz="2550" spc="-120">
                <a:latin typeface="Arial"/>
                <a:cs typeface="Arial"/>
              </a:rPr>
              <a:t>і</a:t>
            </a:r>
            <a:r>
              <a:rPr dirty="0" u="heavy" sz="2550" spc="-12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"і</a:t>
            </a:r>
            <a:r>
              <a:rPr dirty="0" u="heavy" sz="255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5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(війна</a:t>
            </a:r>
            <a:r>
              <a:rPr dirty="0" u="none" sz="2550" spc="50">
                <a:latin typeface="Arial"/>
                <a:cs typeface="Arial"/>
              </a:rPr>
              <a:t>,</a:t>
            </a:r>
            <a:r>
              <a:rPr dirty="0" u="heavy" sz="2550" spc="8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55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пожежа</a:t>
            </a:r>
            <a:endParaRPr sz="2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82008" y="2426207"/>
            <a:ext cx="12713970" cy="741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25850" algn="l"/>
              </a:tabLst>
            </a:pPr>
            <a:r>
              <a:rPr dirty="0" spc="-10"/>
              <a:t>Опрацювати</a:t>
            </a:r>
            <a:r>
              <a:rPr dirty="0"/>
              <a:t>	</a:t>
            </a:r>
            <a:r>
              <a:rPr dirty="0" spc="-265"/>
              <a:t>§</a:t>
            </a:r>
            <a:r>
              <a:rPr dirty="0" spc="-60"/>
              <a:t> </a:t>
            </a:r>
            <a:r>
              <a:rPr dirty="0"/>
              <a:t>9,</a:t>
            </a:r>
            <a:r>
              <a:rPr dirty="0" spc="-325"/>
              <a:t> </a:t>
            </a:r>
            <a:r>
              <a:rPr dirty="0" spc="-65"/>
              <a:t>усно</a:t>
            </a:r>
            <a:r>
              <a:rPr dirty="0" spc="-185"/>
              <a:t> </a:t>
            </a:r>
            <a:r>
              <a:rPr dirty="0" spc="-10"/>
              <a:t>відповісти</a:t>
            </a:r>
            <a:r>
              <a:rPr dirty="0" spc="204"/>
              <a:t> </a:t>
            </a:r>
            <a:r>
              <a:rPr dirty="0"/>
              <a:t>на</a:t>
            </a:r>
            <a:r>
              <a:rPr dirty="0" spc="-15"/>
              <a:t> </a:t>
            </a:r>
            <a:r>
              <a:rPr dirty="0" spc="-30"/>
              <a:t>запитання</a:t>
            </a:r>
          </a:p>
        </p:txBody>
      </p:sp>
      <p:sp>
        <p:nvSpPr>
          <p:cNvPr id="3" name="object 3" descr=""/>
          <p:cNvSpPr/>
          <p:nvPr/>
        </p:nvSpPr>
        <p:spPr>
          <a:xfrm>
            <a:off x="9421368" y="3386328"/>
            <a:ext cx="1917700" cy="372110"/>
          </a:xfrm>
          <a:custGeom>
            <a:avLst/>
            <a:gdLst/>
            <a:ahLst/>
            <a:cxnLst/>
            <a:rect l="l" t="t" r="r" b="b"/>
            <a:pathLst>
              <a:path w="1917700" h="372110">
                <a:moveTo>
                  <a:pt x="1917192" y="371856"/>
                </a:moveTo>
                <a:lnTo>
                  <a:pt x="0" y="371856"/>
                </a:lnTo>
                <a:lnTo>
                  <a:pt x="0" y="0"/>
                </a:lnTo>
                <a:lnTo>
                  <a:pt x="1917192" y="0"/>
                </a:lnTo>
                <a:lnTo>
                  <a:pt x="1917192" y="371856"/>
                </a:lnTo>
                <a:close/>
              </a:path>
            </a:pathLst>
          </a:custGeom>
          <a:solidFill>
            <a:srgbClr val="6699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9372739" y="3148838"/>
            <a:ext cx="1990089" cy="7340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65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dirty="0" sz="4650" spc="-1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650" spc="-165">
                <a:solidFill>
                  <a:srgbClr val="FFFFFF"/>
                </a:solidFill>
                <a:latin typeface="Arial"/>
                <a:cs typeface="Arial"/>
              </a:rPr>
              <a:t>c.</a:t>
            </a:r>
            <a:r>
              <a:rPr dirty="0" sz="4650" spc="-1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650" spc="-345">
                <a:solidFill>
                  <a:srgbClr val="FFFFFF"/>
                </a:solidFill>
                <a:latin typeface="Arial"/>
                <a:cs typeface="Arial"/>
              </a:rPr>
              <a:t>72</a:t>
            </a:r>
            <a:endParaRPr sz="4650">
              <a:latin typeface="Arial"/>
              <a:cs typeface="Arial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6095" y="9909047"/>
            <a:ext cx="18279110" cy="33655"/>
          </a:xfrm>
          <a:custGeom>
            <a:avLst/>
            <a:gdLst/>
            <a:ahLst/>
            <a:cxnLst/>
            <a:rect l="l" t="t" r="r" b="b"/>
            <a:pathLst>
              <a:path w="18279110" h="33654">
                <a:moveTo>
                  <a:pt x="18278856" y="33528"/>
                </a:moveTo>
                <a:lnTo>
                  <a:pt x="0" y="33528"/>
                </a:lnTo>
                <a:lnTo>
                  <a:pt x="0" y="0"/>
                </a:lnTo>
                <a:lnTo>
                  <a:pt x="18278856" y="0"/>
                </a:lnTo>
                <a:lnTo>
                  <a:pt x="18278856" y="33528"/>
                </a:lnTo>
                <a:close/>
              </a:path>
            </a:pathLst>
          </a:custGeom>
          <a:solidFill>
            <a:srgbClr val="6699CC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Юлія Калугіна</dc:creator>
  <cp:keywords>DAGZvmhQxA8,BAFQ-zILXI0</cp:keywords>
  <dc:title>Культура 10- 11 ст. Київська Русь, копія</dc:title>
  <dcterms:created xsi:type="dcterms:W3CDTF">2024-12-19T14:24:58Z</dcterms:created>
  <dcterms:modified xsi:type="dcterms:W3CDTF">2024-12-19T14:24:58Z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2024-12-19T00:00:00Z</vt:filetime>
  </property>
  <property fmtid="{D5CDD505-2E9C-101B-9397-08002B2CF9AE}" pid="3" name="Creator">
    <vt:lpwstr>Canva</vt:lpwstr>
  </property>
  <property fmtid="{D5CDD505-2E9C-101B-9397-08002B2CF9AE}" pid="4" name="LastSaved">
    <vt:filetime>2024-12-19T00:00:00Z</vt:filetime>
  </property>
  <property fmtid="{D5CDD505-2E9C-101B-9397-08002B2CF9AE}" pid="5" name="Producer">
    <vt:lpwstr>3-Heights(TM) PDF Security Shell 4.8.25.2 (http://www.pdf-tools.com)</vt:lpwstr>
  </property>
</Properties>
</file>