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3" r:id="rId8"/>
    <p:sldId id="275" r:id="rId9"/>
    <p:sldId id="274" r:id="rId10"/>
    <p:sldId id="262" r:id="rId11"/>
    <p:sldId id="263" r:id="rId12"/>
    <p:sldId id="264" r:id="rId13"/>
    <p:sldId id="265" r:id="rId14"/>
    <p:sldId id="276" r:id="rId15"/>
    <p:sldId id="266" r:id="rId16"/>
    <p:sldId id="277" r:id="rId17"/>
    <p:sldId id="267" r:id="rId18"/>
    <p:sldId id="268" r:id="rId19"/>
    <p:sldId id="269" r:id="rId20"/>
    <p:sldId id="270" r:id="rId21"/>
    <p:sldId id="271" r:id="rId22"/>
    <p:sldId id="272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CF83-0AD3-4841-A9D6-D4E1C906A2C1}" type="datetimeFigureOut">
              <a:rPr lang="ru-RU" smtClean="0"/>
              <a:pPr/>
              <a:t>10.03.2023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C6D8AF3-D25F-4EAF-B1C7-D69C11C70967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CF83-0AD3-4841-A9D6-D4E1C906A2C1}" type="datetimeFigureOut">
              <a:rPr lang="ru-RU" smtClean="0"/>
              <a:pPr/>
              <a:t>10.03.2023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DC6D8AF3-D25F-4EAF-B1C7-D69C11C70967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CF83-0AD3-4841-A9D6-D4E1C906A2C1}" type="datetimeFigureOut">
              <a:rPr lang="ru-RU" smtClean="0"/>
              <a:pPr/>
              <a:t>10.03.2023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C6D8AF3-D25F-4EAF-B1C7-D69C11C70967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DDDECF83-0AD3-4841-A9D6-D4E1C906A2C1}" type="datetimeFigureOut">
              <a:rPr lang="ru-RU" smtClean="0"/>
              <a:pPr/>
              <a:t>10.03.2023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D8AF3-D25F-4EAF-B1C7-D69C11C70967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CF83-0AD3-4841-A9D6-D4E1C906A2C1}" type="datetimeFigureOut">
              <a:rPr lang="ru-RU" smtClean="0"/>
              <a:pPr/>
              <a:t>10.03.2023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DC6D8AF3-D25F-4EAF-B1C7-D69C11C70967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CF83-0AD3-4841-A9D6-D4E1C906A2C1}" type="datetimeFigureOut">
              <a:rPr lang="ru-RU" smtClean="0"/>
              <a:pPr/>
              <a:t>10.03.2023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DC6D8AF3-D25F-4EAF-B1C7-D69C11C70967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CF83-0AD3-4841-A9D6-D4E1C906A2C1}" type="datetimeFigureOut">
              <a:rPr lang="ru-RU" smtClean="0"/>
              <a:pPr/>
              <a:t>10.03.2023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C6D8AF3-D25F-4EAF-B1C7-D69C11C70967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C6D8AF3-D25F-4EAF-B1C7-D69C11C70967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CF83-0AD3-4841-A9D6-D4E1C906A2C1}" type="datetimeFigureOut">
              <a:rPr lang="ru-RU" smtClean="0"/>
              <a:pPr/>
              <a:t>10.03.2023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DC6D8AF3-D25F-4EAF-B1C7-D69C11C70967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DDDECF83-0AD3-4841-A9D6-D4E1C906A2C1}" type="datetimeFigureOut">
              <a:rPr lang="ru-RU" smtClean="0"/>
              <a:pPr/>
              <a:t>10.03.2023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CF83-0AD3-4841-A9D6-D4E1C906A2C1}" type="datetimeFigureOut">
              <a:rPr lang="ru-RU" smtClean="0"/>
              <a:pPr/>
              <a:t>10.03.2023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D8AF3-D25F-4EAF-B1C7-D69C11C70967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DC6D8AF3-D25F-4EAF-B1C7-D69C11C70967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ECF83-0AD3-4841-A9D6-D4E1C906A2C1}" type="datetimeFigureOut">
              <a:rPr lang="ru-RU" smtClean="0"/>
              <a:pPr/>
              <a:t>10.03.2023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DDDECF83-0AD3-4841-A9D6-D4E1C906A2C1}" type="datetimeFigureOut">
              <a:rPr lang="ru-RU" smtClean="0"/>
              <a:pPr/>
              <a:t>10.03.2023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C6D8AF3-D25F-4EAF-B1C7-D69C11C70967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3K9NPuSg7co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6" y="3929066"/>
            <a:ext cx="6400800" cy="1752600"/>
          </a:xfrm>
        </p:spPr>
        <p:txBody>
          <a:bodyPr/>
          <a:lstStyle/>
          <a:p>
            <a:r>
              <a:rPr lang="uk-UA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Вчитель історії та правознавства</a:t>
            </a:r>
          </a:p>
          <a:p>
            <a:r>
              <a:rPr lang="uk-UA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Кочубіївської</a:t>
            </a:r>
            <a:r>
              <a:rPr lang="uk-UA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гімназії</a:t>
            </a:r>
            <a:endParaRPr lang="uk-UA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Паланської</a:t>
            </a:r>
            <a:r>
              <a:rPr lang="uk-UA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сільської ради</a:t>
            </a:r>
          </a:p>
          <a:p>
            <a:r>
              <a:rPr lang="uk-UA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Уманського району Черкаської області</a:t>
            </a:r>
          </a:p>
          <a:p>
            <a:r>
              <a:rPr lang="uk-UA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Канак</a:t>
            </a:r>
            <a:r>
              <a:rPr lang="uk-UA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Алла Іванівна</a:t>
            </a:r>
            <a:endParaRPr lang="ru-RU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381000"/>
            <a:ext cx="8572560" cy="2047868"/>
          </a:xfrm>
        </p:spPr>
        <p:txBody>
          <a:bodyPr>
            <a:normAutofit/>
          </a:bodyPr>
          <a:lstStyle/>
          <a:p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Особливості соціально-економічного розвитку західноукраїнських земель у другій половині ХІХ ст. 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Мета: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2844" y="1571612"/>
            <a:ext cx="885831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охарактеризувати особливості економічного розвитку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Галичини, Буковини та     Закарпаття; </a:t>
            </a:r>
          </a:p>
          <a:p>
            <a:pPr>
              <a:buFontTx/>
              <a:buChar char="-"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розкрити особливості й перебіг кооперативного руху; </a:t>
            </a:r>
          </a:p>
          <a:p>
            <a:pPr>
              <a:buFontTx/>
              <a:buChar char="-"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визначити причини трудової еміграції українців; </a:t>
            </a:r>
          </a:p>
          <a:p>
            <a:pPr>
              <a:buFontTx/>
              <a:buChar char="-"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формувати вміння та навички простежувати причинно-наслідкові зв’язки історичних процесів, використовувати різні джерела інформації; </a:t>
            </a:r>
          </a:p>
          <a:p>
            <a:pPr>
              <a:buFontTx/>
              <a:buChar char="-"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виховувати шанобливе ставлення до успіхів у розвитку економіки.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План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5720" y="1785926"/>
            <a:ext cx="850112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800" b="1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</a:t>
            </a:r>
            <a:r>
              <a:rPr lang="uk-UA" sz="28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Населення та умови життя на західноукраїнських землях у другій половині ХІХ ст.</a:t>
            </a:r>
            <a:endParaRPr lang="ru-RU" sz="11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800" b="1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</a:t>
            </a:r>
            <a:r>
              <a:rPr lang="uk-UA" sz="28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Особливості економічного розвитку.</a:t>
            </a:r>
            <a:endParaRPr lang="ru-RU" sz="11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800" b="1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</a:t>
            </a:r>
            <a:r>
              <a:rPr lang="uk-UA" sz="28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Розвиток промисловості та сільського господарства. </a:t>
            </a:r>
            <a:endParaRPr lang="ru-RU" sz="11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800" b="1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</a:t>
            </a:r>
            <a:r>
              <a:rPr lang="uk-UA" sz="28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Трудова еміграція</a:t>
            </a:r>
            <a:r>
              <a:rPr lang="uk-UA" sz="2800" b="1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lang="uk-UA" sz="28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11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800" b="1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</a:t>
            </a:r>
            <a:r>
              <a:rPr lang="uk-UA" sz="28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Кооперативний рух.</a:t>
            </a:r>
            <a:endParaRPr lang="uk-UA" sz="3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128698"/>
          </a:xfrm>
        </p:spPr>
        <p:txBody>
          <a:bodyPr>
            <a:normAutofit fontScale="90000"/>
          </a:bodyPr>
          <a:lstStyle/>
          <a:p>
            <a:r>
              <a:rPr lang="uk-U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ЗАХІДНОУКРАЇНСЬКІ ЗЕМЛІ У СКЛАДІ АВСТРІЙСЬКОЇ ІМПЕРІЇ</a:t>
            </a:r>
            <a:r>
              <a:rPr lang="en-US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ДРУГІЙ ПОЛОВИНІ ХІХ ст.</a:t>
            </a:r>
            <a:br>
              <a:rPr lang="ru-RU" dirty="0"/>
            </a:br>
            <a:endParaRPr lang="ru-RU" dirty="0"/>
          </a:p>
        </p:txBody>
      </p:sp>
      <p:pic>
        <p:nvPicPr>
          <p:cNvPr id="3" name="Рисунок 2" descr="Картинки по запросу австрійська імперія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214422"/>
            <a:ext cx="8858311" cy="542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71472" y="228600"/>
            <a:ext cx="7962928" cy="2771775"/>
          </a:xfrm>
        </p:spPr>
        <p:txBody>
          <a:bodyPr>
            <a:normAutofit fontScale="90000"/>
          </a:bodyPr>
          <a:lstStyle/>
          <a:p>
            <a:pPr fontAlgn="base"/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 1867 р. в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Австрійській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імперії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було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прийнято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Конституцію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за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якою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держава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перетворюється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дуалістичну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двоєдину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 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Австро-Угорську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імперію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Очолював імперію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імператор із династії Габсбургів.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Franz Joseph of Austria 1910 old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2928934"/>
            <a:ext cx="2143140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571868" y="5429264"/>
            <a:ext cx="36423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Франц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Йосиф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 (1848 — 1916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рр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571472" y="428604"/>
            <a:ext cx="8143932" cy="210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Метод «Навчаючи – вчуся»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Робота в групах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714348" y="1643050"/>
            <a:ext cx="8072494" cy="283154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Запитання: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Охарактеризуйте особливості економічного розвитку західноукраїнських земель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Які галузі промисловості розвивалися на західноукраїнських землях?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Коли розпочалося масове будівництво залізниць у краї?</a:t>
            </a:r>
            <a:endParaRPr kumimoji="0" lang="uk-UA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ÐÑÐ¾Ð¼Ð¸ÑÐ»Ð¾Ð²ÑÑÑÑ ÑÐ° ÑÑÐ»ÑÑÑÐºÐµ Ð³Ð¾ÑÐ¿Ð¾Ð´Ð°ÑÑÑÐ²Ð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3675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Ð¡ÑÑÑÐºÑÑÑÐ° ÑÑÐ»ÑÑÑÐºÐ¾Ð³Ð¾ Ð³Ð¾ÑÐ¿Ð¾Ð´Ð°ÑÑÑÐ²Ð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814"/>
            <a:ext cx="9144000" cy="64210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ÐÑÐ¾Ð¼Ð¸ÑÐ»Ð¾Ð²ÑÑÑÑ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652"/>
            <a:ext cx="9144000" cy="64210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428596" y="571480"/>
            <a:ext cx="857256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Перегляд фільму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" Соціально-економічний розвиток західноукраїнських земель у другій половині </a:t>
            </a:r>
            <a:r>
              <a:rPr kumimoji="0" lang="uk-UA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ХІХст.”</a:t>
            </a:r>
            <a:endParaRPr kumimoji="0" lang="uk-UA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2"/>
              </a:rPr>
              <a:t>https://www.youtube.com/watch?v=3K9NPuSg7co</a:t>
            </a:r>
            <a:endParaRPr kumimoji="0" lang="ru-RU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Завдання.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3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Визначте причини й географію трудової еміграції українців у другій половині ХІХ ст.., а також умови життя на чужих землях.</a:t>
            </a:r>
            <a:endParaRPr kumimoji="0" lang="uk-UA" sz="40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271574"/>
          </a:xfrm>
        </p:spPr>
        <p:txBody>
          <a:bodyPr>
            <a:normAutofit/>
          </a:bodyPr>
          <a:lstStyle/>
          <a:p>
            <a:pPr lvl="0"/>
            <a:r>
              <a:rPr lang="uk-UA" sz="3600" b="1" dirty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Словникова робота</a:t>
            </a:r>
            <a:br>
              <a:rPr lang="ru-RU" sz="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285720" y="1500174"/>
            <a:ext cx="8643998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Еміграція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uk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добровільний виїзд з однієї країни до іншої на постійне або тимчасове проживання.</a:t>
            </a:r>
            <a:endParaRPr kumimoji="0" lang="ru-RU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Аграрне перенаселення</a:t>
            </a:r>
            <a:r>
              <a:rPr kumimoji="0" lang="ru-RU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uk-UA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наявність значного безробіття серед населення, зайнятого у сфері сільського господарства і відсутність можливості забезпечити необхідний мінімум достатку для своєї родини.</a:t>
            </a:r>
            <a:endParaRPr kumimoji="0" lang="uk-UA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343012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Кооператив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–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добровільне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об’єднання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людей,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пайових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засадах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спільно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займаються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певним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видом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господарської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діяльності</a:t>
            </a:r>
            <a:br>
              <a:rPr lang="ru-RU" dirty="0"/>
            </a:br>
            <a:endParaRPr lang="ru-RU" dirty="0"/>
          </a:p>
        </p:txBody>
      </p:sp>
      <p:pic>
        <p:nvPicPr>
          <p:cNvPr id="3" name="Рисунок 2" descr="Картинки по запросу «Народна торгівля» (1883 р.)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571612"/>
            <a:ext cx="6286544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71508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 </a:t>
            </a:r>
            <a:r>
              <a:rPr lang="ru-RU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Народна </a:t>
            </a:r>
            <a:r>
              <a:rPr lang="ru-RU" sz="24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торгівля</a:t>
            </a:r>
            <a:r>
              <a:rPr lang="ru-RU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»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1472" y="1714488"/>
            <a:ext cx="58579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Засновником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споживчого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кооперативу «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Народна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торгівля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» (1883 р.)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був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Василь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Нагірний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Картинки по запросу василь нагірний фото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2714620"/>
            <a:ext cx="2643206" cy="3105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857356" y="5429264"/>
            <a:ext cx="31293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>
                <a:latin typeface="Times New Roman" pitchFamily="18" charset="0"/>
                <a:cs typeface="Times New Roman" pitchFamily="18" charset="0"/>
              </a:rPr>
              <a:t>Василь Нагірний  (1848-1921)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ÐÐÐ ÐÐÐÐ Ð¢ÐÐ ÐÐÐÐÐ¯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3580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 descr="ÐÐ°ÑÐ¸ÌÐ»Ñ Ð¡ÑÐµÐ¿Ð°ÌÐ½Ð¾Ð²Ð¸Ñ ÐÐ°Ð³ÑÌÑÐ½Ð¸Ð¹Â  (1848Â âÂ Â 1921)Â  ÑÐºÑÐ°ÑÐ½ÑÑÐºÐ¸Ð¹Â Ð³Ð°Ð»Ð¸ÑÑÐºÐ¸Ð¹Â Ð°ÑÑÑÑÐµÐºÑÐ¾ÑÂ ÑÐ°Â Ð³ÑÐ¾Ð¼Ð°Ð´ÑÑÐºÐ¸Ð¹ Ð´ÑÑÑÂ ÐºÑÐ½ÑÑ XIXÂ â Ð¿Ð¾ÑÐ°ÑÐºÑ XX ÑÑÐ¾Ð»ÑÑÑ. ÐÐ°ÑÐ½Ð¾Ð²Ð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3591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fc.vseosvita.ua/001c6v-c201/00f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14290"/>
            <a:ext cx="8858312" cy="650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ÐÐ¾Ð¾Ð¿ÐµÑÐ°ÑÐ¸Ð²Ð½Ð¸Ð¹ Ð±Ð°Ð½Ðº &quot;ÐÐ½ÑÑÑÐµÑ&quot;,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900"/>
            <a:ext cx="9144000" cy="65815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Закріплення нових знань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285688" y="1571612"/>
            <a:ext cx="8858312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</a:t>
            </a:r>
            <a:r>
              <a:rPr kumimoji="0" 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Складіть</a:t>
            </a:r>
            <a:r>
              <a:rPr kumimoji="0" lang="uk-U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речення</a:t>
            </a: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використавши</a:t>
            </a:r>
            <a:r>
              <a:rPr kumimoji="0" lang="uk-U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поняття</a:t>
            </a: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</a:t>
            </a: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терміни</a:t>
            </a: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</a:t>
            </a:r>
            <a:r>
              <a:rPr kumimoji="0" 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сервітути</a:t>
            </a: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lang="ru-RU" sz="32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</a:t>
            </a:r>
            <a:r>
              <a:rPr kumimoji="0" 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кооперативний</a:t>
            </a:r>
            <a:r>
              <a:rPr kumimoji="0" lang="uk-UA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рух</a:t>
            </a: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</a:t>
            </a:r>
            <a:r>
              <a:rPr kumimoji="0" 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споживчий</a:t>
            </a: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кооператив»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</a:t>
            </a:r>
            <a:r>
              <a:rPr kumimoji="0" 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трудова</a:t>
            </a:r>
            <a:r>
              <a:rPr lang="uk-UA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еміграція</a:t>
            </a: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».</a:t>
            </a:r>
            <a:endParaRPr kumimoji="0" lang="ru-RU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28596" y="285728"/>
            <a:ext cx="85011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2. Назвіть висловлювання, що характеризує зміст   поняття кооперація.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500034" y="1928802"/>
            <a:ext cx="807249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А) фінансування певних галузей економіки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Б) форма об’єднання людей, які займаються певним видом діяльності, на пайовій основі</a:t>
            </a:r>
            <a:endParaRPr kumimoji="0" lang="ru-RU" sz="2400" b="0" i="0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В) форма трудової еміграції</a:t>
            </a:r>
            <a:endParaRPr kumimoji="0" lang="ru-RU" sz="2400" b="0" i="0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Г) зазначено різновид кредитної кооперації</a:t>
            </a:r>
            <a:endParaRPr kumimoji="0" lang="uk-UA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0034" y="571480"/>
            <a:ext cx="76438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3. Завершіть речення.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571472" y="1785926"/>
            <a:ext cx="792961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кінець 19 століття 75 % населення Східної Галичини та Буковини були зайняті у…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А) видобутку та переробці нафти</a:t>
            </a:r>
            <a:endParaRPr kumimoji="0" lang="ru-RU" sz="2400" b="0" i="0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Б) сільському та лісовому господарствах</a:t>
            </a:r>
            <a:endParaRPr kumimoji="0" lang="ru-RU" sz="2400" b="0" i="0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В) кооперативному русі</a:t>
            </a:r>
            <a:endParaRPr kumimoji="0" lang="ru-RU" sz="2400" b="0" i="0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Г) промисловому виробництві</a:t>
            </a:r>
            <a:endParaRPr kumimoji="0" lang="uk-UA" sz="3600" b="0" i="0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002060"/>
                </a:solidFill>
              </a:rPr>
              <a:t>Підсумок уроку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204864"/>
            <a:ext cx="748665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Домашнє завдання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285720" y="2357430"/>
            <a:ext cx="821537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Опрацювати матеріал підручника параграф 19-20;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Описати подорож до нової країни, умови життя та праці в еміграції</a:t>
            </a:r>
            <a:r>
              <a:rPr kumimoji="0" lang="ru-RU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endParaRPr kumimoji="0" lang="ru-RU" sz="3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3343276"/>
          </a:xfrm>
        </p:spPr>
        <p:txBody>
          <a:bodyPr>
            <a:normAutofit/>
          </a:bodyPr>
          <a:lstStyle/>
          <a:p>
            <a:r>
              <a:rPr lang="uk-UA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Дякую за увагу!</a:t>
            </a:r>
            <a:endParaRPr lang="ru-RU" sz="4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52</TotalTime>
  <Words>478</Words>
  <Application>Microsoft Office PowerPoint</Application>
  <PresentationFormat>Екран (4:3)</PresentationFormat>
  <Paragraphs>69</Paragraphs>
  <Slides>22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22</vt:i4>
      </vt:variant>
    </vt:vector>
  </HeadingPairs>
  <TitlesOfParts>
    <vt:vector size="28" baseType="lpstr">
      <vt:lpstr>Arial</vt:lpstr>
      <vt:lpstr>Georgia</vt:lpstr>
      <vt:lpstr>Times New Roman</vt:lpstr>
      <vt:lpstr>Wingdings</vt:lpstr>
      <vt:lpstr>Wingdings 2</vt:lpstr>
      <vt:lpstr>Официальная</vt:lpstr>
      <vt:lpstr>Особливості соціально-економічного розвитку західноукраїнських земель у другій половині ХІХ ст. </vt:lpstr>
      <vt:lpstr>Мета:</vt:lpstr>
      <vt:lpstr>План</vt:lpstr>
      <vt:lpstr>ЗАХІДНОУКРАЇНСЬКІ ЗЕМЛІ У СКЛАДІ АВСТРІЙСЬКОЇ ІМПЕРІЇ В ДРУГІЙ ПОЛОВИНІ ХІХ ст. </vt:lpstr>
      <vt:lpstr>У 1867 р. в Австрійській імперії було прийнято Конституцію, за якою держава перетворюється на дуалістичну (двоєдину) Австро-Угорську імперію. Очолював імперію імператор із династії Габсбургів.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Словникова робота </vt:lpstr>
      <vt:lpstr>Кооператив – це добровільне об’єднання людей, які на пайових засадах спільно займаються певним видом господарської діяльності </vt:lpstr>
      <vt:lpstr>« Народна торгівля »</vt:lpstr>
      <vt:lpstr>Презентація PowerPoint</vt:lpstr>
      <vt:lpstr>Презентація PowerPoint</vt:lpstr>
      <vt:lpstr>Презентація PowerPoint</vt:lpstr>
      <vt:lpstr>Закріплення нових знань</vt:lpstr>
      <vt:lpstr>Презентація PowerPoint</vt:lpstr>
      <vt:lpstr>Презентація PowerPoint</vt:lpstr>
      <vt:lpstr>Підсумок уроку</vt:lpstr>
      <vt:lpstr>Домашнє завдання</vt:lpstr>
      <vt:lpstr>Дякую за увагу!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Особливості соціально-економічного розвитку західноукраїнських земель у другій половині ХІХ ст.</dc:title>
  <dc:creator>Admin</dc:creator>
  <cp:lastModifiedBy>DELL</cp:lastModifiedBy>
  <cp:revision>10</cp:revision>
  <dcterms:created xsi:type="dcterms:W3CDTF">2019-01-02T15:08:31Z</dcterms:created>
  <dcterms:modified xsi:type="dcterms:W3CDTF">2023-03-10T09:15:29Z</dcterms:modified>
</cp:coreProperties>
</file>