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D6FC8-B223-43BA-9328-B5DB4450B707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21407-59C6-496E-AC87-59DEC88F4B70}" type="slidenum">
              <a:rPr lang="ru-RU" smtClean="0"/>
              <a:t>‹№›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D6FC8-B223-43BA-9328-B5DB4450B707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21407-59C6-496E-AC87-59DEC88F4B7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D6FC8-B223-43BA-9328-B5DB4450B707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21407-59C6-496E-AC87-59DEC88F4B70}" type="slidenum">
              <a:rPr lang="ru-RU" smtClean="0"/>
              <a:t>‹№›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D6FC8-B223-43BA-9328-B5DB4450B707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21407-59C6-496E-AC87-59DEC88F4B7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D6FC8-B223-43BA-9328-B5DB4450B707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21407-59C6-496E-AC87-59DEC88F4B7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D6FC8-B223-43BA-9328-B5DB4450B707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21407-59C6-496E-AC87-59DEC88F4B7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D6FC8-B223-43BA-9328-B5DB4450B707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21407-59C6-496E-AC87-59DEC88F4B70}" type="slidenum">
              <a:rPr lang="ru-RU" smtClean="0"/>
              <a:t>‹№›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D6FC8-B223-43BA-9328-B5DB4450B707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21407-59C6-496E-AC87-59DEC88F4B7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D6FC8-B223-43BA-9328-B5DB4450B707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21407-59C6-496E-AC87-59DEC88F4B70}" type="slidenum">
              <a:rPr lang="ru-RU" smtClean="0"/>
              <a:t>‹№›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D6FC8-B223-43BA-9328-B5DB4450B707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21407-59C6-496E-AC87-59DEC88F4B7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D6FC8-B223-43BA-9328-B5DB4450B707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21407-59C6-496E-AC87-59DEC88F4B7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48DD6FC8-B223-43BA-9328-B5DB4450B707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9721407-59C6-496E-AC87-59DEC88F4B70}" type="slidenum">
              <a:rPr lang="ru-RU" smtClean="0"/>
              <a:t>‹№›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youtube.com/watch?v=sToHbw1LLAM" TargetMode="Externa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357290" y="1142984"/>
            <a:ext cx="7406640" cy="2286016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100" b="1" i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Радикальний рух у Галичині. Особливості </a:t>
            </a:r>
            <a:r>
              <a:rPr lang="uk-UA" sz="3100" b="1" i="1" dirty="0" err="1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суспільно-</a:t>
            </a:r>
            <a:r>
              <a:rPr lang="uk-UA" sz="3100" b="1" i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політичного життя в Буковині та Закарпатті в другій половині ХІХ ст.</a:t>
            </a:r>
            <a:r>
              <a:rPr lang="ru-RU" sz="3100" b="1" i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П</a:t>
            </a:r>
            <a:r>
              <a:rPr lang="uk-UA" sz="3100" b="1" i="1" dirty="0" err="1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еретворення</a:t>
            </a:r>
            <a:r>
              <a:rPr lang="uk-UA" sz="3100" b="1" i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Галичини на </a:t>
            </a:r>
            <a:br>
              <a:rPr lang="en-US" sz="3100" b="1" i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uk-UA" sz="3100" b="1" i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" український П'ємонт"</a:t>
            </a:r>
            <a:r>
              <a:rPr lang="uk-UA" sz="4400" b="1" i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3600" dirty="0"/>
            </a:br>
            <a:endParaRPr lang="ru-RU" sz="3600" dirty="0"/>
          </a:p>
        </p:txBody>
      </p:sp>
      <p:sp>
        <p:nvSpPr>
          <p:cNvPr id="5" name="Текст 4"/>
          <p:cNvSpPr>
            <a:spLocks noGrp="1"/>
          </p:cNvSpPr>
          <p:nvPr>
            <p:ph type="subTitle" idx="1"/>
          </p:nvPr>
        </p:nvSpPr>
        <p:spPr>
          <a:xfrm>
            <a:off x="1285852" y="4214818"/>
            <a:ext cx="7406640" cy="1752600"/>
          </a:xfrm>
        </p:spPr>
        <p:txBody>
          <a:bodyPr>
            <a:normAutofit fontScale="32500" lnSpcReduction="20000"/>
          </a:bodyPr>
          <a:lstStyle/>
          <a:p>
            <a:pPr algn="ctr"/>
            <a:r>
              <a:rPr lang="uk-UA" sz="62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Вчитель історії та правознавства</a:t>
            </a:r>
          </a:p>
          <a:p>
            <a:pPr algn="ctr"/>
            <a:r>
              <a:rPr lang="uk-UA" sz="62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Кочубіївської</a:t>
            </a:r>
            <a:r>
              <a:rPr lang="uk-UA" sz="62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гімназії</a:t>
            </a:r>
          </a:p>
          <a:p>
            <a:pPr algn="ctr"/>
            <a:r>
              <a:rPr lang="uk-UA" sz="62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Паланської</a:t>
            </a:r>
            <a:r>
              <a:rPr lang="uk-UA" sz="62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сільської ради</a:t>
            </a:r>
          </a:p>
          <a:p>
            <a:pPr algn="ctr"/>
            <a:r>
              <a:rPr lang="uk-UA" sz="62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Уманського району Черкаської області</a:t>
            </a:r>
          </a:p>
          <a:p>
            <a:pPr algn="ctr"/>
            <a:r>
              <a:rPr lang="uk-UA" sz="62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Канак</a:t>
            </a:r>
            <a:r>
              <a:rPr lang="uk-UA" sz="62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Алла Іванівна</a:t>
            </a:r>
            <a:endParaRPr lang="ru-RU" sz="62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925962"/>
          </a:xfrm>
        </p:spPr>
        <p:txBody>
          <a:bodyPr/>
          <a:lstStyle/>
          <a:p>
            <a:pPr algn="ctr"/>
            <a:r>
              <a:rPr lang="uk-UA" b="1" i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Мета:</a:t>
            </a:r>
            <a:endParaRPr lang="ru-RU" b="1" i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3579200"/>
          </a:xfrm>
        </p:spPr>
        <p:txBody>
          <a:bodyPr>
            <a:normAutofit fontScale="85000" lnSpcReduction="20000"/>
          </a:bodyPr>
          <a:lstStyle/>
          <a:p>
            <a:r>
              <a:rPr lang="uk-UA" sz="2900" b="1" i="1" dirty="0" err="1"/>
              <a:t>•Схарактеризувати</a:t>
            </a:r>
            <a:r>
              <a:rPr lang="uk-UA" sz="2900" b="1" i="1" dirty="0"/>
              <a:t> розвиток радикального руху в Галичині; </a:t>
            </a:r>
          </a:p>
          <a:p>
            <a:r>
              <a:rPr lang="uk-UA" sz="2900" b="1" i="1" dirty="0" err="1"/>
              <a:t>•визначити</a:t>
            </a:r>
            <a:r>
              <a:rPr lang="uk-UA" sz="2900" b="1" i="1" dirty="0"/>
              <a:t> особливості суспільно-політичного життя на Буковині та    Закарпатті в другій половині ХІХ ст.;</a:t>
            </a:r>
          </a:p>
          <a:p>
            <a:r>
              <a:rPr lang="uk-UA" sz="2900" b="1" i="1" dirty="0"/>
              <a:t>• вказати причини  перетворення Галичини на "український П'ємонт";</a:t>
            </a:r>
          </a:p>
          <a:p>
            <a:r>
              <a:rPr lang="uk-UA" sz="2900" b="1" i="1" dirty="0"/>
              <a:t>• розвивати вміння аналізувати й систематизувати історичні матеріали, робити висновки.</a:t>
            </a:r>
            <a:endParaRPr lang="ru-RU" sz="2900" b="1" i="1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b="1" i="1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900" b="1" i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Актуалізація опорних знань учнів</a:t>
            </a:r>
            <a:endParaRPr lang="ru-RU" sz="4900" i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4650770"/>
          </a:xfrm>
        </p:spPr>
        <p:txBody>
          <a:bodyPr>
            <a:normAutofit fontScale="70000" lnSpcReduction="20000"/>
          </a:bodyPr>
          <a:lstStyle/>
          <a:p>
            <a:r>
              <a:rPr lang="uk-UA" b="1" dirty="0"/>
              <a:t>Історичний диктант</a:t>
            </a:r>
            <a:endParaRPr lang="ru-RU" dirty="0"/>
          </a:p>
          <a:p>
            <a:pPr lvl="0"/>
            <a:r>
              <a:rPr lang="uk-UA" sz="3100" dirty="0">
                <a:latin typeface="Times New Roman" pitchFamily="18" charset="0"/>
                <a:cs typeface="Times New Roman" pitchFamily="18" charset="0"/>
              </a:rPr>
              <a:t>1) Яким чином народовці пропагували свої національні ідеї?     </a:t>
            </a:r>
            <a:endParaRPr lang="ru-RU" sz="31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k-UA" sz="3100" dirty="0">
                <a:latin typeface="Times New Roman" pitchFamily="18" charset="0"/>
                <a:cs typeface="Times New Roman" pitchFamily="18" charset="0"/>
              </a:rPr>
              <a:t>2) Газети «Діло», «Батьківщина», «Свобода», журнали «Зоря» та «Літературно-науковий вісник» видавали ….. .  </a:t>
            </a:r>
            <a:endParaRPr lang="ru-RU" sz="31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k-UA" sz="3100" dirty="0">
                <a:latin typeface="Times New Roman" pitchFamily="18" charset="0"/>
                <a:cs typeface="Times New Roman" pitchFamily="18" charset="0"/>
              </a:rPr>
              <a:t>3) Олександр Духнович та Адольф Добрянський були активними прихильниками течії  __________________.  </a:t>
            </a:r>
            <a:endParaRPr lang="ru-RU" sz="31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k-UA" sz="3100" dirty="0">
                <a:latin typeface="Times New Roman" pitchFamily="18" charset="0"/>
                <a:cs typeface="Times New Roman" pitchFamily="18" charset="0"/>
              </a:rPr>
              <a:t>4) Назвіть назву товариства, яке було створене в Чернівцях в 1869 році і спочатку було підпорядковане москвофілам, проте згодом (в 1884 році) перейшло під вплив народовців. </a:t>
            </a:r>
            <a:endParaRPr lang="ru-RU" sz="31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k-UA" sz="3100" dirty="0">
                <a:latin typeface="Times New Roman" pitchFamily="18" charset="0"/>
                <a:cs typeface="Times New Roman" pitchFamily="18" charset="0"/>
              </a:rPr>
              <a:t> 5) Кого називають буковинським </a:t>
            </a:r>
            <a:r>
              <a:rPr lang="uk-UA" sz="3100" dirty="0" err="1">
                <a:latin typeface="Times New Roman" pitchFamily="18" charset="0"/>
                <a:cs typeface="Times New Roman" pitchFamily="18" charset="0"/>
              </a:rPr>
              <a:t>будителем</a:t>
            </a:r>
            <a:r>
              <a:rPr lang="uk-UA" sz="3100" dirty="0">
                <a:latin typeface="Times New Roman" pitchFamily="18" charset="0"/>
                <a:cs typeface="Times New Roman" pitchFamily="18" charset="0"/>
              </a:rPr>
              <a:t>, засновником нової української літератури на Буковині?   </a:t>
            </a:r>
            <a:endParaRPr lang="ru-RU" sz="31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3100" dirty="0">
                <a:latin typeface="Times New Roman" pitchFamily="18" charset="0"/>
                <a:cs typeface="Times New Roman" pitchFamily="18" charset="0"/>
              </a:rPr>
              <a:t>6) Володимир Барвінський, Юліан </a:t>
            </a:r>
            <a:r>
              <a:rPr lang="uk-UA" sz="3100" dirty="0" err="1">
                <a:latin typeface="Times New Roman" pitchFamily="18" charset="0"/>
                <a:cs typeface="Times New Roman" pitchFamily="18" charset="0"/>
              </a:rPr>
              <a:t>Романчук</a:t>
            </a:r>
            <a:r>
              <a:rPr lang="uk-UA" sz="3100" dirty="0">
                <a:latin typeface="Times New Roman" pitchFamily="18" charset="0"/>
                <a:cs typeface="Times New Roman" pitchFamily="18" charset="0"/>
              </a:rPr>
              <a:t>, Юрій </a:t>
            </a:r>
            <a:r>
              <a:rPr lang="uk-UA" sz="3100" dirty="0" err="1">
                <a:latin typeface="Times New Roman" pitchFamily="18" charset="0"/>
                <a:cs typeface="Times New Roman" pitchFamily="18" charset="0"/>
              </a:rPr>
              <a:t>Федькович</a:t>
            </a:r>
            <a:r>
              <a:rPr lang="uk-UA" sz="3100" dirty="0">
                <a:latin typeface="Times New Roman" pitchFamily="18" charset="0"/>
                <a:cs typeface="Times New Roman" pitchFamily="18" charset="0"/>
              </a:rPr>
              <a:t>, Гнат </a:t>
            </a:r>
            <a:r>
              <a:rPr lang="uk-UA" sz="3100" dirty="0" err="1">
                <a:latin typeface="Times New Roman" pitchFamily="18" charset="0"/>
                <a:cs typeface="Times New Roman" pitchFamily="18" charset="0"/>
              </a:rPr>
              <a:t>Онишкевич</a:t>
            </a:r>
            <a:r>
              <a:rPr lang="uk-UA" sz="3100" dirty="0">
                <a:latin typeface="Times New Roman" pitchFamily="18" charset="0"/>
                <a:cs typeface="Times New Roman" pitchFamily="18" charset="0"/>
              </a:rPr>
              <a:t>, Олександр Барвінський були  активними учасниками течії ………</a:t>
            </a:r>
            <a:endParaRPr lang="ru-RU" sz="31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925962"/>
          </a:xfrm>
        </p:spPr>
        <p:txBody>
          <a:bodyPr/>
          <a:lstStyle/>
          <a:p>
            <a:r>
              <a:rPr lang="uk-UA" b="1" i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Вивчення нового матеріалу</a:t>
            </a:r>
            <a:endParaRPr lang="ru-RU" i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3579200"/>
          </a:xfrm>
        </p:spPr>
        <p:txBody>
          <a:bodyPr>
            <a:normAutofit fontScale="77500" lnSpcReduction="20000"/>
          </a:bodyPr>
          <a:lstStyle/>
          <a:p>
            <a:pPr lvl="0"/>
            <a:endParaRPr lang="uk-UA" sz="2900" b="1" i="1" dirty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uk-UA" sz="3300" b="1" i="1" dirty="0">
                <a:latin typeface="Times New Roman" pitchFamily="18" charset="0"/>
                <a:cs typeface="Times New Roman" pitchFamily="18" charset="0"/>
              </a:rPr>
              <a:t>План</a:t>
            </a:r>
          </a:p>
          <a:p>
            <a:pPr lvl="0"/>
            <a:r>
              <a:rPr lang="uk-UA" sz="2900" b="1" i="1" dirty="0">
                <a:latin typeface="Times New Roman" pitchFamily="18" charset="0"/>
                <a:cs typeface="Times New Roman" pitchFamily="18" charset="0"/>
              </a:rPr>
              <a:t>1. Радикальна течія в українському русі Галичини.</a:t>
            </a:r>
            <a:endParaRPr lang="ru-RU" sz="2900" b="1" i="1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k-UA" sz="2900" b="1" i="1" dirty="0">
                <a:latin typeface="Times New Roman" pitchFamily="18" charset="0"/>
                <a:cs typeface="Times New Roman" pitchFamily="18" charset="0"/>
              </a:rPr>
              <a:t>2. «Нова ера» в українсько-польських відносинах та її наслідки.</a:t>
            </a:r>
            <a:endParaRPr lang="ru-RU" sz="2900" b="1" i="1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k-UA" sz="2900" b="1" i="1" dirty="0">
                <a:latin typeface="Times New Roman" pitchFamily="18" charset="0"/>
                <a:cs typeface="Times New Roman" pitchFamily="18" charset="0"/>
              </a:rPr>
              <a:t>3. Утворення політичних партій.</a:t>
            </a:r>
            <a:endParaRPr lang="ru-RU" sz="2900" b="1" i="1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k-UA" sz="2900" b="1" i="1" dirty="0">
                <a:latin typeface="Times New Roman" pitchFamily="18" charset="0"/>
                <a:cs typeface="Times New Roman" pitchFamily="18" charset="0"/>
              </a:rPr>
              <a:t>4. І. Франко і розвиток української суспільно-політичної думки.</a:t>
            </a:r>
            <a:endParaRPr lang="ru-RU" sz="2900" b="1" i="1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k-UA" sz="2900" b="1" i="1" dirty="0">
                <a:latin typeface="Times New Roman" pitchFamily="18" charset="0"/>
                <a:cs typeface="Times New Roman" pitchFamily="18" charset="0"/>
              </a:rPr>
              <a:t>5. Розвиток українського національно-визвольного руху в Буковині й Закарпатті.</a:t>
            </a:r>
            <a:endParaRPr lang="ru-RU" sz="2900" b="1" i="1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711780"/>
          </a:xfrm>
        </p:spPr>
        <p:txBody>
          <a:bodyPr>
            <a:normAutofit fontScale="90000"/>
          </a:bodyPr>
          <a:lstStyle/>
          <a:p>
            <a:r>
              <a:rPr lang="uk-UA" b="1" i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1. Радикальна течія в українському русі Галичини</a:t>
            </a:r>
            <a:br>
              <a:rPr lang="ru-RU" dirty="0"/>
            </a:b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Самостійна робота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Опрацюйте текст підручника ( ст. 188-189) і запишіть у зошити визначення поняття «радикали».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500166" y="3286124"/>
            <a:ext cx="6858048" cy="230832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Завдання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Визначте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основні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програмові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положення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РУРП.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На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яких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позиціях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стояла РУРП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щодо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питання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про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державність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України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?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Як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вважаєте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яким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шляхом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пропонувалося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здійснити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дані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перетворення</a:t>
            </a: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?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https://history.vn.ua/pidruchniki/ukraine-history-9-class-2017-turchenko/ukraine-history-9-class-2017-turchenko.files/image144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500042"/>
            <a:ext cx="1647825" cy="218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3500430" y="2143116"/>
            <a:ext cx="371477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400" b="1" i="0" u="none" strike="noStrike" cap="none" normalizeH="0" baseline="0" dirty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Сторінка з брошури «Україна </a:t>
            </a:r>
            <a:r>
              <a:rPr kumimoji="0" lang="ru-RU" sz="1400" b="1" i="0" u="none" strike="noStrike" cap="none" normalizeH="0" baseline="0" dirty="0" err="1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irredenta</a:t>
            </a:r>
            <a:r>
              <a:rPr kumimoji="0" lang="uk-UA" sz="1400" b="1" i="0" u="none" strike="noStrike" cap="none" normalizeH="0" baseline="0" dirty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».</a:t>
            </a:r>
            <a:endParaRPr kumimoji="0" lang="uk-UA" sz="1800" b="0" i="0" u="none" strike="noStrike" cap="none" normalizeH="0" baseline="0" dirty="0">
              <a:ln>
                <a:noFill/>
              </a:ln>
              <a:solidFill>
                <a:schemeClr val="accent3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1500166" y="2928934"/>
            <a:ext cx="71438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1" u="none" strike="noStrike" cap="none" normalizeH="0" baseline="0" dirty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Завдання . </a:t>
            </a:r>
            <a:r>
              <a:rPr kumimoji="0" lang="uk-UA" sz="20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Продовжити речення.</a:t>
            </a:r>
            <a:endParaRPr kumimoji="0" lang="ru-RU" sz="20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0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Радикали негайно відкинули … і розгорнули …</a:t>
            </a:r>
            <a:endParaRPr kumimoji="0" lang="ru-RU" sz="20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0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Вони розпочали пропагандистську роботу й серед</a:t>
            </a:r>
            <a:endParaRPr kumimoji="0" lang="ru-RU" sz="20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0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 1876 році І.Франко та М.Павлик розпочали редагувати видання …. Потім </a:t>
            </a:r>
            <a:r>
              <a:rPr kumimoji="0" lang="uk-UA" sz="2000" b="1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зявляється</a:t>
            </a:r>
            <a:r>
              <a:rPr kumimoji="0" lang="uk-UA" sz="20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альманах «Дзвін», «Молот», «</a:t>
            </a:r>
            <a:r>
              <a:rPr kumimoji="0" lang="uk-UA" sz="2000" b="1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Світ»-де</a:t>
            </a:r>
            <a:r>
              <a:rPr kumimoji="0" lang="uk-UA" sz="20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радикали</a:t>
            </a:r>
            <a:endParaRPr kumimoji="0" lang="ru-RU" sz="20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0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Виступали за ліквідацію …</a:t>
            </a:r>
            <a:endParaRPr kumimoji="0" lang="ru-RU" sz="20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Переконували робітників у неминучості….</a:t>
            </a:r>
            <a:endParaRPr kumimoji="0" lang="uk-UA" sz="2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00100" y="785794"/>
            <a:ext cx="8001056" cy="2000264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i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2. «Нова ера» в українсько-польських відносинах та її наслідки</a:t>
            </a:r>
            <a:r>
              <a:rPr lang="uk-UA" b="1" i="1" dirty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0166" y="2786058"/>
            <a:ext cx="7406640" cy="1752600"/>
          </a:xfrm>
        </p:spPr>
        <p:txBody>
          <a:bodyPr/>
          <a:lstStyle/>
          <a:p>
            <a:r>
              <a:rPr lang="uk-UA" b="1" dirty="0"/>
              <a:t>Робота з підручником с.190</a:t>
            </a:r>
            <a:endParaRPr lang="ru-RU" dirty="0"/>
          </a:p>
          <a:p>
            <a:r>
              <a:rPr lang="uk-UA" dirty="0"/>
              <a:t>(учні зачитують поступки </a:t>
            </a:r>
            <a:r>
              <a:rPr lang="uk-UA" dirty="0" err="1"/>
              <a:t>авс</a:t>
            </a:r>
            <a:r>
              <a:rPr lang="ru-RU" dirty="0"/>
              <a:t>т</a:t>
            </a:r>
            <a:r>
              <a:rPr lang="uk-UA" dirty="0" err="1"/>
              <a:t>рійського</a:t>
            </a:r>
            <a:r>
              <a:rPr lang="uk-UA" dirty="0"/>
              <a:t> уряду)	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b="1" dirty="0">
                <a:solidFill>
                  <a:schemeClr val="accent3">
                    <a:lumMod val="75000"/>
                  </a:schemeClr>
                </a:solidFill>
              </a:rPr>
              <a:t>Олександр Барвінський</a:t>
            </a:r>
            <a:br>
              <a:rPr lang="ru-RU" dirty="0"/>
            </a:br>
            <a:endParaRPr lang="ru-RU" dirty="0"/>
          </a:p>
        </p:txBody>
      </p:sp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1142976" y="1000108"/>
            <a:ext cx="7572428" cy="535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Молодий український письменник, один із лідерів народовців. Своєю культурницькою діяльністю обстоював самобутність українського народу. Друкував твори в літературному журналі </a:t>
            </a:r>
            <a:r>
              <a:rPr kumimoji="0" lang="uk-UA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„Правда”</a:t>
            </a: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заснованому у Львові у 1867 p., редактором якого став визначний публіцист, його брат Володимир Барвінський.</a:t>
            </a:r>
            <a:endParaRPr kumimoji="0" lang="ru-RU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Активно працював у Науковому товаристві ім. Т. Шевченка.</a:t>
            </a:r>
          </a:p>
          <a:p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1890 р. став на угодовські позиції, підписавши разом з кількома лідерами галицьких народовців з намісником у Галичині угоду, згідно з якою за надання народовцям кількох депутатських місць у парламенті, відкриття трьох українських гімназій, збільшення кількості українських кафедр у Львівському університеті, зокрема відкриття кафедри української історії, а також за деякі інші поступки вони зобов’язувалися підтримувати політику австрійського уряду. За цю політику О. Барвінського та інших народовців, які започаткували </a:t>
            </a:r>
            <a:r>
              <a:rPr kumimoji="0" lang="uk-UA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„нову</a:t>
            </a: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еру”</a:t>
            </a: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у відносинах з урядом і польською шляхтою, критикувала радикальна частина представників національного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визвольного руху.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/>
              <a:t> </a:t>
            </a:r>
            <a:endParaRPr lang="ru-RU" sz="2400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>
                <a:solidFill>
                  <a:schemeClr val="accent3">
                    <a:lumMod val="75000"/>
                  </a:schemeClr>
                </a:solidFill>
              </a:rPr>
              <a:t>Олександр </a:t>
            </a:r>
            <a:r>
              <a:rPr lang="uk-UA" b="1" dirty="0" err="1">
                <a:solidFill>
                  <a:schemeClr val="accent3">
                    <a:lumMod val="75000"/>
                  </a:schemeClr>
                </a:solidFill>
              </a:rPr>
              <a:t>Кониський</a:t>
            </a:r>
            <a:r>
              <a:rPr lang="uk-UA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1214414" y="2071678"/>
            <a:ext cx="7572428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Письменник, педагог, видатний громадський діяч Наддніпрянської України. Брав активну участь у роботі Полтавської і Київської громад. 1863 р. був заарештований і висланий до Вологди, потім — до </a:t>
            </a:r>
            <a:r>
              <a:rPr kumimoji="0" lang="uk-UA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Тотьми</a:t>
            </a:r>
            <a:r>
              <a:rPr kumimoji="0" lang="uk-UA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де і перебував до 1866 р. Повернувшись із заслання, продовжував </a:t>
            </a:r>
            <a:r>
              <a:rPr kumimoji="0" lang="uk-UA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культурно-</a:t>
            </a:r>
            <a:r>
              <a:rPr kumimoji="0" lang="uk-UA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просвітницьку роботу, заснував журнал </a:t>
            </a:r>
            <a:r>
              <a:rPr kumimoji="0" lang="uk-UA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„Зоря”</a:t>
            </a:r>
            <a:r>
              <a:rPr kumimoji="0" lang="uk-UA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(1880 p.), відіграв значну роль в організації Літературного товариства ім. Шевченка у Львові. Дійшов висновку, що Галичина здатна стати надійною базою національного відродження України.</a:t>
            </a:r>
            <a:endParaRPr kumimoji="0" lang="uk-UA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925786" cy="1472184"/>
          </a:xfrm>
        </p:spPr>
        <p:txBody>
          <a:bodyPr>
            <a:normAutofit fontScale="90000"/>
          </a:bodyPr>
          <a:lstStyle/>
          <a:p>
            <a:r>
              <a:rPr lang="uk-UA" b="1" i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3.Утворення політичних партій</a:t>
            </a:r>
            <a:br>
              <a:rPr lang="ru-RU" b="1" i="1" dirty="0">
                <a:latin typeface="Times New Roman" pitchFamily="18" charset="0"/>
                <a:cs typeface="Times New Roman" pitchFamily="18" charset="0"/>
              </a:rPr>
            </a:b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uk-UA" b="1" dirty="0">
                <a:latin typeface="Times New Roman" pitchFamily="18" charset="0"/>
                <a:cs typeface="Times New Roman" pitchFamily="18" charset="0"/>
              </a:rPr>
              <a:t>Словникова робота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b="1" dirty="0">
                <a:latin typeface="Times New Roman" pitchFamily="18" charset="0"/>
                <a:cs typeface="Times New Roman" pitchFamily="18" charset="0"/>
              </a:rPr>
              <a:t>Політична партія –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це добровільне об'єднання людей , які прагнуть домогтися здійснення ідей, що вони поділяють, задоволення спільних ідей.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285852" y="1357298"/>
          <a:ext cx="6316018" cy="4675206"/>
        </p:xfrm>
        <a:graphic>
          <a:graphicData uri="http://schemas.openxmlformats.org/drawingml/2006/table">
            <a:tbl>
              <a:tblPr/>
              <a:tblGrid>
                <a:gridCol w="15790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97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51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420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3649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300" dirty="0">
                          <a:latin typeface="Times New Roman"/>
                          <a:ea typeface="Calibri"/>
                          <a:cs typeface="Times New Roman"/>
                        </a:rPr>
                        <a:t>Назва політичної          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300" dirty="0">
                          <a:latin typeface="Times New Roman"/>
                          <a:ea typeface="Calibri"/>
                          <a:cs typeface="Times New Roman"/>
                        </a:rPr>
                        <a:t>        партії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75" marR="651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300">
                          <a:latin typeface="Times New Roman"/>
                          <a:ea typeface="Calibri"/>
                          <a:cs typeface="Times New Roman"/>
                        </a:rPr>
                        <a:t>Рік заснування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75" marR="651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300">
                          <a:latin typeface="Times New Roman"/>
                          <a:ea typeface="Calibri"/>
                          <a:cs typeface="Times New Roman"/>
                        </a:rPr>
                        <a:t>        Лідери політичної партії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75" marR="651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300">
                          <a:latin typeface="Times New Roman"/>
                          <a:ea typeface="Calibri"/>
                          <a:cs typeface="Times New Roman"/>
                        </a:rPr>
                        <a:t>Програмна мета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75" marR="651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693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 dirty="0" err="1">
                          <a:latin typeface="Times New Roman"/>
                          <a:ea typeface="Calibri"/>
                          <a:cs typeface="Times New Roman"/>
                        </a:rPr>
                        <a:t>Русько</a:t>
                      </a:r>
                      <a:r>
                        <a:rPr lang="uk-UA" sz="11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uk-UA" sz="1100" dirty="0" err="1">
                          <a:latin typeface="Times New Roman"/>
                          <a:ea typeface="Calibri"/>
                          <a:cs typeface="Times New Roman"/>
                        </a:rPr>
                        <a:t>-українська</a:t>
                      </a:r>
                      <a:r>
                        <a:rPr lang="uk-UA" sz="1100" dirty="0">
                          <a:latin typeface="Times New Roman"/>
                          <a:ea typeface="Calibri"/>
                          <a:cs typeface="Times New Roman"/>
                        </a:rPr>
                        <a:t> радикальна партія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 dirty="0">
                          <a:latin typeface="Times New Roman"/>
                          <a:ea typeface="Calibri"/>
                          <a:cs typeface="Times New Roman"/>
                        </a:rPr>
                        <a:t>(</a:t>
                      </a:r>
                      <a:r>
                        <a:rPr lang="uk-UA" sz="1100" dirty="0" err="1">
                          <a:latin typeface="Times New Roman"/>
                          <a:ea typeface="Calibri"/>
                          <a:cs typeface="Times New Roman"/>
                        </a:rPr>
                        <a:t>РУРП</a:t>
                      </a:r>
                      <a:r>
                        <a:rPr lang="uk-UA" sz="1100" dirty="0">
                          <a:latin typeface="Times New Roman"/>
                          <a:ea typeface="Calibri"/>
                          <a:cs typeface="Times New Roman"/>
                        </a:rPr>
                        <a:t>)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75" marR="651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300">
                          <a:latin typeface="Times New Roman"/>
                          <a:ea typeface="Calibri"/>
                          <a:cs typeface="Times New Roman"/>
                        </a:rPr>
                        <a:t>1890 рік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75" marR="651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 dirty="0">
                          <a:latin typeface="Times New Roman"/>
                          <a:ea typeface="Calibri"/>
                          <a:cs typeface="Times New Roman"/>
                        </a:rPr>
                        <a:t>І. Франко,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 dirty="0">
                          <a:latin typeface="Times New Roman"/>
                          <a:ea typeface="Calibri"/>
                          <a:cs typeface="Times New Roman"/>
                        </a:rPr>
                        <a:t>М. Павлик,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 dirty="0">
                          <a:latin typeface="Times New Roman"/>
                          <a:ea typeface="Calibri"/>
                          <a:cs typeface="Times New Roman"/>
                        </a:rPr>
                        <a:t>С. Данилович,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 dirty="0">
                          <a:latin typeface="Times New Roman"/>
                          <a:ea typeface="Calibri"/>
                          <a:cs typeface="Times New Roman"/>
                        </a:rPr>
                        <a:t>Є.Левицький,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 dirty="0">
                          <a:latin typeface="Times New Roman"/>
                          <a:ea typeface="Calibri"/>
                          <a:cs typeface="Times New Roman"/>
                        </a:rPr>
                        <a:t>О.Терлецький,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 dirty="0">
                          <a:latin typeface="Times New Roman"/>
                          <a:ea typeface="Calibri"/>
                          <a:cs typeface="Times New Roman"/>
                        </a:rPr>
                        <a:t>В.</a:t>
                      </a:r>
                      <a:r>
                        <a:rPr lang="uk-UA" sz="1100" dirty="0" err="1">
                          <a:latin typeface="Times New Roman"/>
                          <a:ea typeface="Calibri"/>
                          <a:cs typeface="Times New Roman"/>
                        </a:rPr>
                        <a:t>Будзиновський</a:t>
                      </a:r>
                      <a:r>
                        <a:rPr lang="uk-UA" sz="1100" dirty="0">
                          <a:latin typeface="Times New Roman"/>
                          <a:ea typeface="Calibri"/>
                          <a:cs typeface="Times New Roman"/>
                        </a:rPr>
                        <a:t>,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 dirty="0">
                          <a:latin typeface="Times New Roman"/>
                          <a:ea typeface="Calibri"/>
                          <a:cs typeface="Times New Roman"/>
                        </a:rPr>
                        <a:t>М.</a:t>
                      </a:r>
                      <a:r>
                        <a:rPr lang="uk-UA" sz="1100" dirty="0" err="1">
                          <a:latin typeface="Times New Roman"/>
                          <a:ea typeface="Calibri"/>
                          <a:cs typeface="Times New Roman"/>
                        </a:rPr>
                        <a:t>Ганкевич</a:t>
                      </a:r>
                      <a:r>
                        <a:rPr lang="uk-UA" sz="1100" dirty="0">
                          <a:latin typeface="Times New Roman"/>
                          <a:ea typeface="Calibri"/>
                          <a:cs typeface="Times New Roman"/>
                        </a:rPr>
                        <a:t>,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 dirty="0">
                          <a:latin typeface="Times New Roman"/>
                          <a:ea typeface="Calibri"/>
                          <a:cs typeface="Times New Roman"/>
                        </a:rPr>
                        <a:t>Ю.Бачинський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75" marR="651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latin typeface="Times New Roman"/>
                          <a:ea typeface="Calibri"/>
                          <a:cs typeface="Times New Roman"/>
                        </a:rPr>
                        <a:t>Утвердження соціалізму, демократизація суспільного життя(здобуття демократичних прав і свобод),перебудова Австро-Угор.імперії на засадах правдивого автономізму)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75" marR="651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971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latin typeface="Times New Roman"/>
                          <a:ea typeface="Calibri"/>
                          <a:cs typeface="Times New Roman"/>
                        </a:rPr>
                        <a:t>Українська соціал-демократична партія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latin typeface="Times New Roman"/>
                          <a:ea typeface="Calibri"/>
                          <a:cs typeface="Times New Roman"/>
                        </a:rPr>
                        <a:t>(УСДП)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75" marR="651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300">
                          <a:latin typeface="Times New Roman"/>
                          <a:ea typeface="Calibri"/>
                          <a:cs typeface="Times New Roman"/>
                        </a:rPr>
                        <a:t>1899 рік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75" marR="651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latin typeface="Times New Roman"/>
                          <a:ea typeface="Calibri"/>
                          <a:cs typeface="Times New Roman"/>
                        </a:rPr>
                        <a:t>М.Ганкевич,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latin typeface="Times New Roman"/>
                          <a:ea typeface="Calibri"/>
                          <a:cs typeface="Times New Roman"/>
                        </a:rPr>
                        <a:t>С.Вітик,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latin typeface="Times New Roman"/>
                          <a:ea typeface="Calibri"/>
                          <a:cs typeface="Times New Roman"/>
                        </a:rPr>
                        <a:t>В.Охрімович,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latin typeface="Times New Roman"/>
                          <a:ea typeface="Calibri"/>
                          <a:cs typeface="Times New Roman"/>
                        </a:rPr>
                        <a:t>Д.Бачинський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75" marR="651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latin typeface="Times New Roman"/>
                          <a:ea typeface="Calibri"/>
                          <a:cs typeface="Times New Roman"/>
                        </a:rPr>
                        <a:t>Побудова соціалізму через реформи та легальні парламентські методи боротьби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75" marR="651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4964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latin typeface="Times New Roman"/>
                          <a:ea typeface="Calibri"/>
                          <a:cs typeface="Times New Roman"/>
                        </a:rPr>
                        <a:t>Українська національно – демократична партія (УНДП)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75" marR="651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300">
                          <a:latin typeface="Times New Roman"/>
                          <a:ea typeface="Calibri"/>
                          <a:cs typeface="Times New Roman"/>
                        </a:rPr>
                        <a:t>1899 рік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300">
                          <a:latin typeface="Times New Roman"/>
                          <a:ea typeface="Calibri"/>
                          <a:cs typeface="Times New Roman"/>
                        </a:rPr>
                        <a:t>(1900)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75" marR="651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latin typeface="Times New Roman"/>
                          <a:ea typeface="Calibri"/>
                          <a:cs typeface="Times New Roman"/>
                        </a:rPr>
                        <a:t>І. Франко,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latin typeface="Times New Roman"/>
                          <a:ea typeface="Calibri"/>
                          <a:cs typeface="Times New Roman"/>
                        </a:rPr>
                        <a:t>М.Грушевський,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latin typeface="Times New Roman"/>
                          <a:ea typeface="Calibri"/>
                          <a:cs typeface="Times New Roman"/>
                        </a:rPr>
                        <a:t>Є. Левицький,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latin typeface="Times New Roman"/>
                          <a:ea typeface="Calibri"/>
                          <a:cs typeface="Times New Roman"/>
                        </a:rPr>
                        <a:t>Т. Окуневський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75" marR="651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 dirty="0">
                          <a:latin typeface="Times New Roman"/>
                          <a:ea typeface="Calibri"/>
                          <a:cs typeface="Times New Roman"/>
                        </a:rPr>
                        <a:t>Здобуття автономії українських земель у складі Австро-Угорщини (Боротьба за національну самостійність України).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175" marR="6517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1214414" y="357166"/>
            <a:ext cx="757242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Робота в парах</a:t>
            </a:r>
            <a:endParaRPr kumimoji="0" lang="ru-RU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Складання таблиці "Перші політичні партія в Західній Україні"</a:t>
            </a:r>
            <a:endParaRPr kumimoji="0" lang="ru-RU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Опрацювати матеріал підручника ст. 192 - 194</a:t>
            </a:r>
            <a:endParaRPr kumimoji="0" lang="uk-UA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428604"/>
            <a:ext cx="9001188" cy="1472184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i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4. І. Франко і розвиток української суспільно-політичної думки</a:t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85852" y="3357562"/>
            <a:ext cx="7406640" cy="1752600"/>
          </a:xfrm>
        </p:spPr>
        <p:txBody>
          <a:bodyPr/>
          <a:lstStyle/>
          <a:p>
            <a:r>
              <a:rPr lang="uk-UA" b="1" i="1" dirty="0">
                <a:latin typeface="Times New Roman" pitchFamily="18" charset="0"/>
                <a:cs typeface="Times New Roman" pitchFamily="18" charset="0"/>
              </a:rPr>
              <a:t>Прослухати уривок  з відео фільму В.Вакарчук про І. Франка. </a:t>
            </a:r>
            <a:r>
              <a:rPr lang="uk-UA" b="1" i="1" u="sng" dirty="0">
                <a:latin typeface="Times New Roman" pitchFamily="18" charset="0"/>
                <a:cs typeface="Times New Roman" pitchFamily="18" charset="0"/>
                <a:hlinkClick r:id="rId2"/>
              </a:rPr>
              <a:t>http://www.youtube.com/watch?v=sToHbw1LLAM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496" y="1571612"/>
            <a:ext cx="1112520" cy="169037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357290" y="714356"/>
            <a:ext cx="7358114" cy="3293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Сенкан</a:t>
            </a:r>
            <a:endParaRPr kumimoji="0" lang="ru-RU" sz="1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 Іван Франко</a:t>
            </a:r>
            <a:endParaRPr kumimoji="0" lang="ru-RU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 Активний, освічений </a:t>
            </a:r>
            <a:endParaRPr kumimoji="0" lang="ru-RU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3. Очолював, згуртовував, визнавав</a:t>
            </a:r>
            <a:endParaRPr kumimoji="0" lang="ru-RU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4. Підтримує ідею незалежної нації.</a:t>
            </a:r>
            <a:endParaRPr kumimoji="0" lang="ru-RU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5. Громадський діяч</a:t>
            </a:r>
            <a:endParaRPr kumimoji="0" lang="uk-UA" sz="4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1357290" y="1357298"/>
            <a:ext cx="7643866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Сенкан</a:t>
            </a:r>
            <a:endParaRPr kumimoji="0" lang="ru-RU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</a:t>
            </a:r>
            <a:r>
              <a:rPr kumimoji="0" lang="uk-UA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    </a:t>
            </a:r>
            <a:r>
              <a:rPr kumimoji="0" lang="uk-U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І. Франко.</a:t>
            </a:r>
            <a:endParaRPr kumimoji="0" lang="ru-RU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</a:t>
            </a:r>
            <a:r>
              <a:rPr kumimoji="0" lang="uk-UA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    </a:t>
            </a:r>
            <a:r>
              <a:rPr kumimoji="0" lang="uk-U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Геніальний, талановитий.</a:t>
            </a:r>
            <a:endParaRPr kumimoji="0" lang="ru-RU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</a:t>
            </a:r>
            <a:r>
              <a:rPr kumimoji="0" lang="uk-UA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    </a:t>
            </a:r>
            <a:r>
              <a:rPr kumimoji="0" lang="uk-U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Бореться, пробуджує, надихає</a:t>
            </a:r>
            <a:endParaRPr kumimoji="0" lang="ru-RU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</a:t>
            </a:r>
            <a:r>
              <a:rPr kumimoji="0" lang="uk-UA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    </a:t>
            </a:r>
            <a:r>
              <a:rPr kumimoji="0" lang="uk-U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Невтомний титан українського народу.</a:t>
            </a:r>
            <a:endParaRPr kumimoji="0" lang="ru-RU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5.</a:t>
            </a:r>
            <a:r>
              <a:rPr kumimoji="0" lang="uk-UA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    </a:t>
            </a:r>
            <a:r>
              <a:rPr kumimoji="0" lang="uk-U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Поет.</a:t>
            </a:r>
            <a:endParaRPr kumimoji="0" lang="uk-UA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b="1" i="1" dirty="0" err="1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Закріплення</a:t>
            </a:r>
            <a:r>
              <a:rPr lang="ru-RU" b="1" i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вивченого</a:t>
            </a:r>
            <a:r>
              <a:rPr lang="ru-RU" b="1" i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матеріал</a:t>
            </a:r>
            <a:r>
              <a:rPr lang="uk-UA" b="1" i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endParaRPr lang="ru-RU" i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3793514"/>
          </a:xfrm>
        </p:spPr>
        <p:txBody>
          <a:bodyPr>
            <a:normAutofit fontScale="85000" lnSpcReduction="20000"/>
          </a:bodyPr>
          <a:lstStyle/>
          <a:p>
            <a:r>
              <a:rPr lang="uk-UA" b="1" dirty="0">
                <a:latin typeface="Times New Roman" pitchFamily="18" charset="0"/>
                <a:cs typeface="Times New Roman" pitchFamily="18" charset="0"/>
              </a:rPr>
              <a:t>Метод "Закінчіть речення"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b="1" i="1" dirty="0">
                <a:latin typeface="Times New Roman" pitchFamily="18" charset="0"/>
                <a:cs typeface="Times New Roman" pitchFamily="18" charset="0"/>
              </a:rPr>
              <a:t>1.Наприкінці 70-х рр. ХІХ ст. в українському русі виникла нова течія - ...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b="1" i="1" dirty="0">
                <a:latin typeface="Times New Roman" pitchFamily="18" charset="0"/>
                <a:cs typeface="Times New Roman" pitchFamily="18" charset="0"/>
              </a:rPr>
              <a:t>2. Видатними її представниками були ...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b="1" i="1" dirty="0">
                <a:latin typeface="Times New Roman" pitchFamily="18" charset="0"/>
                <a:cs typeface="Times New Roman" pitchFamily="18" charset="0"/>
              </a:rPr>
              <a:t>3. У жовтні 1890 р. була створена перша політична партія на українських землях, яка отримала назву...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b="1" i="1" dirty="0">
                <a:latin typeface="Times New Roman" pitchFamily="18" charset="0"/>
                <a:cs typeface="Times New Roman" pitchFamily="18" charset="0"/>
              </a:rPr>
              <a:t>4. У 1890 р. була зроблена спроба </a:t>
            </a:r>
            <a:r>
              <a:rPr lang="uk-UA" b="1" i="1" dirty="0" err="1">
                <a:latin typeface="Times New Roman" pitchFamily="18" charset="0"/>
                <a:cs typeface="Times New Roman" pitchFamily="18" charset="0"/>
              </a:rPr>
              <a:t>україно-польського</a:t>
            </a:r>
            <a:r>
              <a:rPr lang="uk-UA" b="1" i="1" dirty="0">
                <a:latin typeface="Times New Roman" pitchFamily="18" charset="0"/>
                <a:cs typeface="Times New Roman" pitchFamily="18" charset="0"/>
              </a:rPr>
              <a:t> порозуміння, яка отримала назву...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b="1" i="1" dirty="0">
                <a:latin typeface="Times New Roman" pitchFamily="18" charset="0"/>
                <a:cs typeface="Times New Roman" pitchFamily="18" charset="0"/>
              </a:rPr>
              <a:t>5. У 1899 р. у Галичині виникли ще дві нові політичні партії - .... та ......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b="1" i="1" dirty="0">
                <a:latin typeface="Times New Roman" pitchFamily="18" charset="0"/>
                <a:cs typeface="Times New Roman" pitchFamily="18" charset="0"/>
              </a:rPr>
              <a:t>6. Представниками українського національно-визвольного руху в Буковині та на Закарпатті були...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uk-UA" b="1" i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Підсумок уроку</a:t>
            </a:r>
            <a:endParaRPr lang="ru-RU" i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643042" y="2571744"/>
            <a:ext cx="7406640" cy="1752600"/>
          </a:xfrm>
        </p:spPr>
        <p:txBody>
          <a:bodyPr>
            <a:normAutofit fontScale="70000" lnSpcReduction="20000"/>
          </a:bodyPr>
          <a:lstStyle/>
          <a:p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"Ми сьогодні на уроці дізнались…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  Ми сьогодні порівнювали й проаналізували…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  Ми сьогодні на уроці з’ясували…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  Отже, …»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uk-UA" b="1" i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Домашнє завдання</a:t>
            </a:r>
            <a:endParaRPr lang="ru-RU" i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500166" y="2500306"/>
            <a:ext cx="7406640" cy="1752600"/>
          </a:xfrm>
        </p:spPr>
        <p:txBody>
          <a:bodyPr/>
          <a:lstStyle/>
          <a:p>
            <a:r>
              <a:rPr lang="uk-UA" b="1" i="1" dirty="0">
                <a:latin typeface="Times New Roman" pitchFamily="18" charset="0"/>
                <a:cs typeface="Times New Roman" pitchFamily="18" charset="0"/>
              </a:rPr>
              <a:t>Опрацювати 22 параграф підручника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142976" y="2214554"/>
            <a:ext cx="7406640" cy="1472184"/>
          </a:xfrm>
        </p:spPr>
        <p:txBody>
          <a:bodyPr>
            <a:normAutofit/>
          </a:bodyPr>
          <a:lstStyle/>
          <a:p>
            <a:pPr algn="ctr"/>
            <a:r>
              <a:rPr lang="uk-UA" sz="6000" b="1" i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Дякую!</a:t>
            </a:r>
            <a:endParaRPr lang="ru-RU" sz="6000" b="1" i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37</TotalTime>
  <Words>1099</Words>
  <Application>Microsoft Office PowerPoint</Application>
  <PresentationFormat>Екран (4:3)</PresentationFormat>
  <Paragraphs>120</Paragraphs>
  <Slides>18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18</vt:i4>
      </vt:variant>
    </vt:vector>
  </HeadingPairs>
  <TitlesOfParts>
    <vt:vector size="26" baseType="lpstr">
      <vt:lpstr>Arial</vt:lpstr>
      <vt:lpstr>Calibri</vt:lpstr>
      <vt:lpstr>Corbel</vt:lpstr>
      <vt:lpstr>Gill Sans MT</vt:lpstr>
      <vt:lpstr>Times New Roman</vt:lpstr>
      <vt:lpstr>Verdana</vt:lpstr>
      <vt:lpstr>Wingdings 2</vt:lpstr>
      <vt:lpstr>Солнцестояние</vt:lpstr>
      <vt:lpstr>Радикальний рух у Галичині. Особливості суспільно- політичного життя в Буковині та Закарпатті в другій половині ХІХ ст. Перетворення Галичини на  " український П'ємонт". </vt:lpstr>
      <vt:lpstr>Мета:</vt:lpstr>
      <vt:lpstr> Актуалізація опорних знань учнів</vt:lpstr>
      <vt:lpstr>Вивчення нового матеріалу</vt:lpstr>
      <vt:lpstr>1. Радикальна течія в українському русі Галичини </vt:lpstr>
      <vt:lpstr>Презентація PowerPoint</vt:lpstr>
      <vt:lpstr>2. «Нова ера» в українсько-польських відносинах та її наслідки. </vt:lpstr>
      <vt:lpstr>Олександр Барвінський </vt:lpstr>
      <vt:lpstr>Олександр Кониський </vt:lpstr>
      <vt:lpstr>3.Утворення політичних партій </vt:lpstr>
      <vt:lpstr>Презентація PowerPoint</vt:lpstr>
      <vt:lpstr>4. І. Франко і розвиток української суспільно-політичної думки </vt:lpstr>
      <vt:lpstr>Презентація PowerPoint</vt:lpstr>
      <vt:lpstr>Презентація PowerPoint</vt:lpstr>
      <vt:lpstr>Закріплення вивченого матеріалу</vt:lpstr>
      <vt:lpstr>Підсумок уроку</vt:lpstr>
      <vt:lpstr>Домашнє завдання</vt:lpstr>
      <vt:lpstr>Дякую!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Радикальний рух у Галичині. Особливості суспільно- політичного життя в Буковині та Закарпатті в другій половині ХІХ ст. Перетворення Галичини на  " український П'ємонт".</dc:title>
  <dc:creator>AS</dc:creator>
  <cp:lastModifiedBy>DELL</cp:lastModifiedBy>
  <cp:revision>5</cp:revision>
  <dcterms:created xsi:type="dcterms:W3CDTF">2019-01-03T12:46:02Z</dcterms:created>
  <dcterms:modified xsi:type="dcterms:W3CDTF">2023-03-10T09:16:21Z</dcterms:modified>
</cp:coreProperties>
</file>