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FF9970B-0AA5-4A19-9A71-DC002BEAE3CE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244C5E6-0C0B-4437-A7DA-C15114D43FCB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9970B-0AA5-4A19-9A71-DC002BEAE3CE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4C5E6-0C0B-4437-A7DA-C15114D43FCB}" type="slidenum">
              <a:rPr lang="ru-RU" smtClean="0"/>
              <a:t>‹№›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9970B-0AA5-4A19-9A71-DC002BEAE3CE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4C5E6-0C0B-4437-A7DA-C15114D43FCB}" type="slidenum">
              <a:rPr lang="ru-RU" smtClean="0"/>
              <a:t>‹№›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9970B-0AA5-4A19-9A71-DC002BEAE3CE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4C5E6-0C0B-4437-A7DA-C15114D43FCB}" type="slidenum">
              <a:rPr lang="ru-RU" smtClean="0"/>
              <a:t>‹№›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9970B-0AA5-4A19-9A71-DC002BEAE3CE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4C5E6-0C0B-4437-A7DA-C15114D43FCB}" type="slidenum">
              <a:rPr lang="ru-RU" smtClean="0"/>
              <a:t>‹№›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9970B-0AA5-4A19-9A71-DC002BEAE3CE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4C5E6-0C0B-4437-A7DA-C15114D43FCB}" type="slidenum">
              <a:rPr lang="ru-RU" smtClean="0"/>
              <a:t>‹№›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9970B-0AA5-4A19-9A71-DC002BEAE3CE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4C5E6-0C0B-4437-A7DA-C15114D43FCB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6FF9970B-0AA5-4A19-9A71-DC002BEAE3CE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4C5E6-0C0B-4437-A7DA-C15114D43FCB}" type="slidenum">
              <a:rPr lang="ru-RU" smtClean="0"/>
              <a:t>‹№›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FF9970B-0AA5-4A19-9A71-DC002BEAE3CE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244C5E6-0C0B-4437-A7DA-C15114D43FCB}" type="slidenum">
              <a:rPr lang="ru-RU" smtClean="0"/>
              <a:t>‹№›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9970B-0AA5-4A19-9A71-DC002BEAE3CE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4C5E6-0C0B-4437-A7DA-C15114D43FCB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9970B-0AA5-4A19-9A71-DC002BEAE3CE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4C5E6-0C0B-4437-A7DA-C15114D43FCB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6FF9970B-0AA5-4A19-9A71-DC002BEAE3CE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8244C5E6-0C0B-4437-A7DA-C15114D43FCB}" type="slidenum">
              <a:rPr lang="ru-RU" smtClean="0"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19275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Суспільно-політичне життя на західноукраїнських землях у 60-80- ті рр. ХІХ ст.</a:t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25000" lnSpcReduction="20000"/>
          </a:bodyPr>
          <a:lstStyle/>
          <a:p>
            <a:pPr algn="ctr"/>
            <a:r>
              <a:rPr lang="uk-UA" sz="72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Вчитель історії та правознавства</a:t>
            </a:r>
          </a:p>
          <a:p>
            <a:pPr algn="ctr"/>
            <a:r>
              <a:rPr lang="uk-UA" sz="72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Кочубіївськоїгімназії</a:t>
            </a:r>
            <a:endParaRPr lang="uk-UA" sz="72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72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Паланської</a:t>
            </a:r>
            <a:r>
              <a:rPr lang="uk-UA" sz="72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сільської ради</a:t>
            </a:r>
          </a:p>
          <a:p>
            <a:pPr algn="ctr"/>
            <a:r>
              <a:rPr lang="uk-UA" sz="72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Уманського району Черкаської області</a:t>
            </a:r>
          </a:p>
          <a:p>
            <a:pPr algn="ctr"/>
            <a:r>
              <a:rPr lang="uk-UA" sz="72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Канак</a:t>
            </a:r>
            <a:r>
              <a:rPr lang="uk-UA" sz="72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Алла Іванівна</a:t>
            </a:r>
            <a:endParaRPr lang="ru-RU" sz="72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643174" y="428604"/>
            <a:ext cx="30003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Мета:</a:t>
            </a:r>
            <a:r>
              <a:rPr lang="uk-UA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85720" y="1214422"/>
            <a:ext cx="8501122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проаналізувати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суспільно-політичне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життя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на 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західноукраїнських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землях у 60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—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70-х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рр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XIX ст.;</a:t>
            </a:r>
            <a:endParaRPr lang="en-US" sz="2400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охарактеризувати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формування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українському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русі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двох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провідних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течій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—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народовської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та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москвофільської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;</a:t>
            </a: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розповісти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про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створення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та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діяльність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товариства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Просвіта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;</a:t>
            </a: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розвивати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учнів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уміння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самостійно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аналізувати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історичні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джерела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давати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порівняльну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характеристику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історичних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явищ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та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подій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висловлювати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власну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точку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зору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робити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висновки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й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узагальнення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71604" y="428604"/>
            <a:ext cx="65446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Актуалізація опорних знань учнів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428596" y="1285860"/>
            <a:ext cx="8429684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Фронтальне опитування</a:t>
            </a:r>
            <a:endParaRPr kumimoji="0" lang="ru-RU" sz="105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Якими були склад населення та умови життя західних українців?</a:t>
            </a:r>
            <a:endParaRPr kumimoji="0" lang="ru-RU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Які галузі промисловості розвивалися на західноукраїнських землях?</a:t>
            </a:r>
            <a:endParaRPr kumimoji="0" lang="ru-RU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Коли почалося масове будівництво залізниць у краї?</a:t>
            </a:r>
            <a:endParaRPr kumimoji="0" lang="ru-RU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яких регіонів світу відбувалася еміграція західних українців?</a:t>
            </a:r>
            <a:endParaRPr kumimoji="0" lang="ru-RU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Яке місто на західноукраїнських землях було найбільшим?</a:t>
            </a:r>
            <a:endParaRPr kumimoji="0" lang="ru-RU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Що таке «рутенська акція»?</a:t>
            </a:r>
            <a:endParaRPr kumimoji="0" lang="uk-UA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00232" y="357166"/>
            <a:ext cx="52960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Вивчення нового матеріалу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785786" y="1500174"/>
            <a:ext cx="7429552" cy="267765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План</a:t>
            </a:r>
            <a:endParaRPr kumimoji="0" lang="ru-RU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Конституційні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реформи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60-х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рр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XIX ст. в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Австрійській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імперії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Галицький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сейм.</a:t>
            </a:r>
            <a:endParaRPr kumimoji="0" lang="ru-RU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Старорусини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москвофіли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endParaRPr kumimoji="0" lang="ru-RU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Народовці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endParaRPr kumimoji="0" lang="ru-RU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Розбудова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національного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життя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Просвіта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5.</a:t>
            </a:r>
            <a:r>
              <a:rPr kumimoji="0" lang="uk-UA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Польське повстання 1863-1864 рр. і Україна</a:t>
            </a:r>
            <a:endParaRPr kumimoji="0" lang="uk-UA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500034" y="714356"/>
            <a:ext cx="8286840" cy="2354491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2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Конституційні</a:t>
            </a: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реформи</a:t>
            </a: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60-х </a:t>
            </a:r>
            <a:r>
              <a:rPr kumimoji="0" lang="ru-RU" sz="2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рр</a:t>
            </a: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XIX ст. в </a:t>
            </a:r>
            <a:r>
              <a:rPr kumimoji="0" lang="ru-RU" sz="2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Австрійській</a:t>
            </a: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імперії</a:t>
            </a:r>
            <a:r>
              <a:rPr kumimoji="0" lang="uk-UA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r>
              <a:rPr lang="uk-UA" sz="2400" b="1" dirty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Галицький сейм.</a:t>
            </a:r>
            <a:endParaRPr kumimoji="0" lang="en-US" sz="2400" b="1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Бесіда на повторення</a:t>
            </a:r>
            <a:endParaRPr kumimoji="0" lang="ru-RU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В якому році Австрійська імперія перетворилася на дуалістичну Австро-Угорську монархію? </a:t>
            </a:r>
            <a:r>
              <a:rPr kumimoji="0" lang="uk-UA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(1867 р.)</a:t>
            </a:r>
            <a:endParaRPr kumimoji="0" lang="ru-RU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Яка була форма правління в державі? </a:t>
            </a:r>
            <a:r>
              <a:rPr kumimoji="0" lang="uk-UA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(конституційна монархія)</a:t>
            </a:r>
            <a:endParaRPr kumimoji="0" lang="uk-UA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428596" y="3071810"/>
            <a:ext cx="688778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Робота з підручником ( ст. 179)</a:t>
            </a:r>
            <a:endParaRPr kumimoji="0" lang="ru-RU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Які наслідки мали в Австрійській імперії конституційні реформи? </a:t>
            </a:r>
            <a:endParaRPr kumimoji="0" lang="uk-UA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357158" y="4286256"/>
            <a:ext cx="8072494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Завдання:</a:t>
            </a:r>
            <a:endParaRPr kumimoji="0" lang="ru-RU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Охарактеризуйте систему </a:t>
            </a:r>
            <a:r>
              <a:rPr kumimoji="0" 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виборів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до </a:t>
            </a:r>
            <a:r>
              <a:rPr kumimoji="0" 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Галицького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сейму.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endParaRPr kumimoji="0" lang="ru-RU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642910" y="285728"/>
            <a:ext cx="821533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 </a:t>
            </a:r>
            <a:r>
              <a:rPr kumimoji="0" lang="uk-UA" sz="2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Старорусини</a:t>
            </a:r>
            <a:r>
              <a:rPr kumimoji="0" lang="uk-UA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москвофіли</a:t>
            </a:r>
            <a:endParaRPr kumimoji="0" lang="uk-UA" sz="32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57224" y="1142984"/>
            <a:ext cx="77153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>
                <a:latin typeface="Times New Roman" pitchFamily="18" charset="0"/>
                <a:cs typeface="Times New Roman" pitchFamily="18" charset="0"/>
              </a:rPr>
              <a:t>Опрацювати матеріал підручника ст. 180-181 й назвати причини домінування </a:t>
            </a:r>
            <a:r>
              <a:rPr lang="uk-UA" dirty="0" err="1">
                <a:latin typeface="Times New Roman" pitchFamily="18" charset="0"/>
                <a:cs typeface="Times New Roman" pitchFamily="18" charset="0"/>
              </a:rPr>
              <a:t>старорусинства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500034" y="1928802"/>
            <a:ext cx="8001056" cy="3939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Дискусія.</a:t>
            </a:r>
            <a:endParaRPr kumimoji="0" lang="ru-RU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Проаналізуйте положення програми москвофілів:</a:t>
            </a:r>
            <a:endParaRPr kumimoji="0" lang="ru-RU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а) москвофіли були переконані, що їм для своїх писань треба використовувати не українську мову, а "</a:t>
            </a:r>
            <a:r>
              <a:rPr kumimoji="0" lang="uk-UA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язичіє</a:t>
            </a: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" </a:t>
            </a:r>
            <a:r>
              <a:rPr kumimoji="0" lang="uk-UA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-суміш</a:t>
            </a: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російської, української, </a:t>
            </a:r>
            <a:r>
              <a:rPr kumimoji="0" lang="uk-UA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старословянської</a:t>
            </a: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і польської мов;</a:t>
            </a:r>
            <a:endParaRPr kumimoji="0" lang="ru-RU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б) заперечували використання української мови як літературної, бо це, мовляв, лише говірка неписьменних селян;</a:t>
            </a:r>
            <a:endParaRPr kumimoji="0" lang="ru-RU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в) "обласне наріччя галицької </a:t>
            </a:r>
            <a:r>
              <a:rPr kumimoji="0" lang="uk-UA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чернії</a:t>
            </a: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" не годиться для написання історичних праць, призначених для освічених людей;</a:t>
            </a:r>
            <a:endParaRPr kumimoji="0" lang="ru-RU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г) українського народу й української мови взагалі не існує, а є тільки єдиний російський народ і єдина російська мова;</a:t>
            </a:r>
            <a:endParaRPr kumimoji="0" lang="ru-RU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д) гасло "національно-культурна єдність з Росією".</a:t>
            </a:r>
            <a:endParaRPr kumimoji="0" lang="ru-RU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Бесіда.</a:t>
            </a:r>
            <a:endParaRPr kumimoji="0" lang="ru-RU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У чому проявилася реакційна діяльність москвофілів?</a:t>
            </a:r>
            <a:endParaRPr kumimoji="0" lang="uk-UA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1142976" y="500042"/>
            <a:ext cx="742952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</a:t>
            </a: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ru-RU" sz="2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Народовці</a:t>
            </a: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571472" y="928670"/>
            <a:ext cx="807249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Словникова робота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Народовці</a:t>
            </a: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 суспільно-політична течія серед молодої західноукраїнської інтелігенції, що виникла в 60-х рр. ХІХ ст. у Галичині</a:t>
            </a:r>
            <a:r>
              <a:rPr kumimoji="0" lang="ru-RU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14347" y="4214818"/>
          <a:ext cx="7643867" cy="2071704"/>
        </p:xfrm>
        <a:graphic>
          <a:graphicData uri="http://schemas.openxmlformats.org/drawingml/2006/table">
            <a:tbl>
              <a:tblPr/>
              <a:tblGrid>
                <a:gridCol w="25474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48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48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4528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300" dirty="0">
                          <a:latin typeface="Times New Roman"/>
                          <a:ea typeface="Calibri"/>
                          <a:cs typeface="Times New Roman"/>
                        </a:rPr>
                        <a:t>Питання для порівняння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77" marR="631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300">
                          <a:latin typeface="Times New Roman"/>
                          <a:ea typeface="Calibri"/>
                          <a:cs typeface="Times New Roman"/>
                        </a:rPr>
                        <a:t>Москвофіли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77" marR="631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300">
                          <a:latin typeface="Times New Roman"/>
                          <a:ea typeface="Calibri"/>
                          <a:cs typeface="Times New Roman"/>
                        </a:rPr>
                        <a:t>Народовці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77" marR="631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528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300">
                          <a:latin typeface="Times New Roman"/>
                          <a:ea typeface="Calibri"/>
                          <a:cs typeface="Times New Roman"/>
                        </a:rPr>
                        <a:t>Мета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77" marR="631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13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77" marR="631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13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77" marR="631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528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300">
                          <a:latin typeface="Times New Roman"/>
                          <a:ea typeface="Calibri"/>
                          <a:cs typeface="Times New Roman"/>
                        </a:rPr>
                        <a:t>Лідери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77" marR="631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13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77" marR="631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13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77" marR="631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528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300">
                          <a:latin typeface="Times New Roman"/>
                          <a:ea typeface="Calibri"/>
                          <a:cs typeface="Times New Roman"/>
                        </a:rPr>
                        <a:t>Програмні засади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77" marR="631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13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77" marR="631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13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77" marR="631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528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300">
                          <a:latin typeface="Times New Roman"/>
                          <a:ea typeface="Calibri"/>
                          <a:cs typeface="Times New Roman"/>
                        </a:rPr>
                        <a:t>Діяльність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77" marR="631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13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77" marR="631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13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77" marR="631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528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300">
                          <a:latin typeface="Times New Roman"/>
                          <a:ea typeface="Calibri"/>
                          <a:cs typeface="Times New Roman"/>
                        </a:rPr>
                        <a:t>Значення діяльності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77" marR="631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13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77" marR="631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13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3177" marR="631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642910" y="1928802"/>
            <a:ext cx="750099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Робота в малих групах</a:t>
            </a:r>
            <a:endParaRPr kumimoji="0" 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І група –  Москвофіли </a:t>
            </a:r>
            <a:endParaRPr kumimoji="0" 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ІІ група –  </a:t>
            </a:r>
            <a:r>
              <a:rPr kumimoji="0" lang="uk-UA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Нородовці</a:t>
            </a: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Завдання</a:t>
            </a:r>
            <a:endParaRPr kumimoji="0" 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 З’ясувати мету, програмні засади, діяльність, лідерів народовців й москвофілів.</a:t>
            </a:r>
            <a:endParaRPr kumimoji="0" 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А </a:t>
            </a:r>
            <a:r>
              <a:rPr kumimoji="0" 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тепер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спробуйте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порівняти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погляди «</a:t>
            </a:r>
            <a:r>
              <a:rPr kumimoji="0" 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москвофілів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 </a:t>
            </a:r>
            <a:r>
              <a:rPr kumimoji="0" 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і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народовців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У </a:t>
            </a:r>
            <a:r>
              <a:rPr kumimoji="0" 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чому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принципова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різниця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 </a:t>
            </a:r>
            <a:r>
              <a:rPr kumimoji="0" 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їхніх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позиціях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?</a:t>
            </a:r>
            <a:endParaRPr kumimoji="0" 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285720" y="0"/>
            <a:ext cx="842965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Повідомлення учня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на тему «Культурно-освітнє товариство "Просвіта".</a:t>
            </a:r>
            <a:endParaRPr kumimoji="0" lang="uk-UA" sz="24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642910" y="857232"/>
            <a:ext cx="8001056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Бесіда</a:t>
            </a:r>
            <a:endParaRPr kumimoji="0" 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Якою була роль товариства "Просвіта" у розбудові українського національного життя на західноукраїнських землях?</a:t>
            </a:r>
            <a:endParaRPr kumimoji="0" 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Завдання 1</a:t>
            </a:r>
            <a:endParaRPr kumimoji="0" 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Прослухати </a:t>
            </a:r>
            <a:r>
              <a:rPr kumimoji="0" lang="uk-UA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аудіозапис</a:t>
            </a: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"Гімну "Просвіти" і визначити основну думку.</a:t>
            </a:r>
            <a:endParaRPr kumimoji="0" lang="uk-UA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214282" y="2571744"/>
            <a:ext cx="8715436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Завдання 2</a:t>
            </a:r>
            <a:endParaRPr kumimoji="0" 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Прочитайте текст підручника на сторінках 184-184  пункт 5 й заповніть пропуски в запропонованому тексті.</a:t>
            </a:r>
            <a:endParaRPr kumimoji="0" 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 вересня _____ р. австрійський уряд дозволив відкрити товариство «Просвіта». 8 грудня 1868 р. у місті ____ відбувся його перший загальний збір. Першим керівником товариства став Анатоль _______ - музикант, диригент, письменник, професор академічної гімназії.</a:t>
            </a:r>
            <a:endParaRPr kumimoji="0" 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Основним напрямком діяльності «Просвіти» стало _________. Першою було видано «Читанку для сільських людей» під назвою «_____», укладену _________. Крім видання популярних книг народу, розроблялись і видавались українські підручники для початкової та середньої шкіл, створювалися ______, _______ _______. </a:t>
            </a:r>
            <a:endParaRPr kumimoji="0" 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Важливим здобутком «Просвіти» стало те, що до кінця ХІХ ст.. кількість _____ скоротилася на 16%.</a:t>
            </a:r>
            <a:endParaRPr kumimoji="0" lang="uk-UA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571472" y="571480"/>
            <a:ext cx="81439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5. Польське повстання 1863-1864 рр. і Україна</a:t>
            </a:r>
            <a:endParaRPr kumimoji="0" lang="uk-UA" sz="24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500034" y="1857364"/>
          <a:ext cx="8143932" cy="4383717"/>
        </p:xfrm>
        <a:graphic>
          <a:graphicData uri="http://schemas.openxmlformats.org/drawingml/2006/table">
            <a:tbl>
              <a:tblPr/>
              <a:tblGrid>
                <a:gridCol w="10179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259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720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Мета</a:t>
                      </a:r>
                    </a:p>
                  </a:txBody>
                  <a:tcPr marL="5967" marR="59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9535" marR="8318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Звільнення Польщі від російського панування</a:t>
                      </a:r>
                    </a:p>
                  </a:txBody>
                  <a:tcPr marL="5967" marR="59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720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Лідери</a:t>
                      </a:r>
                    </a:p>
                  </a:txBody>
                  <a:tcPr marL="5967" marR="59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9535" marR="8318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А. </a:t>
                      </a:r>
                      <a:r>
                        <a:rPr lang="ru-RU" sz="120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Потебня</a:t>
                      </a:r>
                      <a:r>
                        <a:rPr lang="ru-RU" sz="120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, А. </a:t>
                      </a:r>
                      <a:r>
                        <a:rPr lang="ru-RU" sz="120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Красовський</a:t>
                      </a:r>
                      <a:endParaRPr lang="ru-RU" sz="1200" dirty="0">
                        <a:latin typeface="Times New Roman" pitchFamily="18" charset="0"/>
                        <a:ea typeface="Century Schoolbook"/>
                        <a:cs typeface="Times New Roman" pitchFamily="18" charset="0"/>
                      </a:endParaRPr>
                    </a:p>
                  </a:txBody>
                  <a:tcPr marL="5967" marR="59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441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Вимоги повсталих</a:t>
                      </a:r>
                    </a:p>
                  </a:txBody>
                  <a:tcPr marL="5967" marR="59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9535" marR="8318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Відновлення</a:t>
                      </a:r>
                      <a:r>
                        <a:rPr lang="ru-RU" sz="120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Польщі</a:t>
                      </a:r>
                      <a:r>
                        <a:rPr lang="ru-RU" sz="120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 в кордонах 1772 р., </a:t>
                      </a:r>
                      <a:r>
                        <a:rPr lang="ru-RU" sz="120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що</a:t>
                      </a:r>
                      <a:r>
                        <a:rPr lang="ru-RU" sz="120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 не мало </a:t>
                      </a:r>
                      <a:r>
                        <a:rPr lang="ru-RU" sz="120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підтримки</a:t>
                      </a:r>
                      <a:r>
                        <a:rPr lang="ru-RU" sz="120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ані</a:t>
                      </a:r>
                      <a:r>
                        <a:rPr lang="ru-RU" sz="120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серед</a:t>
                      </a:r>
                      <a:r>
                        <a:rPr lang="ru-RU" sz="120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української</a:t>
                      </a:r>
                      <a:r>
                        <a:rPr lang="ru-RU" sz="120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інтелі­генції</a:t>
                      </a:r>
                      <a:r>
                        <a:rPr lang="ru-RU" sz="120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, </a:t>
                      </a:r>
                      <a:r>
                        <a:rPr lang="ru-RU" sz="120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ані</a:t>
                      </a:r>
                      <a:r>
                        <a:rPr lang="ru-RU" sz="120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серед</a:t>
                      </a:r>
                      <a:r>
                        <a:rPr lang="ru-RU" sz="120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українського</a:t>
                      </a:r>
                      <a:r>
                        <a:rPr lang="ru-RU" sz="120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 селянства</a:t>
                      </a:r>
                    </a:p>
                  </a:txBody>
                  <a:tcPr marL="5967" marR="59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6046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Перебіг</a:t>
                      </a:r>
                      <a:r>
                        <a:rPr lang="ru-RU" sz="120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подій</a:t>
                      </a:r>
                      <a:endParaRPr lang="ru-RU" sz="1200" dirty="0">
                        <a:latin typeface="Times New Roman" pitchFamily="18" charset="0"/>
                        <a:ea typeface="Century Schoolbook"/>
                        <a:cs typeface="Times New Roman" pitchFamily="18" charset="0"/>
                      </a:endParaRPr>
                    </a:p>
                  </a:txBody>
                  <a:tcPr marL="5967" marR="59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83185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Char char="•"/>
                        <a:tabLst>
                          <a:tab pos="195580" algn="l"/>
                        </a:tabLst>
                      </a:pPr>
                      <a:r>
                        <a:rPr lang="ru-RU" sz="1200" i="1" u="none" strike="noStrike" spc="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Січень</a:t>
                      </a:r>
                      <a:r>
                        <a:rPr lang="ru-RU" sz="1200" i="1" u="none" strike="noStrike" spc="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 1863 р.</a:t>
                      </a:r>
                      <a:r>
                        <a:rPr lang="ru-RU" sz="1200" u="none" strike="noStrike" spc="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 — початок </a:t>
                      </a:r>
                      <a:r>
                        <a:rPr lang="ru-RU" sz="1200" u="none" strike="noStrike" spc="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повстання</a:t>
                      </a:r>
                      <a:r>
                        <a:rPr lang="ru-RU" sz="1200" u="none" strike="noStrike" spc="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342900" marR="83185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Char char="•"/>
                        <a:tabLst>
                          <a:tab pos="192405" algn="l"/>
                        </a:tabLst>
                      </a:pPr>
                      <a:r>
                        <a:rPr lang="ru-RU" sz="1200" u="none" strike="noStrike" spc="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Створення</a:t>
                      </a:r>
                      <a:r>
                        <a:rPr lang="ru-RU" sz="1200" u="none" strike="noStrike" spc="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 та </a:t>
                      </a:r>
                      <a:r>
                        <a:rPr lang="ru-RU" sz="1200" u="none" strike="noStrike" spc="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діяльність</a:t>
                      </a:r>
                      <a:r>
                        <a:rPr lang="ru-RU" sz="1200" u="none" strike="noStrike" spc="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 на </a:t>
                      </a:r>
                      <a:r>
                        <a:rPr lang="ru-RU" sz="1200" u="none" strike="noStrike" spc="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території</a:t>
                      </a:r>
                      <a:r>
                        <a:rPr lang="ru-RU" sz="1200" u="none" strike="noStrike" spc="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 </a:t>
                      </a:r>
                      <a:r>
                        <a:rPr lang="ru-RU" sz="1200" u="none" strike="noStrike" spc="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Правобережжя</a:t>
                      </a:r>
                      <a:r>
                        <a:rPr lang="ru-RU" sz="1200" u="none" strike="noStrike" spc="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 20 </a:t>
                      </a:r>
                      <a:r>
                        <a:rPr lang="ru-RU" sz="1200" u="none" strike="noStrike" spc="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повстанських</a:t>
                      </a:r>
                      <a:r>
                        <a:rPr lang="ru-RU" sz="1200" u="none" strike="noStrike" spc="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 </a:t>
                      </a:r>
                      <a:r>
                        <a:rPr lang="ru-RU" sz="1200" u="none" strike="noStrike" spc="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польських</a:t>
                      </a:r>
                      <a:r>
                        <a:rPr lang="ru-RU" sz="1200" u="none" strike="noStrike" spc="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 </a:t>
                      </a:r>
                      <a:r>
                        <a:rPr lang="ru-RU" sz="1200" u="none" strike="noStrike" spc="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загонів</a:t>
                      </a:r>
                      <a:r>
                        <a:rPr lang="ru-RU" sz="1200" u="none" strike="noStrike" spc="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342900" marR="83185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Char char="•"/>
                        <a:tabLst>
                          <a:tab pos="195580" algn="l"/>
                        </a:tabLst>
                      </a:pPr>
                      <a:r>
                        <a:rPr lang="ru-RU" sz="1200" u="none" strike="noStrike" spc="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Незначна</a:t>
                      </a:r>
                      <a:r>
                        <a:rPr lang="ru-RU" sz="1200" u="none" strike="noStrike" spc="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 </a:t>
                      </a:r>
                      <a:r>
                        <a:rPr lang="ru-RU" sz="1200" u="none" strike="noStrike" spc="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підтримка</a:t>
                      </a:r>
                      <a:r>
                        <a:rPr lang="ru-RU" sz="1200" u="none" strike="noStrike" spc="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 </a:t>
                      </a:r>
                      <a:r>
                        <a:rPr lang="ru-RU" sz="1200" u="none" strike="noStrike" spc="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польського</a:t>
                      </a:r>
                      <a:r>
                        <a:rPr lang="ru-RU" sz="1200" u="none" strike="noStrike" spc="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 </a:t>
                      </a:r>
                      <a:r>
                        <a:rPr lang="ru-RU" sz="1200" u="none" strike="noStrike" spc="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повстання</a:t>
                      </a:r>
                      <a:r>
                        <a:rPr lang="ru-RU" sz="1200" u="none" strike="noStrike" spc="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 </a:t>
                      </a:r>
                      <a:r>
                        <a:rPr lang="ru-RU" sz="1200" u="none" strike="noStrike" spc="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українцями</a:t>
                      </a:r>
                      <a:r>
                        <a:rPr lang="ru-RU" sz="1200" u="none" strike="noStrike" spc="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 (500 </a:t>
                      </a:r>
                      <a:r>
                        <a:rPr lang="ru-RU" sz="1200" u="none" strike="noStrike" spc="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чоловік</a:t>
                      </a:r>
                      <a:r>
                        <a:rPr lang="ru-RU" sz="1200" u="none" strike="noStrike" spc="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) у </a:t>
                      </a:r>
                      <a:r>
                        <a:rPr lang="ru-RU" sz="1200" u="none" strike="noStrike" spc="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зв'язку</a:t>
                      </a:r>
                      <a:r>
                        <a:rPr lang="ru-RU" sz="1200" u="none" strike="noStrike" spc="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 </a:t>
                      </a:r>
                      <a:r>
                        <a:rPr lang="ru-RU" sz="1200" u="none" strike="noStrike" spc="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із</a:t>
                      </a:r>
                      <a:r>
                        <a:rPr lang="ru-RU" sz="1200" u="none" strike="noStrike" spc="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 </a:t>
                      </a:r>
                      <a:r>
                        <a:rPr lang="ru-RU" sz="1200" u="none" strike="noStrike" spc="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недовірою</a:t>
                      </a:r>
                      <a:r>
                        <a:rPr lang="ru-RU" sz="1200" u="none" strike="noStrike" spc="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 </a:t>
                      </a:r>
                      <a:r>
                        <a:rPr lang="ru-RU" sz="1200" u="none" strike="noStrike" spc="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української</a:t>
                      </a:r>
                      <a:r>
                        <a:rPr lang="ru-RU" sz="1200" u="none" strike="noStrike" spc="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 </a:t>
                      </a:r>
                      <a:r>
                        <a:rPr lang="ru-RU" sz="1200" u="none" strike="noStrike" spc="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інтелігенції</a:t>
                      </a:r>
                      <a:r>
                        <a:rPr lang="ru-RU" sz="1200" u="none" strike="noStrike" spc="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 </a:t>
                      </a:r>
                      <a:r>
                        <a:rPr lang="ru-RU" sz="1200" u="none" strike="noStrike" spc="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польській</a:t>
                      </a:r>
                      <a:r>
                        <a:rPr lang="ru-RU" sz="1200" u="none" strike="noStrike" spc="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 </a:t>
                      </a:r>
                      <a:r>
                        <a:rPr lang="ru-RU" sz="1200" u="none" strike="noStrike" spc="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шляхті</a:t>
                      </a:r>
                      <a:r>
                        <a:rPr lang="ru-RU" sz="1200" u="none" strike="noStrike" spc="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, яка </a:t>
                      </a:r>
                      <a:r>
                        <a:rPr lang="ru-RU" sz="1200" u="none" strike="noStrike" spc="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ігнорувала</a:t>
                      </a:r>
                      <a:r>
                        <a:rPr lang="ru-RU" sz="1200" u="none" strike="noStrike" spc="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 </a:t>
                      </a:r>
                      <a:r>
                        <a:rPr lang="ru-RU" sz="1200" u="none" strike="noStrike" spc="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інтереси</a:t>
                      </a:r>
                      <a:r>
                        <a:rPr lang="ru-RU" sz="1200" u="none" strike="noStrike" spc="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 </a:t>
                      </a:r>
                      <a:r>
                        <a:rPr lang="ru-RU" sz="1200" u="none" strike="noStrike" spc="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українців</a:t>
                      </a:r>
                      <a:r>
                        <a:rPr lang="ru-RU" sz="1200" u="none" strike="noStrike" spc="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, </a:t>
                      </a:r>
                      <a:r>
                        <a:rPr lang="ru-RU" sz="1200" u="none" strike="noStrike" spc="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традиційною</a:t>
                      </a:r>
                      <a:r>
                        <a:rPr lang="ru-RU" sz="1200" u="none" strike="noStrike" spc="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 </a:t>
                      </a:r>
                      <a:r>
                        <a:rPr lang="ru-RU" sz="1200" u="none" strike="noStrike" spc="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недовірою</a:t>
                      </a:r>
                      <a:r>
                        <a:rPr lang="ru-RU" sz="1200" u="none" strike="noStrike" spc="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 </a:t>
                      </a:r>
                      <a:r>
                        <a:rPr lang="ru-RU" sz="1200" u="none" strike="noStrike" spc="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українського</a:t>
                      </a:r>
                      <a:r>
                        <a:rPr lang="ru-RU" sz="1200" u="none" strike="noStrike" spc="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 селянства </a:t>
                      </a:r>
                      <a:r>
                        <a:rPr lang="ru-RU" sz="1200" u="none" strike="noStrike" spc="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польському</a:t>
                      </a:r>
                      <a:r>
                        <a:rPr lang="ru-RU" sz="1200" u="none" strike="noStrike" spc="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 панству</a:t>
                      </a:r>
                    </a:p>
                  </a:txBody>
                  <a:tcPr marL="5967" marR="59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441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Результати й знач</a:t>
                      </a:r>
                      <a:r>
                        <a:rPr lang="uk-UA" sz="120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е</a:t>
                      </a:r>
                      <a:r>
                        <a:rPr lang="ru-RU" sz="120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ння</a:t>
                      </a:r>
                    </a:p>
                  </a:txBody>
                  <a:tcPr marL="5967" marR="59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83185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Char char="•"/>
                        <a:tabLst>
                          <a:tab pos="192405" algn="l"/>
                        </a:tabLst>
                      </a:pPr>
                      <a:r>
                        <a:rPr lang="ru-RU" sz="1200" u="none" strike="noStrike" spc="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Придушене</a:t>
                      </a:r>
                      <a:r>
                        <a:rPr lang="ru-RU" sz="1200" u="none" strike="noStrike" spc="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 </a:t>
                      </a:r>
                      <a:r>
                        <a:rPr lang="ru-RU" sz="1200" u="none" strike="noStrike" spc="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Росією</a:t>
                      </a:r>
                      <a:r>
                        <a:rPr lang="ru-RU" sz="1200" u="none" strike="noStrike" spc="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, </a:t>
                      </a:r>
                      <a:r>
                        <a:rPr lang="ru-RU" sz="1200" u="none" strike="noStrike" spc="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Австрією</a:t>
                      </a:r>
                      <a:r>
                        <a:rPr lang="ru-RU" sz="1200" u="none" strike="noStrike" spc="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 та </a:t>
                      </a:r>
                      <a:r>
                        <a:rPr lang="ru-RU" sz="1200" u="none" strike="noStrike" spc="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Пруссією</a:t>
                      </a:r>
                      <a:r>
                        <a:rPr lang="ru-RU" sz="1200" u="none" strike="noStrike" spc="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 (до </a:t>
                      </a:r>
                      <a:r>
                        <a:rPr lang="ru-RU" sz="1200" u="none" strike="noStrike" spc="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травня</a:t>
                      </a:r>
                      <a:r>
                        <a:rPr lang="ru-RU" sz="1200" u="none" strike="noStrike" spc="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 1864 р.).</a:t>
                      </a:r>
                    </a:p>
                    <a:p>
                      <a:pPr marL="342900" marR="83185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Char char="•"/>
                        <a:tabLst>
                          <a:tab pos="195580" algn="l"/>
                        </a:tabLst>
                      </a:pPr>
                      <a:r>
                        <a:rPr lang="ru-RU" sz="1200" u="none" strike="noStrike" spc="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Було</a:t>
                      </a:r>
                      <a:r>
                        <a:rPr lang="ru-RU" sz="1200" u="none" strike="noStrike" spc="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 </a:t>
                      </a:r>
                      <a:r>
                        <a:rPr lang="ru-RU" sz="1200" u="none" strike="noStrike" spc="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останнім</a:t>
                      </a:r>
                      <a:r>
                        <a:rPr lang="ru-RU" sz="1200" u="none" strike="noStrike" spc="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 </a:t>
                      </a:r>
                      <a:r>
                        <a:rPr lang="ru-RU" sz="1200" u="none" strike="noStrike" spc="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польським</a:t>
                      </a:r>
                      <a:r>
                        <a:rPr lang="ru-RU" sz="1200" u="none" strike="noStrike" spc="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 </a:t>
                      </a:r>
                      <a:r>
                        <a:rPr lang="ru-RU" sz="1200" u="none" strike="noStrike" spc="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повстанням</a:t>
                      </a:r>
                      <a:r>
                        <a:rPr lang="ru-RU" sz="1200" u="none" strike="noStrike" spc="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 на </a:t>
                      </a:r>
                      <a:r>
                        <a:rPr lang="ru-RU" sz="1200" u="none" strike="noStrike" spc="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території</a:t>
                      </a:r>
                      <a:r>
                        <a:rPr lang="ru-RU" sz="1200" u="none" strike="noStrike" spc="0" dirty="0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 </a:t>
                      </a:r>
                      <a:r>
                        <a:rPr lang="ru-RU" sz="1200" u="none" strike="noStrike" spc="0" dirty="0" err="1">
                          <a:latin typeface="Times New Roman" pitchFamily="18" charset="0"/>
                          <a:ea typeface="Century Schoolbook"/>
                          <a:cs typeface="Times New Roman" pitchFamily="18" charset="0"/>
                        </a:rPr>
                        <a:t>України</a:t>
                      </a:r>
                      <a:endParaRPr lang="ru-RU" sz="1200" u="none" strike="noStrike" spc="0" dirty="0">
                        <a:latin typeface="Times New Roman" pitchFamily="18" charset="0"/>
                        <a:ea typeface="Century Schoolbook"/>
                        <a:cs typeface="Times New Roman" pitchFamily="18" charset="0"/>
                      </a:endParaRPr>
                    </a:p>
                  </a:txBody>
                  <a:tcPr marL="5967" marR="59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2857488" y="1214422"/>
            <a:ext cx="4071966" cy="36933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5263" algn="l"/>
              </a:tabLst>
            </a:pPr>
            <a:r>
              <a:rPr kumimoji="0" lang="uk-UA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Заповнення таблиці</a:t>
            </a:r>
            <a:endParaRPr kumimoji="0" lang="uk-UA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214282" y="2000240"/>
            <a:ext cx="7929586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Перегляд навчального фільму.</a:t>
            </a:r>
            <a:endParaRPr kumimoji="0" lang="uk-UA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Фільм “ За нашу і вашу свободу ”</a:t>
            </a:r>
            <a:r>
              <a:rPr kumimoji="0" lang="uk-UA" b="0" i="0" u="sng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https://www.youtube.com/watch?v=4emn1xi5PsE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714348" y="500042"/>
            <a:ext cx="7929618" cy="397031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ЗАКРІПЛЕННЯ ВИВЧЕНОГО МАТЕРІАЛУ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Метод «Закінчіть речення».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1) Конституційні реформи 60-х рр. XIX ст. в Австрійській імперії позначилися на розвитку українського руху, а саме... 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2) В українському русі у 60—70-х рр. XIX ст. сформувалися дві провідні течії — 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3) Для поширення своїх ідей </a:t>
            </a:r>
            <a:r>
              <a:rPr kumimoji="0" lang="uk-UA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старорусини</a:t>
            </a:r>
            <a:r>
              <a:rPr kumimoji="0" lang="uk-UA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розгорнули широку культурно-просвітницьку діяльність, а саме...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4) Політична організація москвофілів називалася... 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5) Провідними лідерами народовців були... 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6) Найвизначнішими здобутками діяльності народовців стали...</a:t>
            </a:r>
            <a:endParaRPr kumimoji="0" lang="uk-UA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928662" y="4929198"/>
          <a:ext cx="6810381" cy="785818"/>
        </p:xfrm>
        <a:graphic>
          <a:graphicData uri="http://schemas.openxmlformats.org/drawingml/2006/table">
            <a:tbl>
              <a:tblPr/>
              <a:tblGrid>
                <a:gridCol w="23823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110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169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9290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err="1">
                          <a:latin typeface="Times New Roman"/>
                          <a:ea typeface="Calibri"/>
                          <a:cs typeface="Times New Roman"/>
                        </a:rPr>
                        <a:t>Москвофіли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14" marR="656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latin typeface="Times New Roman"/>
                          <a:ea typeface="Calibri"/>
                          <a:cs typeface="Times New Roman"/>
                        </a:rPr>
                        <a:t>Народовці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14" marR="656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300" b="1">
                          <a:latin typeface="Times New Roman"/>
                          <a:ea typeface="Calibri"/>
                          <a:cs typeface="Times New Roman"/>
                        </a:rPr>
                        <a:t>Польське повстання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14" marR="656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290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3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614" marR="656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3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614" marR="656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3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614" marR="656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642878" y="357166"/>
            <a:ext cx="8072526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Впишіть до таблички порядковий номер термінів чи тверджень, які стосуються </a:t>
            </a:r>
            <a:r>
              <a:rPr kumimoji="0" lang="uk-UA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ді</a:t>
            </a:r>
            <a:r>
              <a:rPr kumimoji="0" 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яльності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москвофілів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або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народовців</a:t>
            </a:r>
            <a:endParaRPr kumimoji="0" lang="ru-RU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 «За нашу і вашу свободу».</a:t>
            </a:r>
            <a:endParaRPr kumimoji="0" lang="ru-RU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 В. Шашкевич</a:t>
            </a: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3. Я. Головацький.</a:t>
            </a:r>
            <a:endParaRPr kumimoji="0" lang="ru-RU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4. 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А. </a:t>
            </a:r>
            <a:r>
              <a:rPr kumimoji="0" 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Потебня</a:t>
            </a: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Орієнтація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на </a:t>
            </a:r>
            <a:r>
              <a:rPr kumimoji="0" 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самодержавну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Росію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6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«</a:t>
            </a:r>
            <a:r>
              <a:rPr kumimoji="0" 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Язичіє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».</a:t>
            </a:r>
            <a:endParaRPr kumimoji="0" lang="ru-RU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7. </a:t>
            </a:r>
            <a:r>
              <a:rPr kumimoji="0" 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Відновлення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Польщі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 кордонах 1772 </a:t>
            </a:r>
            <a:r>
              <a:rPr kumimoji="0" 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</a:t>
            </a: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8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Газета «Слово».</a:t>
            </a:r>
            <a:endParaRPr kumimoji="0" lang="ru-RU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9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Газета «</a:t>
            </a:r>
            <a:r>
              <a:rPr kumimoji="0" 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Діло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».</a:t>
            </a:r>
            <a:endParaRPr kumimoji="0" lang="ru-RU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10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Товариство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«</a:t>
            </a:r>
            <a:r>
              <a:rPr kumimoji="0" 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Просвіта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».</a:t>
            </a:r>
            <a:endParaRPr kumimoji="0" lang="ru-RU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11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Літературне товариство імені Т. Г. Шевченка.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12. Недовіра українців через ігнорування їхніх  інтересів</a:t>
            </a:r>
            <a:r>
              <a:rPr kumimoji="0" lang="ru-RU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1000100" y="1714488"/>
            <a:ext cx="7215238" cy="1846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800" b="1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ПІДСУМКИ УРОКУ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Вчимося робити висновки.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Самостійно підведіть підсумки уроку та зробіть висновки.</a:t>
            </a:r>
            <a:endParaRPr kumimoji="0" lang="uk-UA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1357290" y="1571612"/>
            <a:ext cx="628654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ДОМАШНЄ ЗАВДАННЯ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Опрацювати  параграф 21</a:t>
            </a:r>
            <a:endParaRPr kumimoji="0" lang="uk-UA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488" y="2285992"/>
            <a:ext cx="31748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Дякую за увагу!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30</TotalTime>
  <Words>1028</Words>
  <Application>Microsoft Office PowerPoint</Application>
  <PresentationFormat>Екран (4:3)</PresentationFormat>
  <Paragraphs>129</Paragraphs>
  <Slides>15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15</vt:i4>
      </vt:variant>
    </vt:vector>
  </HeadingPairs>
  <TitlesOfParts>
    <vt:vector size="23" baseType="lpstr">
      <vt:lpstr>Arial</vt:lpstr>
      <vt:lpstr>Calibri</vt:lpstr>
      <vt:lpstr>Lucida Sans Unicode</vt:lpstr>
      <vt:lpstr>Times New Roman</vt:lpstr>
      <vt:lpstr>Verdana</vt:lpstr>
      <vt:lpstr>Wingdings 2</vt:lpstr>
      <vt:lpstr>Wingdings 3</vt:lpstr>
      <vt:lpstr>Открытая</vt:lpstr>
      <vt:lpstr>Суспільно-політичне життя на західноукраїнських землях у 60-80- ті рр. ХІХ ст.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Суспільно-політичне життя на західноукраїнських землях у 60-80- ті рр. ХІХ ст.</dc:title>
  <dc:creator>Admin</dc:creator>
  <cp:lastModifiedBy>DELL</cp:lastModifiedBy>
  <cp:revision>5</cp:revision>
  <dcterms:created xsi:type="dcterms:W3CDTF">2019-01-02T15:49:14Z</dcterms:created>
  <dcterms:modified xsi:type="dcterms:W3CDTF">2023-03-10T09:15:50Z</dcterms:modified>
</cp:coreProperties>
</file>