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7559675" cy="10691813"/>
  <p:defaultTextStyle>
    <a:defPPr>
      <a:defRPr lang="ru-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936"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
        <p:nvSpPr>
          <p:cNvPr id="3" name="PlaceHolder 2"/>
          <p:cNvSpPr>
            <a:spLocks noGrp="1"/>
          </p:cNvSpPr>
          <p:nvPr>
            <p:ph type="subTitle"/>
          </p:nvPr>
        </p:nvSpPr>
        <p:spPr>
          <a:xfrm>
            <a:off x="609480" y="1604520"/>
            <a:ext cx="10972440" cy="3977280"/>
          </a:xfrm>
          <a:prstGeom prst="rect">
            <a:avLst/>
          </a:prstGeom>
        </p:spPr>
        <p:txBody>
          <a:bodyPr lIns="0" tIns="0" rIns="0" bIns="0" anchor="ctr">
            <a:noAutofit/>
          </a:bodyPr>
          <a:lstStyle/>
          <a:p>
            <a:pPr algn="ctr"/>
            <a:endParaRPr lang="uk-UA"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
        <p:nvSpPr>
          <p:cNvPr id="5"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uk-UA" sz="3200" b="0" strike="noStrike" spc="-1">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
        <p:nvSpPr>
          <p:cNvPr id="7"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uk-UA" sz="3200" b="0" strike="noStrike" spc="-1">
              <a:latin typeface="Arial"/>
            </a:endParaRPr>
          </a:p>
        </p:txBody>
      </p:sp>
      <p:sp>
        <p:nvSpPr>
          <p:cNvPr id="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uk-UA" sz="3200" b="0" strike="noStrike" spc="-1">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609480" y="273600"/>
            <a:ext cx="10972440" cy="5307840"/>
          </a:xfrm>
          <a:prstGeom prst="rect">
            <a:avLst/>
          </a:prstGeom>
        </p:spPr>
        <p:txBody>
          <a:bodyPr lIns="0" tIns="0" rIns="0" bIns="0" anchor="ctr">
            <a:noAutofit/>
          </a:bodyPr>
          <a:lstStyle/>
          <a:p>
            <a:pPr algn="ctr"/>
            <a:endParaRPr lang="uk-UA"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
        <p:nvSpPr>
          <p:cNvPr id="1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uk-UA" sz="3200" b="0" strike="noStrike" spc="-1">
              <a:latin typeface="Arial"/>
            </a:endParaRPr>
          </a:p>
        </p:txBody>
      </p:sp>
      <p:sp>
        <p:nvSpPr>
          <p:cNvPr id="13"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uk-UA" sz="3200" b="0" strike="noStrike" spc="-1">
              <a:latin typeface="Arial"/>
            </a:endParaRPr>
          </a:p>
        </p:txBody>
      </p:sp>
      <p:sp>
        <p:nvSpPr>
          <p:cNvPr id="14"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uk-UA" sz="3200" b="0" strike="noStrike" spc="-1">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
        <p:nvSpPr>
          <p:cNvPr id="16"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uk-UA" sz="3200" b="0" strike="noStrike" spc="-1">
              <a:latin typeface="Arial"/>
            </a:endParaRPr>
          </a:p>
        </p:txBody>
      </p:sp>
      <p:sp>
        <p:nvSpPr>
          <p:cNvPr id="17"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uk-UA" sz="3200" b="0" strike="noStrike" spc="-1">
              <a:latin typeface="Arial"/>
            </a:endParaRPr>
          </a:p>
        </p:txBody>
      </p:sp>
      <p:sp>
        <p:nvSpPr>
          <p:cNvPr id="18"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uk-UA" sz="3200" b="0" strike="noStrike" spc="-1">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
        <p:nvSpPr>
          <p:cNvPr id="2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uk-UA" sz="3200" b="0" strike="noStrike" spc="-1">
              <a:latin typeface="Arial"/>
            </a:endParaRPr>
          </a:p>
        </p:txBody>
      </p:sp>
      <p:sp>
        <p:nvSpPr>
          <p:cNvPr id="21"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uk-UA" sz="3200" b="0" strike="noStrike" spc="-1">
              <a:latin typeface="Arial"/>
            </a:endParaRPr>
          </a:p>
        </p:txBody>
      </p:sp>
      <p:sp>
        <p:nvSpPr>
          <p:cNvPr id="22"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uk-UA" sz="3200" b="0" strike="noStrike" spc="-1">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
        <p:nvSpPr>
          <p:cNvPr id="24"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uk-UA" sz="3200" b="0" strike="noStrike" spc="-1">
              <a:latin typeface="Arial"/>
            </a:endParaRPr>
          </a:p>
        </p:txBody>
      </p:sp>
      <p:sp>
        <p:nvSpPr>
          <p:cNvPr id="25"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uk-UA" sz="3200" b="0" strike="noStrike" spc="-1">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
        <p:nvSpPr>
          <p:cNvPr id="2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uk-UA" sz="3200" b="0" strike="noStrike" spc="-1">
              <a:latin typeface="Arial"/>
            </a:endParaRPr>
          </a:p>
        </p:txBody>
      </p:sp>
      <p:sp>
        <p:nvSpPr>
          <p:cNvPr id="2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uk-UA" sz="3200" b="0" strike="noStrike" spc="-1">
              <a:latin typeface="Arial"/>
            </a:endParaRPr>
          </a:p>
        </p:txBody>
      </p:sp>
      <p:sp>
        <p:nvSpPr>
          <p:cNvPr id="29"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uk-UA" sz="3200" b="0" strike="noStrike" spc="-1">
              <a:latin typeface="Arial"/>
            </a:endParaRPr>
          </a:p>
        </p:txBody>
      </p:sp>
      <p:sp>
        <p:nvSpPr>
          <p:cNvPr id="30"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uk-UA" sz="3200" b="0" strike="noStrike" spc="-1">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uk-UA" sz="4400" b="0" strike="noStrike" spc="-1">
              <a:latin typeface="Arial"/>
            </a:endParaRPr>
          </a:p>
        </p:txBody>
      </p:sp>
      <p:sp>
        <p:nvSpPr>
          <p:cNvPr id="32"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uk-UA" sz="3200" b="0" strike="noStrike" spc="-1">
              <a:latin typeface="Arial"/>
            </a:endParaRPr>
          </a:p>
        </p:txBody>
      </p:sp>
      <p:sp>
        <p:nvSpPr>
          <p:cNvPr id="33"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uk-UA" sz="3200" b="0" strike="noStrike" spc="-1">
              <a:latin typeface="Arial"/>
            </a:endParaRPr>
          </a:p>
        </p:txBody>
      </p:sp>
      <p:sp>
        <p:nvSpPr>
          <p:cNvPr id="34"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uk-UA" sz="3200" b="0" strike="noStrike" spc="-1">
              <a:latin typeface="Arial"/>
            </a:endParaRPr>
          </a:p>
        </p:txBody>
      </p:sp>
      <p:sp>
        <p:nvSpPr>
          <p:cNvPr id="35"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uk-UA" sz="3200" b="0" strike="noStrike" spc="-1">
              <a:latin typeface="Arial"/>
            </a:endParaRPr>
          </a:p>
        </p:txBody>
      </p:sp>
      <p:sp>
        <p:nvSpPr>
          <p:cNvPr id="36"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uk-UA" sz="3200" b="0" strike="noStrike" spc="-1">
              <a:latin typeface="Arial"/>
            </a:endParaRPr>
          </a:p>
        </p:txBody>
      </p:sp>
      <p:sp>
        <p:nvSpPr>
          <p:cNvPr id="37"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uk-UA" sz="3200" b="0" strike="noStrike" spc="-1">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uk-UA" sz="4400" b="0" strike="noStrike" spc="-1">
                <a:latin typeface="Arial"/>
              </a:rPr>
              <a:t>Для правки тексту заголовка клацніть мишею</a:t>
            </a:r>
          </a:p>
        </p:txBody>
      </p:sp>
      <p:sp>
        <p:nvSpPr>
          <p:cNvPr id="3" name="PlaceHolder 2"/>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uk-UA" sz="3200" b="0" strike="noStrike" spc="-1">
                <a:latin typeface="Arial"/>
              </a:rPr>
              <a:t>Для редагування структури клацніть мишею</a:t>
            </a:r>
          </a:p>
          <a:p>
            <a:pPr marL="864000" lvl="1" indent="-324000">
              <a:spcBef>
                <a:spcPts val="1134"/>
              </a:spcBef>
              <a:buClr>
                <a:srgbClr val="000000"/>
              </a:buClr>
              <a:buSzPct val="75000"/>
              <a:buFont typeface="Symbol" charset="2"/>
              <a:buChar char=""/>
            </a:pPr>
            <a:r>
              <a:rPr lang="uk-UA" sz="2800" b="0" strike="noStrike" spc="-1">
                <a:latin typeface="Arial"/>
              </a:rPr>
              <a:t>Другий рівень структури</a:t>
            </a:r>
          </a:p>
          <a:p>
            <a:pPr marL="1296000" lvl="2" indent="-288000">
              <a:spcBef>
                <a:spcPts val="850"/>
              </a:spcBef>
              <a:buClr>
                <a:srgbClr val="000000"/>
              </a:buClr>
              <a:buSzPct val="45000"/>
              <a:buFont typeface="Wingdings" charset="2"/>
              <a:buChar char=""/>
            </a:pPr>
            <a:r>
              <a:rPr lang="uk-UA" sz="2400" b="0" strike="noStrike" spc="-1">
                <a:latin typeface="Arial"/>
              </a:rPr>
              <a:t>Третій рівень структури</a:t>
            </a:r>
          </a:p>
          <a:p>
            <a:pPr marL="1728000" lvl="3" indent="-216000">
              <a:spcBef>
                <a:spcPts val="567"/>
              </a:spcBef>
              <a:buClr>
                <a:srgbClr val="000000"/>
              </a:buClr>
              <a:buSzPct val="75000"/>
              <a:buFont typeface="Symbol" charset="2"/>
              <a:buChar char=""/>
            </a:pPr>
            <a:r>
              <a:rPr lang="uk-UA" sz="2000" b="0" strike="noStrike" spc="-1">
                <a:latin typeface="Arial"/>
              </a:rPr>
              <a:t>Четвертий рівень структури</a:t>
            </a:r>
          </a:p>
          <a:p>
            <a:pPr marL="2160000" lvl="4" indent="-216000">
              <a:spcBef>
                <a:spcPts val="283"/>
              </a:spcBef>
              <a:buClr>
                <a:srgbClr val="000000"/>
              </a:buClr>
              <a:buSzPct val="45000"/>
              <a:buFont typeface="Wingdings" charset="2"/>
              <a:buChar char=""/>
            </a:pPr>
            <a:r>
              <a:rPr lang="uk-UA" sz="2000" b="0" strike="noStrike" spc="-1">
                <a:latin typeface="Arial"/>
              </a:rPr>
              <a:t>П'ятий рівень структури</a:t>
            </a:r>
          </a:p>
          <a:p>
            <a:pPr marL="2592000" lvl="5" indent="-216000">
              <a:spcBef>
                <a:spcPts val="283"/>
              </a:spcBef>
              <a:buClr>
                <a:srgbClr val="000000"/>
              </a:buClr>
              <a:buSzPct val="45000"/>
              <a:buFont typeface="Wingdings" charset="2"/>
              <a:buChar char=""/>
            </a:pPr>
            <a:r>
              <a:rPr lang="uk-UA" sz="2000" b="0" strike="noStrike" spc="-1">
                <a:latin typeface="Arial"/>
              </a:rPr>
              <a:t>Шостий рівень структури</a:t>
            </a:r>
          </a:p>
          <a:p>
            <a:pPr marL="3024000" lvl="6" indent="-216000">
              <a:spcBef>
                <a:spcPts val="283"/>
              </a:spcBef>
              <a:buClr>
                <a:srgbClr val="000000"/>
              </a:buClr>
              <a:buSzPct val="45000"/>
              <a:buFont typeface="Wingdings" charset="2"/>
              <a:buChar char=""/>
            </a:pPr>
            <a:r>
              <a:rPr lang="uk-UA" sz="2000" b="0" strike="noStrike" spc="-1">
                <a:latin typeface="Arial"/>
              </a:rPr>
              <a:t>Сьомий рівень структури</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3_0"/>
          <p:cNvSpPr/>
          <p:nvPr/>
        </p:nvSpPr>
        <p:spPr>
          <a:xfrm>
            <a:off x="2520000" y="308880"/>
            <a:ext cx="8274960" cy="983431"/>
          </a:xfrm>
          <a:prstGeom prst="rect">
            <a:avLst/>
          </a:prstGeom>
          <a:noFill/>
          <a:ln w="0">
            <a:noFill/>
          </a:ln>
        </p:spPr>
        <p:style>
          <a:lnRef idx="0">
            <a:scrgbClr r="0" g="0" b="0"/>
          </a:lnRef>
          <a:fillRef idx="0">
            <a:scrgbClr r="0" g="0" b="0"/>
          </a:fillRef>
          <a:effectRef idx="0">
            <a:scrgbClr r="0" g="0" b="0"/>
          </a:effectRef>
          <a:fontRef idx="minor"/>
        </p:style>
        <p:txBody>
          <a:bodyPr vertOverflow="overflow" horzOverflow="overflow" lIns="90000" tIns="45000" rIns="90000" bIns="45000">
            <a:spAutoFit/>
          </a:bodyPr>
          <a:lstStyle/>
          <a:p>
            <a:pPr algn="ctr">
              <a:lnSpc>
                <a:spcPct val="100000"/>
              </a:lnSpc>
            </a:pPr>
            <a:r>
              <a:rPr lang="uk-UA" sz="2600" b="0" strike="noStrike" spc="-1" dirty="0">
                <a:solidFill>
                  <a:srgbClr val="000000"/>
                </a:solidFill>
                <a:latin typeface="Tw Cen MT"/>
                <a:ea typeface="DejaVu Sans"/>
              </a:rPr>
              <a:t> </a:t>
            </a:r>
            <a:endParaRPr lang="uk-UA" sz="2600" b="0" strike="noStrike" spc="-1" dirty="0">
              <a:latin typeface="Arial"/>
            </a:endParaRPr>
          </a:p>
          <a:p>
            <a:pPr algn="ctr">
              <a:lnSpc>
                <a:spcPct val="100000"/>
              </a:lnSpc>
            </a:pPr>
            <a:r>
              <a:rPr lang="uk-UA" sz="3200" b="1" strike="noStrike" spc="-1" dirty="0">
                <a:solidFill>
                  <a:srgbClr val="000000"/>
                </a:solidFill>
                <a:latin typeface="Times New Roman" panose="02020603050405020304" pitchFamily="18" charset="0"/>
                <a:ea typeface="Tahoma" panose="020B0604030504040204" pitchFamily="34" charset="0"/>
                <a:cs typeface="Times New Roman" panose="02020603050405020304" pitchFamily="18" charset="0"/>
              </a:rPr>
              <a:t>Тема "Видатні українські історики"</a:t>
            </a:r>
            <a:endParaRPr lang="uk-UA" sz="3200" b="0" strike="noStrike" spc="-1" dirty="0">
              <a:latin typeface="Times New Roman" panose="02020603050405020304" pitchFamily="18" charset="0"/>
              <a:ea typeface="Tahoma" panose="020B0604030504040204" pitchFamily="34" charset="0"/>
              <a:cs typeface="Times New Roman" panose="02020603050405020304" pitchFamily="18" charset="0"/>
            </a:endParaRPr>
          </a:p>
        </p:txBody>
      </p:sp>
      <p:pic>
        <p:nvPicPr>
          <p:cNvPr id="40" name="Рисунок 39"/>
          <p:cNvPicPr/>
          <p:nvPr/>
        </p:nvPicPr>
        <p:blipFill>
          <a:blip r:embed="rId2"/>
          <a:stretch/>
        </p:blipFill>
        <p:spPr>
          <a:xfrm>
            <a:off x="1849582" y="1827817"/>
            <a:ext cx="6359236" cy="4406727"/>
          </a:xfrm>
          <a:prstGeom prst="rect">
            <a:avLst/>
          </a:prstGeom>
          <a:ln w="0">
            <a:solidFill>
              <a:srgbClr val="000000"/>
            </a:solidFill>
          </a:ln>
          <a:effectLst>
            <a:outerShdw dist="203646" dir="2700000">
              <a:srgbClr val="1C1C1C">
                <a:alpha val="75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Рисунок 40"/>
          <p:cNvPicPr/>
          <p:nvPr/>
        </p:nvPicPr>
        <p:blipFill>
          <a:blip r:embed="rId2"/>
          <a:stretch/>
        </p:blipFill>
        <p:spPr>
          <a:xfrm>
            <a:off x="257760" y="180000"/>
            <a:ext cx="11621880" cy="6319440"/>
          </a:xfrm>
          <a:prstGeom prst="rect">
            <a:avLst/>
          </a:prstGeom>
          <a:ln w="0">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Прямоугольник 41"/>
          <p:cNvSpPr/>
          <p:nvPr/>
        </p:nvSpPr>
        <p:spPr>
          <a:xfrm>
            <a:off x="360000" y="360000"/>
            <a:ext cx="6479640" cy="17996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latin typeface="Arial"/>
              </a:rPr>
              <a:t>    </a:t>
            </a:r>
            <a:r>
              <a:rPr lang="uk-UA" sz="2200" b="0" strike="noStrike" spc="-1">
                <a:latin typeface="Arial"/>
              </a:rPr>
              <a:t>Найавторитетнішим серед дослідників українського минулого справедливо вважають </a:t>
            </a:r>
            <a:r>
              <a:rPr lang="uk-UA" sz="2200" b="1" i="1" strike="noStrike" spc="-1">
                <a:latin typeface="Arial"/>
              </a:rPr>
              <a:t>Михайла Сергійовича Грушевського</a:t>
            </a:r>
            <a:r>
              <a:rPr lang="uk-UA" sz="2200" b="0" strike="noStrike" spc="-1">
                <a:latin typeface="Arial"/>
              </a:rPr>
              <a:t>. Йому належить близько 2000 праць з історії України, серед яких і 10-томна «Історія України-Руси».</a:t>
            </a:r>
          </a:p>
        </p:txBody>
      </p:sp>
      <p:sp>
        <p:nvSpPr>
          <p:cNvPr id="43" name="Прямоугольник 42"/>
          <p:cNvSpPr/>
          <p:nvPr/>
        </p:nvSpPr>
        <p:spPr>
          <a:xfrm>
            <a:off x="6120000" y="3060000"/>
            <a:ext cx="5768640" cy="34174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latin typeface="Arial"/>
              </a:rPr>
              <a:t>    Михайло Грушевський (1866-1934) був людиною різнобічних талантів. Як науковець він виявив себе в історії, літературознавстві, досліджував усну народну творчість. А ще писав оповідання, п'єси, вірші. Тож учительська сім'я, у якій народився Михайло, прищепила йому жагу до знань та смак до слова. Та основне, чого навчили майбутнього вченого його батьки, - любові до рідної землі. Власне, тому, зростаючи далеко від України (спершу в Ставрополі, а потім у Владикавказі, що в Росії), він цікавився всім українським. Згодом Михайло Грушевський згадував, що під впливом розповідей батька рано усвідомив себе українцем. </a:t>
            </a:r>
          </a:p>
        </p:txBody>
      </p:sp>
      <p:pic>
        <p:nvPicPr>
          <p:cNvPr id="44" name="Рисунок 43"/>
          <p:cNvPicPr/>
          <p:nvPr/>
        </p:nvPicPr>
        <p:blipFill>
          <a:blip r:embed="rId2"/>
          <a:stretch/>
        </p:blipFill>
        <p:spPr>
          <a:xfrm>
            <a:off x="360000" y="2160000"/>
            <a:ext cx="2811960" cy="4319640"/>
          </a:xfrm>
          <a:prstGeom prst="rect">
            <a:avLst/>
          </a:prstGeom>
          <a:ln w="0">
            <a:solidFill>
              <a:srgbClr val="000000"/>
            </a:solidFill>
          </a:ln>
        </p:spPr>
      </p:pic>
      <p:pic>
        <p:nvPicPr>
          <p:cNvPr id="45" name="Рисунок 44"/>
          <p:cNvPicPr/>
          <p:nvPr/>
        </p:nvPicPr>
        <p:blipFill>
          <a:blip r:embed="rId3"/>
          <a:srcRect b="6202"/>
          <a:stretch/>
        </p:blipFill>
        <p:spPr>
          <a:xfrm>
            <a:off x="3240360" y="2160000"/>
            <a:ext cx="2742480" cy="4319640"/>
          </a:xfrm>
          <a:prstGeom prst="rect">
            <a:avLst/>
          </a:prstGeom>
          <a:ln w="0">
            <a:solidFill>
              <a:srgbClr val="000000"/>
            </a:solidFill>
          </a:ln>
        </p:spPr>
      </p:pic>
      <p:pic>
        <p:nvPicPr>
          <p:cNvPr id="46" name="Рисунок 45"/>
          <p:cNvPicPr/>
          <p:nvPr/>
        </p:nvPicPr>
        <p:blipFill>
          <a:blip r:embed="rId4"/>
          <a:srcRect l="-495" r="-1007"/>
          <a:stretch/>
        </p:blipFill>
        <p:spPr>
          <a:xfrm>
            <a:off x="6660000" y="180000"/>
            <a:ext cx="5219280" cy="2699640"/>
          </a:xfrm>
          <a:prstGeom prst="rect">
            <a:avLst/>
          </a:prstGeom>
          <a:ln w="0">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Прямоугольник 46"/>
          <p:cNvSpPr/>
          <p:nvPr/>
        </p:nvSpPr>
        <p:spPr>
          <a:xfrm>
            <a:off x="245520" y="360000"/>
            <a:ext cx="5694120" cy="16257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latin typeface="Arial"/>
              </a:rPr>
              <a:t>    Під час навчання в Тифліській гімназії (тепер Тбілісі, Грузія) він захопився минулим України. Бажання глибше осягнути історію рідного народу привело Грушевського до Київського університету. Відтоді свою долю він пов'язав з історією України фахово, ставши вченим-істориком.</a:t>
            </a:r>
          </a:p>
        </p:txBody>
      </p:sp>
      <p:sp>
        <p:nvSpPr>
          <p:cNvPr id="48" name="Прямоугольник 47"/>
          <p:cNvSpPr/>
          <p:nvPr/>
        </p:nvSpPr>
        <p:spPr>
          <a:xfrm>
            <a:off x="5760000" y="3754080"/>
            <a:ext cx="6279120" cy="2905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latin typeface="Arial"/>
                <a:ea typeface="Microsoft YaHei"/>
              </a:rPr>
              <a:t>    Коли 1917 р. у Петрограді (нині Санкт-Петербург) - столиці Російської імперії, до якої входила й частина українських земель, було повалено владу імператора, українські партії та громадські організації створили в Києві </a:t>
            </a:r>
            <a:r>
              <a:rPr lang="uk-UA" sz="1800" b="1" i="1" strike="noStrike" spc="-1">
                <a:latin typeface="Arial"/>
                <a:ea typeface="Microsoft YaHei"/>
              </a:rPr>
              <a:t>Українську Центральну Раду</a:t>
            </a:r>
            <a:r>
              <a:rPr lang="uk-UA" sz="1800" b="0" strike="noStrike" spc="-1">
                <a:latin typeface="Arial"/>
                <a:ea typeface="Microsoft YaHei"/>
              </a:rPr>
              <a:t>. Очолив її Михайло Грушевський. Центральна Рада обрала український уряд - Генеральний секретаріат. У листопаді того самого року було проголошено Українську Народну Республіку (УНР). Події тих буремних років історики називають </a:t>
            </a:r>
            <a:r>
              <a:rPr lang="uk-UA" sz="1800" b="1" i="1" strike="noStrike" spc="-1">
                <a:latin typeface="Arial"/>
                <a:ea typeface="Microsoft YaHei"/>
              </a:rPr>
              <a:t>Українською революцією</a:t>
            </a:r>
            <a:r>
              <a:rPr lang="uk-UA" sz="1800" b="0" strike="noStrike" spc="-1">
                <a:latin typeface="Arial"/>
                <a:ea typeface="Microsoft YaHei"/>
              </a:rPr>
              <a:t> - і Михайло Грушевський був її активним учасником.</a:t>
            </a:r>
            <a:endParaRPr lang="uk-UA" sz="1800" b="0" strike="noStrike" spc="-1">
              <a:latin typeface="Arial"/>
            </a:endParaRPr>
          </a:p>
        </p:txBody>
      </p:sp>
      <p:pic>
        <p:nvPicPr>
          <p:cNvPr id="49" name="Рисунок 48"/>
          <p:cNvPicPr/>
          <p:nvPr/>
        </p:nvPicPr>
        <p:blipFill>
          <a:blip r:embed="rId2"/>
          <a:stretch/>
        </p:blipFill>
        <p:spPr>
          <a:xfrm>
            <a:off x="9180000" y="518040"/>
            <a:ext cx="2699640" cy="2901600"/>
          </a:xfrm>
          <a:prstGeom prst="rect">
            <a:avLst/>
          </a:prstGeom>
          <a:ln w="0">
            <a:noFill/>
          </a:ln>
        </p:spPr>
      </p:pic>
      <p:pic>
        <p:nvPicPr>
          <p:cNvPr id="50" name="Фігура1_2"/>
          <p:cNvPicPr/>
          <p:nvPr/>
        </p:nvPicPr>
        <p:blipFill>
          <a:blip r:embed="rId3"/>
          <a:srcRect b="13707"/>
          <a:stretch/>
        </p:blipFill>
        <p:spPr>
          <a:xfrm>
            <a:off x="6120000" y="180000"/>
            <a:ext cx="2654640" cy="3282840"/>
          </a:xfrm>
          <a:prstGeom prst="rect">
            <a:avLst/>
          </a:prstGeom>
          <a:ln w="0">
            <a:solidFill>
              <a:srgbClr val="000000"/>
            </a:solidFill>
          </a:ln>
          <a:effectLst>
            <a:outerShdw dist="101823" dir="2700000">
              <a:srgbClr val="808080"/>
            </a:outerShdw>
          </a:effectLst>
        </p:spPr>
      </p:pic>
      <p:pic>
        <p:nvPicPr>
          <p:cNvPr id="51" name="Рисунок 50"/>
          <p:cNvPicPr/>
          <p:nvPr/>
        </p:nvPicPr>
        <p:blipFill>
          <a:blip r:embed="rId4"/>
          <a:srcRect l="12502" r="13128" b="2860"/>
          <a:stretch/>
        </p:blipFill>
        <p:spPr>
          <a:xfrm>
            <a:off x="245520" y="2160000"/>
            <a:ext cx="5334120" cy="4499640"/>
          </a:xfrm>
          <a:prstGeom prst="rect">
            <a:avLst/>
          </a:prstGeom>
          <a:ln w="0">
            <a:solidFill>
              <a:srgbClr val="000000"/>
            </a:solid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Рисунок 51"/>
          <p:cNvPicPr/>
          <p:nvPr/>
        </p:nvPicPr>
        <p:blipFill>
          <a:blip r:embed="rId2"/>
          <a:stretch/>
        </p:blipFill>
        <p:spPr>
          <a:xfrm>
            <a:off x="3980520" y="180000"/>
            <a:ext cx="8079120" cy="6407280"/>
          </a:xfrm>
          <a:prstGeom prst="rect">
            <a:avLst/>
          </a:prstGeom>
          <a:ln w="0">
            <a:noFill/>
          </a:ln>
        </p:spPr>
      </p:pic>
      <p:sp>
        <p:nvSpPr>
          <p:cNvPr id="53" name="Прямоугольник 52"/>
          <p:cNvSpPr/>
          <p:nvPr/>
        </p:nvSpPr>
        <p:spPr>
          <a:xfrm>
            <a:off x="186480" y="305280"/>
            <a:ext cx="4313160" cy="594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3600" b="1" strike="noStrike" spc="-1">
                <a:solidFill>
                  <a:srgbClr val="C9211E"/>
                </a:solidFill>
                <a:latin typeface="Arial"/>
                <a:ea typeface="DejaVu Sans"/>
              </a:rPr>
              <a:t>Проведемо дослідження</a:t>
            </a:r>
            <a:endParaRPr lang="uk-UA" sz="3600" b="0" strike="noStrike" spc="-1">
              <a:latin typeface="Arial"/>
            </a:endParaRPr>
          </a:p>
        </p:txBody>
      </p:sp>
      <p:pic>
        <p:nvPicPr>
          <p:cNvPr id="54" name="Рисунок 53"/>
          <p:cNvPicPr/>
          <p:nvPr/>
        </p:nvPicPr>
        <p:blipFill>
          <a:blip r:embed="rId3">
            <a:lum contrast="24000"/>
          </a:blip>
          <a:srcRect l="20819" r="8331"/>
          <a:stretch/>
        </p:blipFill>
        <p:spPr>
          <a:xfrm>
            <a:off x="360000" y="1620000"/>
            <a:ext cx="3568320" cy="5038560"/>
          </a:xfrm>
          <a:prstGeom prst="rect">
            <a:avLst/>
          </a:prstGeom>
          <a:ln w="0">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Прямоугольник 54"/>
          <p:cNvSpPr/>
          <p:nvPr/>
        </p:nvSpPr>
        <p:spPr>
          <a:xfrm>
            <a:off x="186480" y="305280"/>
            <a:ext cx="4313160" cy="594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3600" b="1" strike="noStrike" spc="-1">
                <a:solidFill>
                  <a:srgbClr val="C9211E"/>
                </a:solidFill>
                <a:latin typeface="Arial"/>
                <a:ea typeface="DejaVu Sans"/>
              </a:rPr>
              <a:t>Проведемо дослідження</a:t>
            </a:r>
            <a:endParaRPr lang="uk-UA" sz="3600" b="0" strike="noStrike" spc="-1">
              <a:latin typeface="Arial"/>
            </a:endParaRPr>
          </a:p>
        </p:txBody>
      </p:sp>
      <p:pic>
        <p:nvPicPr>
          <p:cNvPr id="56" name="Рисунок 55"/>
          <p:cNvPicPr/>
          <p:nvPr/>
        </p:nvPicPr>
        <p:blipFill>
          <a:blip r:embed="rId2"/>
          <a:stretch/>
        </p:blipFill>
        <p:spPr>
          <a:xfrm>
            <a:off x="4320000" y="180000"/>
            <a:ext cx="7762680" cy="4679640"/>
          </a:xfrm>
          <a:prstGeom prst="rect">
            <a:avLst/>
          </a:prstGeom>
          <a:ln w="0">
            <a:noFill/>
          </a:ln>
        </p:spPr>
      </p:pic>
      <p:pic>
        <p:nvPicPr>
          <p:cNvPr id="57" name="Рисунок 56"/>
          <p:cNvPicPr/>
          <p:nvPr/>
        </p:nvPicPr>
        <p:blipFill>
          <a:blip r:embed="rId3"/>
          <a:stretch/>
        </p:blipFill>
        <p:spPr>
          <a:xfrm>
            <a:off x="4320000" y="4846680"/>
            <a:ext cx="7559640" cy="1812960"/>
          </a:xfrm>
          <a:prstGeom prst="rect">
            <a:avLst/>
          </a:prstGeom>
          <a:ln w="0">
            <a:noFill/>
          </a:ln>
        </p:spPr>
      </p:pic>
      <p:pic>
        <p:nvPicPr>
          <p:cNvPr id="58" name="Рисунок 57"/>
          <p:cNvPicPr/>
          <p:nvPr/>
        </p:nvPicPr>
        <p:blipFill>
          <a:blip r:embed="rId4"/>
          <a:stretch/>
        </p:blipFill>
        <p:spPr>
          <a:xfrm>
            <a:off x="774360" y="1620000"/>
            <a:ext cx="3005280" cy="5087160"/>
          </a:xfrm>
          <a:prstGeom prst="rect">
            <a:avLst/>
          </a:prstGeom>
          <a:ln w="0">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Прямоугольник 58"/>
          <p:cNvSpPr/>
          <p:nvPr/>
        </p:nvSpPr>
        <p:spPr>
          <a:xfrm>
            <a:off x="488880" y="519840"/>
            <a:ext cx="4910040" cy="5755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solidFill>
                  <a:srgbClr val="000000"/>
                </a:solidFill>
                <a:latin typeface="Arial"/>
                <a:ea typeface="DejaVu Sans"/>
              </a:rPr>
              <a:t>   </a:t>
            </a:r>
            <a:r>
              <a:rPr lang="uk-UA" sz="2000" b="0" strike="noStrike" spc="-1">
                <a:solidFill>
                  <a:srgbClr val="000000"/>
                </a:solidFill>
                <a:latin typeface="Arial"/>
                <a:ea typeface="DejaVu Sans"/>
              </a:rPr>
              <a:t> Одним із засновників наукових досліджень історії України був </a:t>
            </a:r>
            <a:r>
              <a:rPr lang="uk-UA" sz="2000" b="1" i="1" strike="noStrike" spc="-1">
                <a:solidFill>
                  <a:srgbClr val="000000"/>
                </a:solidFill>
                <a:latin typeface="Arial"/>
                <a:ea typeface="DejaVu Sans"/>
              </a:rPr>
              <a:t>Михайло Максимович</a:t>
            </a:r>
            <a:r>
              <a:rPr lang="uk-UA" sz="2000" b="0" strike="noStrike" spc="-1">
                <a:solidFill>
                  <a:srgbClr val="000000"/>
                </a:solidFill>
                <a:latin typeface="Arial"/>
                <a:ea typeface="DejaVu Sans"/>
              </a:rPr>
              <a:t> (1804–1873 рр.) — видатний український учений-природознавець, історик, народознавець, письменник.</a:t>
            </a:r>
            <a:endParaRPr lang="uk-UA" sz="2000" b="0" strike="noStrike" spc="-1">
              <a:latin typeface="Arial"/>
            </a:endParaRPr>
          </a:p>
          <a:p>
            <a:pPr>
              <a:lnSpc>
                <a:spcPct val="100000"/>
              </a:lnSpc>
            </a:pPr>
            <a:r>
              <a:rPr lang="uk-UA" sz="2000" b="0" strike="noStrike" spc="-1">
                <a:solidFill>
                  <a:srgbClr val="000000"/>
                </a:solidFill>
                <a:latin typeface="Arial"/>
                <a:ea typeface="DejaVu Sans"/>
              </a:rPr>
              <a:t>    Цікавинкою його біографії є те, що він поєднував любов до ботаніки (наука про рослини) та історії України. Михайло Олександрович багато уваги приділяв збереженню фольклорної спадщини українського народу: видавав збірки українських народних пісень, був автором віршованого перекладу «Слова о полку Ігоревім» українською і російською мовами. Одним із напрямів досліджень Михайла Максимовича було обстоювання ідеї права на вільний розвиток і соборність українських земель.</a:t>
            </a:r>
            <a:endParaRPr lang="uk-UA" sz="2000" b="0" strike="noStrike" spc="-1">
              <a:latin typeface="Arial"/>
            </a:endParaRPr>
          </a:p>
        </p:txBody>
      </p:sp>
      <p:pic>
        <p:nvPicPr>
          <p:cNvPr id="60" name="Рисунок 59"/>
          <p:cNvPicPr/>
          <p:nvPr/>
        </p:nvPicPr>
        <p:blipFill>
          <a:blip r:embed="rId2"/>
          <a:stretch/>
        </p:blipFill>
        <p:spPr>
          <a:xfrm>
            <a:off x="6120000" y="180000"/>
            <a:ext cx="5693040" cy="4139280"/>
          </a:xfrm>
          <a:prstGeom prst="rect">
            <a:avLst/>
          </a:prstGeom>
          <a:ln w="0">
            <a:noFill/>
          </a:ln>
        </p:spPr>
      </p:pic>
      <p:pic>
        <p:nvPicPr>
          <p:cNvPr id="61" name="Рисунок 60"/>
          <p:cNvPicPr/>
          <p:nvPr/>
        </p:nvPicPr>
        <p:blipFill>
          <a:blip r:embed="rId3"/>
          <a:stretch/>
        </p:blipFill>
        <p:spPr>
          <a:xfrm>
            <a:off x="5580000" y="4500000"/>
            <a:ext cx="4319640" cy="2159280"/>
          </a:xfrm>
          <a:prstGeom prst="rect">
            <a:avLst/>
          </a:prstGeom>
          <a:ln w="0">
            <a:noFill/>
          </a:ln>
        </p:spPr>
      </p:pic>
      <p:sp>
        <p:nvSpPr>
          <p:cNvPr id="62" name="Прямоугольник 61"/>
          <p:cNvSpPr/>
          <p:nvPr/>
        </p:nvSpPr>
        <p:spPr>
          <a:xfrm>
            <a:off x="9900360" y="4665960"/>
            <a:ext cx="1978920" cy="1881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solidFill>
                  <a:srgbClr val="000000"/>
                </a:solidFill>
                <a:latin typeface="Arial"/>
                <a:ea typeface="DejaVu Sans"/>
              </a:rPr>
              <a:t>Портрети Михайла Максимовича і його дружини Марії Товбич. 1859 р. Автор — Тарас Шевченко</a:t>
            </a:r>
            <a:endParaRPr lang="uk-UA" sz="1800" b="0" strike="noStrike" spc="-1">
              <a:latin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Рисунок 62"/>
          <p:cNvPicPr/>
          <p:nvPr/>
        </p:nvPicPr>
        <p:blipFill>
          <a:blip r:embed="rId2"/>
          <a:stretch/>
        </p:blipFill>
        <p:spPr>
          <a:xfrm>
            <a:off x="3060000" y="216360"/>
            <a:ext cx="8961120" cy="6262920"/>
          </a:xfrm>
          <a:prstGeom prst="rect">
            <a:avLst/>
          </a:prstGeom>
          <a:ln w="0">
            <a:noFill/>
          </a:ln>
        </p:spPr>
      </p:pic>
      <p:pic>
        <p:nvPicPr>
          <p:cNvPr id="64" name="Рисунок 63"/>
          <p:cNvPicPr/>
          <p:nvPr/>
        </p:nvPicPr>
        <p:blipFill>
          <a:blip r:embed="rId3"/>
          <a:stretch/>
        </p:blipFill>
        <p:spPr>
          <a:xfrm>
            <a:off x="360000" y="180000"/>
            <a:ext cx="2339280" cy="3260880"/>
          </a:xfrm>
          <a:prstGeom prst="rect">
            <a:avLst/>
          </a:prstGeom>
          <a:ln w="0">
            <a:noFill/>
          </a:ln>
        </p:spPr>
      </p:pic>
      <p:pic>
        <p:nvPicPr>
          <p:cNvPr id="65" name="Рисунок 64"/>
          <p:cNvPicPr/>
          <p:nvPr/>
        </p:nvPicPr>
        <p:blipFill>
          <a:blip r:embed="rId4"/>
          <a:stretch/>
        </p:blipFill>
        <p:spPr>
          <a:xfrm>
            <a:off x="360000" y="3600000"/>
            <a:ext cx="2339280" cy="3021120"/>
          </a:xfrm>
          <a:prstGeom prst="rect">
            <a:avLst/>
          </a:prstGeom>
          <a:ln w="0">
            <a:solidFill>
              <a:srgbClr val="000000"/>
            </a:solid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Прямоугольник 65"/>
          <p:cNvSpPr/>
          <p:nvPr/>
        </p:nvSpPr>
        <p:spPr>
          <a:xfrm>
            <a:off x="360000" y="360000"/>
            <a:ext cx="7379640" cy="34196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latin typeface="Arial"/>
              </a:rPr>
              <a:t>    </a:t>
            </a:r>
            <a:r>
              <a:rPr lang="uk-UA" sz="1800" b="1" i="1" strike="noStrike" spc="-1">
                <a:latin typeface="Arial"/>
              </a:rPr>
              <a:t>Володимир Антонович</a:t>
            </a:r>
            <a:r>
              <a:rPr lang="uk-UA" sz="1800" b="0" strike="noStrike" spc="-1">
                <a:latin typeface="Arial"/>
              </a:rPr>
              <a:t> (1834-1908) зажив слави найбільшого знавця писемних історичних джерел. Це й не дивно. Адже він особисто зібрав і підготував до друку дев'ять томів документів з історії України. Українська історія завдячує йому ще й цілим сузір'ям талановитих учених. Викладаючи протягом 30 років у Київському університеті, Антонович залучав найздібніших студентів до вивчення минулого У країни. Він скеровував дослідження своїх учнів так, щоб жоден із періодів української історії не залишався поза увагою. Тож було нагромаджено величезний документальний матеріал, достатній для створення цілісної загальної історії України. Завдання це виконав на початку ХХ ст. Михайло Грушевський - теж учень Антоновича.</a:t>
            </a:r>
          </a:p>
        </p:txBody>
      </p:sp>
      <p:pic>
        <p:nvPicPr>
          <p:cNvPr id="67" name="Рисунок 66"/>
          <p:cNvPicPr/>
          <p:nvPr/>
        </p:nvPicPr>
        <p:blipFill>
          <a:blip r:embed="rId2"/>
          <a:stretch/>
        </p:blipFill>
        <p:spPr>
          <a:xfrm>
            <a:off x="353520" y="3663000"/>
            <a:ext cx="3966120" cy="2996640"/>
          </a:xfrm>
          <a:prstGeom prst="rect">
            <a:avLst/>
          </a:prstGeom>
          <a:ln w="0">
            <a:noFill/>
          </a:ln>
        </p:spPr>
      </p:pic>
      <p:pic>
        <p:nvPicPr>
          <p:cNvPr id="68" name="Рисунок 67"/>
          <p:cNvPicPr/>
          <p:nvPr/>
        </p:nvPicPr>
        <p:blipFill>
          <a:blip r:embed="rId3"/>
          <a:srcRect t="5079"/>
          <a:stretch/>
        </p:blipFill>
        <p:spPr>
          <a:xfrm>
            <a:off x="4680000" y="3780000"/>
            <a:ext cx="2519640" cy="2879640"/>
          </a:xfrm>
          <a:prstGeom prst="rect">
            <a:avLst/>
          </a:prstGeom>
          <a:ln w="0">
            <a:solidFill>
              <a:srgbClr val="000000"/>
            </a:solidFill>
          </a:ln>
        </p:spPr>
      </p:pic>
      <p:pic>
        <p:nvPicPr>
          <p:cNvPr id="69" name="Рисунок 68"/>
          <p:cNvPicPr/>
          <p:nvPr/>
        </p:nvPicPr>
        <p:blipFill>
          <a:blip r:embed="rId4"/>
          <a:stretch/>
        </p:blipFill>
        <p:spPr>
          <a:xfrm>
            <a:off x="7920000" y="403200"/>
            <a:ext cx="3928320" cy="6149160"/>
          </a:xfrm>
          <a:prstGeom prst="rect">
            <a:avLst/>
          </a:prstGeom>
          <a:ln w="0">
            <a:solidFill>
              <a:srgbClr val="000000"/>
            </a:solid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Прямоугольник 69"/>
          <p:cNvSpPr/>
          <p:nvPr/>
        </p:nvSpPr>
        <p:spPr>
          <a:xfrm>
            <a:off x="351720" y="180000"/>
            <a:ext cx="6667920" cy="3489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latin typeface="Arial"/>
              </a:rPr>
              <a:t>   </a:t>
            </a:r>
            <a:r>
              <a:rPr lang="uk-UA" sz="2000" b="0" strike="noStrike" spc="-1">
                <a:latin typeface="Arial"/>
              </a:rPr>
              <a:t>Володимир Антонович брав активну участь у суспільно-політичному житті. Саме він був ініціатором створення в 60-ті роки ХІХ ст., лідером та ідейним натхненником Київської громади - організації української інтелігенції, яка опікувалася</a:t>
            </a:r>
          </a:p>
          <a:p>
            <a:pPr>
              <a:lnSpc>
                <a:spcPct val="100000"/>
              </a:lnSpc>
            </a:pPr>
            <a:r>
              <a:rPr lang="uk-UA" sz="2000" b="0" strike="noStrike" spc="-1">
                <a:latin typeface="Arial"/>
              </a:rPr>
              <a:t>поширенням освіти серед українців, пропагувала ідеї само бутності української культури. Громадівці організовували недільні школи й бібліотеки для селян та неосвіченої молоді,писали й видавали підручники та інші книжки навчального змісту, збирали й досліджували усну народну творчість, відшуковували документальні матеріали з української історії тощо. </a:t>
            </a:r>
          </a:p>
        </p:txBody>
      </p:sp>
      <p:pic>
        <p:nvPicPr>
          <p:cNvPr id="71" name="Рисунок 70"/>
          <p:cNvPicPr/>
          <p:nvPr/>
        </p:nvPicPr>
        <p:blipFill>
          <a:blip r:embed="rId2"/>
          <a:stretch/>
        </p:blipFill>
        <p:spPr>
          <a:xfrm>
            <a:off x="7020000" y="277560"/>
            <a:ext cx="4858200" cy="3238200"/>
          </a:xfrm>
          <a:prstGeom prst="rect">
            <a:avLst/>
          </a:prstGeom>
          <a:ln w="0">
            <a:solidFill>
              <a:srgbClr val="000000"/>
            </a:solidFill>
          </a:ln>
          <a:effectLst>
            <a:outerShdw dist="203646" dir="2700000">
              <a:srgbClr val="1C1C1C">
                <a:alpha val="70000"/>
              </a:srgbClr>
            </a:outerShdw>
          </a:effectLst>
        </p:spPr>
      </p:pic>
      <p:pic>
        <p:nvPicPr>
          <p:cNvPr id="72" name="Рисунок 71"/>
          <p:cNvPicPr/>
          <p:nvPr/>
        </p:nvPicPr>
        <p:blipFill>
          <a:blip r:embed="rId3"/>
          <a:stretch/>
        </p:blipFill>
        <p:spPr>
          <a:xfrm>
            <a:off x="321480" y="3960000"/>
            <a:ext cx="4358160" cy="2699640"/>
          </a:xfrm>
          <a:prstGeom prst="rect">
            <a:avLst/>
          </a:prstGeom>
          <a:ln w="0">
            <a:solidFill>
              <a:srgbClr val="000000"/>
            </a:solidFill>
          </a:ln>
        </p:spPr>
      </p:pic>
      <p:pic>
        <p:nvPicPr>
          <p:cNvPr id="73" name="Рисунок 72"/>
          <p:cNvPicPr/>
          <p:nvPr/>
        </p:nvPicPr>
        <p:blipFill>
          <a:blip r:embed="rId4">
            <a:lum contrast="2000"/>
          </a:blip>
          <a:stretch/>
        </p:blipFill>
        <p:spPr>
          <a:xfrm>
            <a:off x="4860000" y="3960000"/>
            <a:ext cx="1979640" cy="2729880"/>
          </a:xfrm>
          <a:prstGeom prst="rect">
            <a:avLst/>
          </a:prstGeom>
          <a:ln w="0">
            <a:noFill/>
          </a:ln>
        </p:spPr>
      </p:pic>
      <p:pic>
        <p:nvPicPr>
          <p:cNvPr id="74" name="Рисунок 73"/>
          <p:cNvPicPr/>
          <p:nvPr/>
        </p:nvPicPr>
        <p:blipFill>
          <a:blip r:embed="rId5"/>
          <a:stretch/>
        </p:blipFill>
        <p:spPr>
          <a:xfrm>
            <a:off x="6997320" y="3780000"/>
            <a:ext cx="2362320" cy="2879640"/>
          </a:xfrm>
          <a:prstGeom prst="rect">
            <a:avLst/>
          </a:prstGeom>
          <a:ln w="0">
            <a:solidFill>
              <a:srgbClr val="000000"/>
            </a:solidFill>
          </a:ln>
        </p:spPr>
      </p:pic>
      <p:pic>
        <p:nvPicPr>
          <p:cNvPr id="75" name="Рисунок 74"/>
          <p:cNvPicPr/>
          <p:nvPr/>
        </p:nvPicPr>
        <p:blipFill>
          <a:blip r:embed="rId6"/>
          <a:srcRect t="37763" r="50642" b="12298"/>
          <a:stretch/>
        </p:blipFill>
        <p:spPr>
          <a:xfrm>
            <a:off x="9528480" y="3804120"/>
            <a:ext cx="2171160" cy="2855520"/>
          </a:xfrm>
          <a:prstGeom prst="rect">
            <a:avLst/>
          </a:prstGeom>
          <a:ln w="0">
            <a:solidFill>
              <a:srgbClr val="000000"/>
            </a:solid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Прямоугольник 75"/>
          <p:cNvSpPr/>
          <p:nvPr/>
        </p:nvSpPr>
        <p:spPr>
          <a:xfrm>
            <a:off x="6423120" y="180000"/>
            <a:ext cx="5636520" cy="6489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latin typeface="Arial"/>
              </a:rPr>
              <a:t>   </a:t>
            </a:r>
            <a:r>
              <a:rPr lang="uk-UA" sz="1800" b="0" i="1" u="sng" strike="noStrike" spc="-1">
                <a:uFillTx/>
                <a:latin typeface="Arial"/>
              </a:rPr>
              <a:t>Василь Доманицький</a:t>
            </a:r>
            <a:r>
              <a:rPr lang="uk-UA" sz="1800" b="0" strike="noStrike" spc="-1">
                <a:latin typeface="Arial"/>
              </a:rPr>
              <a:t> - учень В. Антоновича - згадував: «Буваючи в хаті “професора”, ми, самі всі українці з роду, вперше тут довідалися й побачили, що є на світі книжки, написані нашою рідною мовою, що є українські книжки якраз для нас цікаві, і пам'ятаю, випросивши у “професора” через його сина галицький “Дзвінок” або “Лиса Микиту”, ми один в одного їх виривали, щоб собі прочитати. З годом за дитячими книжками пішли й поважніші як, наприклад, “читанки”, популярна українська історія з малюнками. Коли ж почали ми заводити власну громадську бібліотеку, то добрий професор надарував нам дуже цінні книжки. Незабаром у нас була така переважно історична бібліотека, що й ціни їй не скласти.</a:t>
            </a:r>
          </a:p>
          <a:p>
            <a:pPr>
              <a:lnSpc>
                <a:spcPct val="100000"/>
              </a:lnSpc>
            </a:pPr>
            <a:r>
              <a:rPr lang="uk-UA" sz="1800" b="0" strike="noStrike" spc="-1">
                <a:latin typeface="Arial"/>
              </a:rPr>
              <a:t>   Пригадую собі, скільки раз за моєї пам'яті водив він нас в археологічний та нумізматичний музеї в університеті та докладно, години 2-3, водячи від вітрини до вітрини, читав нам українською мовою блискучі, змістовні, а разом з тим так, що й мала дитина все зрозуміє, лекції з української археології, якій він був “батьком”. Бувало, збере-ться коло десятка людей, і Володимир Антонович ніколи не відмовиться повести й усе розказати».</a:t>
            </a:r>
          </a:p>
        </p:txBody>
      </p:sp>
      <p:pic>
        <p:nvPicPr>
          <p:cNvPr id="77" name="Рисунок 76"/>
          <p:cNvPicPr/>
          <p:nvPr/>
        </p:nvPicPr>
        <p:blipFill>
          <a:blip r:embed="rId2"/>
          <a:stretch/>
        </p:blipFill>
        <p:spPr>
          <a:xfrm>
            <a:off x="203400" y="3230640"/>
            <a:ext cx="6096240" cy="3429000"/>
          </a:xfrm>
          <a:prstGeom prst="rect">
            <a:avLst/>
          </a:prstGeom>
          <a:ln w="0">
            <a:solidFill>
              <a:srgbClr val="000000"/>
            </a:solidFill>
          </a:ln>
        </p:spPr>
      </p:pic>
      <p:pic>
        <p:nvPicPr>
          <p:cNvPr id="78" name="Рисунок 77"/>
          <p:cNvPicPr/>
          <p:nvPr/>
        </p:nvPicPr>
        <p:blipFill>
          <a:blip r:embed="rId3"/>
          <a:srcRect t="9419" b="30189"/>
          <a:stretch/>
        </p:blipFill>
        <p:spPr>
          <a:xfrm>
            <a:off x="180000" y="293400"/>
            <a:ext cx="3779640" cy="2715480"/>
          </a:xfrm>
          <a:prstGeom prst="rect">
            <a:avLst/>
          </a:prstGeom>
          <a:ln w="0">
            <a:solidFill>
              <a:srgbClr val="000000"/>
            </a:solidFill>
          </a:ln>
        </p:spPr>
      </p:pic>
      <p:sp>
        <p:nvSpPr>
          <p:cNvPr id="79" name="Прямоугольник 78"/>
          <p:cNvSpPr/>
          <p:nvPr/>
        </p:nvSpPr>
        <p:spPr>
          <a:xfrm>
            <a:off x="3064320" y="2533320"/>
            <a:ext cx="2515320" cy="346320"/>
          </a:xfrm>
          <a:prstGeom prst="rect">
            <a:avLst/>
          </a:prstGeom>
          <a:solidFill>
            <a:srgbClr val="FFFFFF"/>
          </a:solidFill>
          <a:ln w="0">
            <a:solidFill>
              <a:srgbClr val="000000"/>
            </a:solid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latin typeface="Arial"/>
              </a:rPr>
              <a:t>Василь Доманицький</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 name="Рисунок 79"/>
          <p:cNvPicPr/>
          <p:nvPr/>
        </p:nvPicPr>
        <p:blipFill>
          <a:blip r:embed="rId2"/>
          <a:stretch/>
        </p:blipFill>
        <p:spPr>
          <a:xfrm>
            <a:off x="3600000" y="3070080"/>
            <a:ext cx="8099640" cy="709560"/>
          </a:xfrm>
          <a:prstGeom prst="rect">
            <a:avLst/>
          </a:prstGeom>
          <a:ln w="0">
            <a:noFill/>
          </a:ln>
        </p:spPr>
      </p:pic>
      <p:pic>
        <p:nvPicPr>
          <p:cNvPr id="81" name="Рисунок 80"/>
          <p:cNvPicPr/>
          <p:nvPr/>
        </p:nvPicPr>
        <p:blipFill>
          <a:blip r:embed="rId3"/>
          <a:stretch/>
        </p:blipFill>
        <p:spPr>
          <a:xfrm>
            <a:off x="3600000" y="3766680"/>
            <a:ext cx="8181000" cy="1992960"/>
          </a:xfrm>
          <a:prstGeom prst="rect">
            <a:avLst/>
          </a:prstGeom>
          <a:ln w="0">
            <a:noFill/>
          </a:ln>
        </p:spPr>
      </p:pic>
      <p:pic>
        <p:nvPicPr>
          <p:cNvPr id="82" name="Рисунок 81"/>
          <p:cNvPicPr/>
          <p:nvPr/>
        </p:nvPicPr>
        <p:blipFill>
          <a:blip r:embed="rId4"/>
          <a:srcRect l="13576" t="1842" r="13922"/>
          <a:stretch/>
        </p:blipFill>
        <p:spPr>
          <a:xfrm>
            <a:off x="1080" y="180000"/>
            <a:ext cx="3630600" cy="6119640"/>
          </a:xfrm>
          <a:prstGeom prst="rect">
            <a:avLst/>
          </a:prstGeom>
          <a:ln w="0">
            <a:noFill/>
          </a:ln>
        </p:spPr>
      </p:pic>
      <p:sp>
        <p:nvSpPr>
          <p:cNvPr id="83" name="Облачко с текстом: прямоугольное со скругленными углами 82"/>
          <p:cNvSpPr/>
          <p:nvPr/>
        </p:nvSpPr>
        <p:spPr>
          <a:xfrm>
            <a:off x="3632040" y="361080"/>
            <a:ext cx="5187600" cy="2338560"/>
          </a:xfrm>
          <a:prstGeom prst="wedgeRoundRectCallout">
            <a:avLst>
              <a:gd name="adj1" fmla="val -71541"/>
              <a:gd name="adj2" fmla="val 28578"/>
              <a:gd name="adj3" fmla="val 16667"/>
            </a:avLst>
          </a:prstGeom>
          <a:solidFill>
            <a:srgbClr val="DEE6EF"/>
          </a:solidFill>
          <a:ln w="0">
            <a:solidFill>
              <a:srgbClr val="3465A4"/>
            </a:solidFill>
          </a:ln>
        </p:spPr>
        <p:style>
          <a:lnRef idx="0">
            <a:scrgbClr r="0" g="0" b="0"/>
          </a:lnRef>
          <a:fillRef idx="0">
            <a:scrgbClr r="0" g="0" b="0"/>
          </a:fillRef>
          <a:effectRef idx="0">
            <a:scrgbClr r="0" g="0" b="0"/>
          </a:effectRef>
          <a:fontRef idx="minor"/>
        </p:style>
      </p:sp>
      <p:sp>
        <p:nvSpPr>
          <p:cNvPr id="84" name="Прямоугольник 83"/>
          <p:cNvSpPr/>
          <p:nvPr/>
        </p:nvSpPr>
        <p:spPr>
          <a:xfrm>
            <a:off x="3780000" y="685440"/>
            <a:ext cx="5039640" cy="18817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1800" b="0" strike="noStrike" spc="-1">
                <a:latin typeface="Arial"/>
              </a:rPr>
              <a:t>   </a:t>
            </a:r>
            <a:r>
              <a:rPr lang="uk-UA" sz="1800" b="0" i="1" strike="noStrike" spc="-1">
                <a:latin typeface="Arial"/>
              </a:rPr>
              <a:t>Прочитайте уривок з документа. Порівняйте текст джерела з відповідним абзацом тексту про Володимира Антоновича. Зробіть висновок про те, як історики використовують джерела для написання наукових історичних досліджень.</a:t>
            </a:r>
            <a:endParaRPr lang="uk-UA" sz="1800" b="0" strike="noStrike" spc="-1">
              <a:latin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 name="Рисунок 84"/>
          <p:cNvPicPr/>
          <p:nvPr/>
        </p:nvPicPr>
        <p:blipFill>
          <a:blip r:embed="rId2"/>
          <a:stretch/>
        </p:blipFill>
        <p:spPr>
          <a:xfrm>
            <a:off x="900360" y="129960"/>
            <a:ext cx="10618920" cy="6349320"/>
          </a:xfrm>
          <a:prstGeom prst="rect">
            <a:avLst/>
          </a:prstGeom>
          <a:ln w="0">
            <a:noFill/>
          </a:ln>
        </p:spPr>
      </p:pic>
      <p:pic>
        <p:nvPicPr>
          <p:cNvPr id="86" name="Рисунок 85"/>
          <p:cNvPicPr/>
          <p:nvPr/>
        </p:nvPicPr>
        <p:blipFill>
          <a:blip r:embed="rId3"/>
          <a:stretch/>
        </p:blipFill>
        <p:spPr>
          <a:xfrm>
            <a:off x="7020000" y="4860000"/>
            <a:ext cx="3253320" cy="1889640"/>
          </a:xfrm>
          <a:prstGeom prst="rect">
            <a:avLst/>
          </a:prstGeom>
          <a:ln w="0">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Прямоугольник 86"/>
          <p:cNvSpPr/>
          <p:nvPr/>
        </p:nvSpPr>
        <p:spPr>
          <a:xfrm>
            <a:off x="4680000" y="297360"/>
            <a:ext cx="4314600" cy="595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3600" b="1" strike="noStrike" spc="-1">
                <a:solidFill>
                  <a:srgbClr val="C9211E"/>
                </a:solidFill>
                <a:latin typeface="Arial"/>
                <a:ea typeface="DejaVu Sans"/>
              </a:rPr>
              <a:t>Перевірте себе</a:t>
            </a:r>
            <a:endParaRPr lang="uk-UA" sz="3600" b="0" strike="noStrike" spc="-1">
              <a:latin typeface="Arial"/>
            </a:endParaRPr>
          </a:p>
        </p:txBody>
      </p:sp>
      <p:pic>
        <p:nvPicPr>
          <p:cNvPr id="88" name="Рисунок 87"/>
          <p:cNvPicPr/>
          <p:nvPr/>
        </p:nvPicPr>
        <p:blipFill>
          <a:blip r:embed="rId2"/>
          <a:stretch/>
        </p:blipFill>
        <p:spPr>
          <a:xfrm>
            <a:off x="0" y="727626"/>
            <a:ext cx="11339640" cy="5357160"/>
          </a:xfrm>
          <a:prstGeom prst="rect">
            <a:avLst/>
          </a:prstGeom>
          <a:ln w="0">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Прямоугольник 88"/>
          <p:cNvSpPr/>
          <p:nvPr/>
        </p:nvSpPr>
        <p:spPr>
          <a:xfrm>
            <a:off x="2880000" y="469800"/>
            <a:ext cx="7371720" cy="4784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gn="ctr">
              <a:lnSpc>
                <a:spcPct val="100000"/>
              </a:lnSpc>
            </a:pPr>
            <a:r>
              <a:rPr lang="uk-UA" sz="2800" b="1" strike="noStrike" spc="-1">
                <a:solidFill>
                  <a:srgbClr val="000000"/>
                </a:solidFill>
                <a:latin typeface="Arial"/>
                <a:ea typeface="DejaVu Sans"/>
              </a:rPr>
              <a:t>Домашнє завдання</a:t>
            </a:r>
            <a:endParaRPr lang="uk-UA" sz="2800" b="0" strike="noStrike" spc="-1">
              <a:latin typeface="Arial"/>
            </a:endParaRPr>
          </a:p>
        </p:txBody>
      </p:sp>
      <p:sp>
        <p:nvSpPr>
          <p:cNvPr id="90" name="Прямоугольник 89"/>
          <p:cNvSpPr/>
          <p:nvPr/>
        </p:nvSpPr>
        <p:spPr>
          <a:xfrm>
            <a:off x="540000" y="1440000"/>
            <a:ext cx="11337120" cy="41576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uk-UA" sz="2400" b="0" strike="noStrike" spc="-1">
                <a:solidFill>
                  <a:srgbClr val="000000"/>
                </a:solidFill>
                <a:latin typeface="Arial"/>
                <a:ea typeface="DejaVu Sans"/>
              </a:rPr>
              <a:t>1. Опрацювати текст підручника </a:t>
            </a:r>
            <a:r>
              <a:rPr lang="uk-UA" sz="1800" b="0" strike="noStrike" spc="-1">
                <a:solidFill>
                  <a:srgbClr val="000000"/>
                </a:solidFill>
                <a:latin typeface="Arial"/>
                <a:ea typeface="DejaVu Sans"/>
              </a:rPr>
              <a:t>(автор — Власов В. та ін.),</a:t>
            </a:r>
            <a:r>
              <a:rPr lang="uk-UA" sz="2400" b="0" strike="noStrike" spc="-1">
                <a:solidFill>
                  <a:srgbClr val="000000"/>
                </a:solidFill>
                <a:latin typeface="Arial"/>
                <a:ea typeface="DejaVu Sans"/>
              </a:rPr>
              <a:t> параграф 18, с. 101-106;</a:t>
            </a:r>
            <a:endParaRPr lang="uk-UA" sz="2400" b="0" strike="noStrike" spc="-1">
              <a:latin typeface="Arial"/>
            </a:endParaRPr>
          </a:p>
          <a:p>
            <a:pPr>
              <a:lnSpc>
                <a:spcPct val="100000"/>
              </a:lnSpc>
            </a:pPr>
            <a:endParaRPr lang="uk-UA" sz="2400" b="0" strike="noStrike" spc="-1">
              <a:latin typeface="Arial"/>
            </a:endParaRPr>
          </a:p>
          <a:p>
            <a:pPr>
              <a:lnSpc>
                <a:spcPct val="100000"/>
              </a:lnSpc>
            </a:pPr>
            <a:r>
              <a:rPr lang="uk-UA" sz="2400" b="0" strike="noStrike" spc="-1">
                <a:solidFill>
                  <a:srgbClr val="000000"/>
                </a:solidFill>
                <a:latin typeface="Arial"/>
                <a:ea typeface="Microsoft YaHei"/>
              </a:rPr>
              <a:t>2.  За матеріалами уроку складіть хронологічну задачу. Запропонуйте розв'язати її однокласникам.</a:t>
            </a:r>
            <a:endParaRPr lang="uk-UA" sz="2400" b="0" strike="noStrike" spc="-1">
              <a:latin typeface="Arial"/>
            </a:endParaRPr>
          </a:p>
          <a:p>
            <a:pPr>
              <a:lnSpc>
                <a:spcPct val="100000"/>
              </a:lnSpc>
            </a:pPr>
            <a:endParaRPr lang="uk-UA" sz="2400" b="0" strike="noStrike" spc="-1">
              <a:latin typeface="Arial"/>
            </a:endParaRPr>
          </a:p>
          <a:p>
            <a:pPr>
              <a:lnSpc>
                <a:spcPct val="100000"/>
              </a:lnSpc>
            </a:pPr>
            <a:r>
              <a:rPr lang="uk-UA" sz="2400" b="0" strike="noStrike" spc="-1">
                <a:solidFill>
                  <a:srgbClr val="000000"/>
                </a:solidFill>
                <a:latin typeface="Arial"/>
                <a:ea typeface="Microsoft YaHei"/>
              </a:rPr>
              <a:t>3. </a:t>
            </a:r>
            <a:endParaRPr lang="uk-UA" sz="2400" b="0" strike="noStrike" spc="-1">
              <a:latin typeface="Arial"/>
            </a:endParaRPr>
          </a:p>
          <a:p>
            <a:pPr>
              <a:lnSpc>
                <a:spcPct val="100000"/>
              </a:lnSpc>
            </a:pPr>
            <a:endParaRPr lang="uk-UA" sz="2400" b="0" strike="noStrike" spc="-1">
              <a:latin typeface="Arial"/>
            </a:endParaRPr>
          </a:p>
          <a:p>
            <a:pPr>
              <a:lnSpc>
                <a:spcPct val="100000"/>
              </a:lnSpc>
            </a:pPr>
            <a:endParaRPr lang="uk-UA" sz="2400" b="0" strike="noStrike" spc="-1">
              <a:latin typeface="Arial"/>
            </a:endParaRPr>
          </a:p>
          <a:p>
            <a:pPr>
              <a:lnSpc>
                <a:spcPct val="100000"/>
              </a:lnSpc>
            </a:pPr>
            <a:endParaRPr lang="uk-UA" sz="2400" b="0" strike="noStrike" spc="-1">
              <a:latin typeface="Arial"/>
            </a:endParaRPr>
          </a:p>
          <a:p>
            <a:pPr>
              <a:lnSpc>
                <a:spcPct val="100000"/>
              </a:lnSpc>
            </a:pPr>
            <a:r>
              <a:rPr lang="uk-UA" sz="2400" b="0" strike="noStrike" spc="-1">
                <a:solidFill>
                  <a:srgbClr val="000000"/>
                </a:solidFill>
                <a:latin typeface="Arial"/>
                <a:ea typeface="Microsoft YaHei"/>
              </a:rPr>
              <a:t>  </a:t>
            </a:r>
            <a:endParaRPr lang="uk-UA" sz="2400" b="0" strike="noStrike" spc="-1">
              <a:latin typeface="Arial"/>
            </a:endParaRPr>
          </a:p>
          <a:p>
            <a:pPr>
              <a:lnSpc>
                <a:spcPct val="100000"/>
              </a:lnSpc>
            </a:pPr>
            <a:endParaRPr lang="uk-UA" sz="2400" b="0" strike="noStrike" spc="-1">
              <a:latin typeface="Arial"/>
            </a:endParaRPr>
          </a:p>
        </p:txBody>
      </p:sp>
      <p:pic>
        <p:nvPicPr>
          <p:cNvPr id="91" name="Рисунок 90"/>
          <p:cNvPicPr/>
          <p:nvPr/>
        </p:nvPicPr>
        <p:blipFill>
          <a:blip r:embed="rId2"/>
          <a:stretch/>
        </p:blipFill>
        <p:spPr>
          <a:xfrm>
            <a:off x="1080000" y="3240000"/>
            <a:ext cx="8098560" cy="3419640"/>
          </a:xfrm>
          <a:prstGeom prst="rect">
            <a:avLst/>
          </a:prstGeom>
          <a:ln w="0">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Circuit</Template>
  <TotalTime>731</TotalTime>
  <Words>883</Words>
  <Application>Microsoft Office PowerPoint</Application>
  <PresentationFormat>Широкоэкранный</PresentationFormat>
  <Paragraphs>29</Paragraphs>
  <Slides>15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Arial</vt:lpstr>
      <vt:lpstr>Symbol</vt:lpstr>
      <vt:lpstr>Times New Roman</vt:lpstr>
      <vt:lpstr>Tw Cen MT</vt:lpstr>
      <vt:lpstr>Wingdings</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subject/>
  <dc:creator/>
  <dc:description/>
  <cp:lastModifiedBy>User</cp:lastModifiedBy>
  <cp:revision>101</cp:revision>
  <dcterms:created xsi:type="dcterms:W3CDTF">2022-07-20T15:58:15Z</dcterms:created>
  <dcterms:modified xsi:type="dcterms:W3CDTF">2023-01-31T20:24:57Z</dcterms:modified>
  <dc:language>uk-UA</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Широкий екран</vt:lpwstr>
  </property>
  <property fmtid="{D5CDD505-2E9C-101B-9397-08002B2CF9AE}" pid="3" name="Slides">
    <vt:i4>10</vt:i4>
  </property>
</Properties>
</file>