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88" r:id="rId2"/>
    <p:sldId id="338" r:id="rId3"/>
    <p:sldId id="278" r:id="rId4"/>
    <p:sldId id="300" r:id="rId5"/>
    <p:sldId id="277" r:id="rId6"/>
    <p:sldId id="301" r:id="rId7"/>
    <p:sldId id="391" r:id="rId8"/>
    <p:sldId id="393" r:id="rId9"/>
    <p:sldId id="395" r:id="rId10"/>
    <p:sldId id="405" r:id="rId11"/>
    <p:sldId id="303" r:id="rId12"/>
    <p:sldId id="352" r:id="rId13"/>
    <p:sldId id="354" r:id="rId14"/>
    <p:sldId id="407" r:id="rId15"/>
    <p:sldId id="365" r:id="rId16"/>
    <p:sldId id="366" r:id="rId17"/>
    <p:sldId id="368" r:id="rId18"/>
    <p:sldId id="378" r:id="rId19"/>
    <p:sldId id="380" r:id="rId20"/>
    <p:sldId id="370" r:id="rId21"/>
    <p:sldId id="328" r:id="rId22"/>
    <p:sldId id="401" r:id="rId23"/>
    <p:sldId id="410" r:id="rId24"/>
    <p:sldId id="296" r:id="rId25"/>
    <p:sldId id="312" r:id="rId26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CC"/>
    <a:srgbClr val="DEDADC"/>
    <a:srgbClr val="ED43B0"/>
    <a:srgbClr val="BE72B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95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8649053-5890-43E1-9348-9D570C5EECE2}" type="doc">
      <dgm:prSet loTypeId="urn:microsoft.com/office/officeart/2009/layout/ReverseList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D891E34-DC5B-48A5-8A6D-3C69EEA46ECE}">
      <dgm:prSet phldrT="[Текст]" custT="1"/>
      <dgm:spPr/>
      <dgm:t>
        <a:bodyPr/>
        <a:lstStyle/>
        <a:p>
          <a:r>
            <a:rPr lang="uk-UA" sz="2800" b="1" dirty="0" smtClean="0">
              <a:solidFill>
                <a:srgbClr val="FF0000"/>
              </a:solidFill>
            </a:rPr>
            <a:t>Законодавча влада</a:t>
          </a:r>
        </a:p>
        <a:p>
          <a:endParaRPr lang="uk-UA" sz="2100" dirty="0" smtClean="0"/>
        </a:p>
        <a:p>
          <a:r>
            <a:rPr lang="uk-UA" sz="2100" b="1" dirty="0" smtClean="0">
              <a:solidFill>
                <a:srgbClr val="002060"/>
              </a:solidFill>
            </a:rPr>
            <a:t>Центральна Рада(822)</a:t>
          </a:r>
        </a:p>
        <a:p>
          <a:endParaRPr lang="uk-UA" sz="2100" dirty="0" smtClean="0"/>
        </a:p>
        <a:p>
          <a:r>
            <a:rPr lang="uk-UA" sz="2100" b="1" dirty="0" smtClean="0">
              <a:solidFill>
                <a:srgbClr val="002060"/>
              </a:solidFill>
            </a:rPr>
            <a:t>Мала Рада(150)</a:t>
          </a:r>
          <a:endParaRPr lang="ru-RU" sz="2100" b="1" dirty="0">
            <a:solidFill>
              <a:srgbClr val="002060"/>
            </a:solidFill>
          </a:endParaRPr>
        </a:p>
      </dgm:t>
    </dgm:pt>
    <dgm:pt modelId="{E9119F44-8E0A-4407-A9A2-944AA42E523E}" type="parTrans" cxnId="{AB14D7D1-31E8-4EBE-8358-DFE915E65D57}">
      <dgm:prSet/>
      <dgm:spPr/>
      <dgm:t>
        <a:bodyPr/>
        <a:lstStyle/>
        <a:p>
          <a:endParaRPr lang="ru-RU"/>
        </a:p>
      </dgm:t>
    </dgm:pt>
    <dgm:pt modelId="{9A12DBBC-D025-47BF-AC62-F2C571D2EF20}" type="sibTrans" cxnId="{AB14D7D1-31E8-4EBE-8358-DFE915E65D57}">
      <dgm:prSet/>
      <dgm:spPr/>
      <dgm:t>
        <a:bodyPr/>
        <a:lstStyle/>
        <a:p>
          <a:endParaRPr lang="ru-RU"/>
        </a:p>
      </dgm:t>
    </dgm:pt>
    <dgm:pt modelId="{01597C7F-7780-44A4-AAA0-2AF6D9020107}">
      <dgm:prSet phldrT="[Текст]" custT="1"/>
      <dgm:spPr/>
      <dgm:t>
        <a:bodyPr/>
        <a:lstStyle/>
        <a:p>
          <a:r>
            <a:rPr lang="uk-UA" sz="2800" b="1" dirty="0" smtClean="0">
              <a:solidFill>
                <a:srgbClr val="FF0000"/>
              </a:solidFill>
            </a:rPr>
            <a:t>Виконавча влада</a:t>
          </a:r>
        </a:p>
        <a:p>
          <a:endParaRPr lang="uk-UA" sz="2100" b="1" dirty="0" smtClean="0">
            <a:solidFill>
              <a:srgbClr val="FF0000"/>
            </a:solidFill>
          </a:endParaRPr>
        </a:p>
        <a:p>
          <a:r>
            <a:rPr lang="uk-UA" sz="2100" b="1" dirty="0" smtClean="0">
              <a:solidFill>
                <a:srgbClr val="002060"/>
              </a:solidFill>
            </a:rPr>
            <a:t>Генеральний Секретаріат</a:t>
          </a:r>
        </a:p>
        <a:p>
          <a:r>
            <a:rPr lang="uk-UA" sz="2100" b="1" dirty="0" smtClean="0">
              <a:solidFill>
                <a:srgbClr val="002060"/>
              </a:solidFill>
            </a:rPr>
            <a:t>(Володимир Винниченко)</a:t>
          </a:r>
          <a:endParaRPr lang="ru-RU" sz="2100" b="1" dirty="0">
            <a:solidFill>
              <a:srgbClr val="002060"/>
            </a:solidFill>
          </a:endParaRPr>
        </a:p>
      </dgm:t>
    </dgm:pt>
    <dgm:pt modelId="{56E0D1AA-86F0-458A-88B1-70A5FA24004E}" type="parTrans" cxnId="{6DD95259-7D5A-48BB-A44E-C379705F266F}">
      <dgm:prSet/>
      <dgm:spPr/>
      <dgm:t>
        <a:bodyPr/>
        <a:lstStyle/>
        <a:p>
          <a:endParaRPr lang="ru-RU"/>
        </a:p>
      </dgm:t>
    </dgm:pt>
    <dgm:pt modelId="{2EA02594-A4F2-49F1-8794-13CF3F7C2FE7}" type="sibTrans" cxnId="{6DD95259-7D5A-48BB-A44E-C379705F266F}">
      <dgm:prSet/>
      <dgm:spPr/>
      <dgm:t>
        <a:bodyPr/>
        <a:lstStyle/>
        <a:p>
          <a:endParaRPr lang="ru-RU"/>
        </a:p>
      </dgm:t>
    </dgm:pt>
    <dgm:pt modelId="{BE92E281-A0C2-4F15-B335-8081F1B0DE4A}" type="pres">
      <dgm:prSet presAssocID="{98649053-5890-43E1-9348-9D570C5EECE2}" presName="Name0" presStyleCnt="0">
        <dgm:presLayoutVars>
          <dgm:chMax val="2"/>
          <dgm:chPref val="2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45445A5A-D117-480F-BE96-8A49D62D253D}" type="pres">
      <dgm:prSet presAssocID="{98649053-5890-43E1-9348-9D570C5EECE2}" presName="LeftText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2AAAC32-9E52-4A72-8FBE-B3CED6A0DE5C}" type="pres">
      <dgm:prSet presAssocID="{98649053-5890-43E1-9348-9D570C5EECE2}" presName="LeftNode" presStyleLbl="bgImgPlace1" presStyleIdx="0" presStyleCnt="2" custScaleX="193393" custScaleY="109333" custLinFactNeighborX="-59401" custLinFactNeighborY="6082">
        <dgm:presLayoutVars>
          <dgm:chMax val="2"/>
          <dgm:chPref val="2"/>
        </dgm:presLayoutVars>
      </dgm:prSet>
      <dgm:spPr/>
      <dgm:t>
        <a:bodyPr/>
        <a:lstStyle/>
        <a:p>
          <a:endParaRPr lang="ru-RU"/>
        </a:p>
      </dgm:t>
    </dgm:pt>
    <dgm:pt modelId="{123CE6A3-8192-4126-912B-E27B5B28887A}" type="pres">
      <dgm:prSet presAssocID="{98649053-5890-43E1-9348-9D570C5EECE2}" presName="RightText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A4515C-9D4C-40B2-A375-CD242A331165}" type="pres">
      <dgm:prSet presAssocID="{98649053-5890-43E1-9348-9D570C5EECE2}" presName="RightNode" presStyleLbl="bgImgPlace1" presStyleIdx="1" presStyleCnt="2" custScaleX="182345" custScaleY="105316" custLinFactNeighborX="39627" custLinFactNeighborY="-917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  <dgm:pt modelId="{0176B18F-4595-48FB-AC0E-C6C9336FDCE1}" type="pres">
      <dgm:prSet presAssocID="{98649053-5890-43E1-9348-9D570C5EECE2}" presName="TopArrow" presStyleLbl="node1" presStyleIdx="0" presStyleCnt="2"/>
      <dgm:spPr/>
    </dgm:pt>
    <dgm:pt modelId="{6A7B9CDF-735E-4A95-B722-00B3C2E7EC2B}" type="pres">
      <dgm:prSet presAssocID="{98649053-5890-43E1-9348-9D570C5EECE2}" presName="BottomArrow" presStyleLbl="node1" presStyleIdx="1" presStyleCnt="2"/>
      <dgm:spPr/>
    </dgm:pt>
  </dgm:ptLst>
  <dgm:cxnLst>
    <dgm:cxn modelId="{FDDA1664-B585-4E64-AAE9-305AAC50BB98}" type="presOf" srcId="{01597C7F-7780-44A4-AAA0-2AF6D9020107}" destId="{123CE6A3-8192-4126-912B-E27B5B28887A}" srcOrd="0" destOrd="0" presId="urn:microsoft.com/office/officeart/2009/layout/ReverseList"/>
    <dgm:cxn modelId="{6DD95259-7D5A-48BB-A44E-C379705F266F}" srcId="{98649053-5890-43E1-9348-9D570C5EECE2}" destId="{01597C7F-7780-44A4-AAA0-2AF6D9020107}" srcOrd="1" destOrd="0" parTransId="{56E0D1AA-86F0-458A-88B1-70A5FA24004E}" sibTransId="{2EA02594-A4F2-49F1-8794-13CF3F7C2FE7}"/>
    <dgm:cxn modelId="{CE0AE5AD-1A85-490F-BE35-679BF087C820}" type="presOf" srcId="{01597C7F-7780-44A4-AAA0-2AF6D9020107}" destId="{D5A4515C-9D4C-40B2-A375-CD242A331165}" srcOrd="1" destOrd="0" presId="urn:microsoft.com/office/officeart/2009/layout/ReverseList"/>
    <dgm:cxn modelId="{D4310CC7-2BAF-4FE9-B181-BA33911C3A08}" type="presOf" srcId="{98649053-5890-43E1-9348-9D570C5EECE2}" destId="{BE92E281-A0C2-4F15-B335-8081F1B0DE4A}" srcOrd="0" destOrd="0" presId="urn:microsoft.com/office/officeart/2009/layout/ReverseList"/>
    <dgm:cxn modelId="{AB14D7D1-31E8-4EBE-8358-DFE915E65D57}" srcId="{98649053-5890-43E1-9348-9D570C5EECE2}" destId="{1D891E34-DC5B-48A5-8A6D-3C69EEA46ECE}" srcOrd="0" destOrd="0" parTransId="{E9119F44-8E0A-4407-A9A2-944AA42E523E}" sibTransId="{9A12DBBC-D025-47BF-AC62-F2C571D2EF20}"/>
    <dgm:cxn modelId="{1922AE1D-641C-40E8-A62F-5EEEBD413847}" type="presOf" srcId="{1D891E34-DC5B-48A5-8A6D-3C69EEA46ECE}" destId="{45445A5A-D117-480F-BE96-8A49D62D253D}" srcOrd="0" destOrd="0" presId="urn:microsoft.com/office/officeart/2009/layout/ReverseList"/>
    <dgm:cxn modelId="{B71F6EDF-2B9E-455D-9EFB-3CE378541BEE}" type="presOf" srcId="{1D891E34-DC5B-48A5-8A6D-3C69EEA46ECE}" destId="{F2AAAC32-9E52-4A72-8FBE-B3CED6A0DE5C}" srcOrd="1" destOrd="0" presId="urn:microsoft.com/office/officeart/2009/layout/ReverseList"/>
    <dgm:cxn modelId="{1B80C303-FC2E-489E-A481-268099F48D22}" type="presParOf" srcId="{BE92E281-A0C2-4F15-B335-8081F1B0DE4A}" destId="{45445A5A-D117-480F-BE96-8A49D62D253D}" srcOrd="0" destOrd="0" presId="urn:microsoft.com/office/officeart/2009/layout/ReverseList"/>
    <dgm:cxn modelId="{D441AABC-1B3C-4EAE-A40C-FFB114E6D315}" type="presParOf" srcId="{BE92E281-A0C2-4F15-B335-8081F1B0DE4A}" destId="{F2AAAC32-9E52-4A72-8FBE-B3CED6A0DE5C}" srcOrd="1" destOrd="0" presId="urn:microsoft.com/office/officeart/2009/layout/ReverseList"/>
    <dgm:cxn modelId="{60983E6F-122C-4F2A-BAEA-E8A5A4C6E430}" type="presParOf" srcId="{BE92E281-A0C2-4F15-B335-8081F1B0DE4A}" destId="{123CE6A3-8192-4126-912B-E27B5B28887A}" srcOrd="2" destOrd="0" presId="urn:microsoft.com/office/officeart/2009/layout/ReverseList"/>
    <dgm:cxn modelId="{976CD8FC-FAB1-4A97-B7E2-DAE25828D0A6}" type="presParOf" srcId="{BE92E281-A0C2-4F15-B335-8081F1B0DE4A}" destId="{D5A4515C-9D4C-40B2-A375-CD242A331165}" srcOrd="3" destOrd="0" presId="urn:microsoft.com/office/officeart/2009/layout/ReverseList"/>
    <dgm:cxn modelId="{DF661469-9CAC-42A8-9EF3-B1C6835303F3}" type="presParOf" srcId="{BE92E281-A0C2-4F15-B335-8081F1B0DE4A}" destId="{0176B18F-4595-48FB-AC0E-C6C9336FDCE1}" srcOrd="4" destOrd="0" presId="urn:microsoft.com/office/officeart/2009/layout/ReverseList"/>
    <dgm:cxn modelId="{5FDFDB75-ACE7-4149-85D2-BD7FBCEE6D20}" type="presParOf" srcId="{BE92E281-A0C2-4F15-B335-8081F1B0DE4A}" destId="{6A7B9CDF-735E-4A95-B722-00B3C2E7EC2B}" srcOrd="5" destOrd="0" presId="urn:microsoft.com/office/officeart/2009/layout/Reverse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AAAC32-9E52-4A72-8FBE-B3CED6A0DE5C}">
      <dsp:nvSpPr>
        <dsp:cNvPr id="0" name=""/>
        <dsp:cNvSpPr/>
      </dsp:nvSpPr>
      <dsp:spPr>
        <a:xfrm rot="16200000">
          <a:off x="136578" y="764495"/>
          <a:ext cx="3374350" cy="3647507"/>
        </a:xfrm>
        <a:prstGeom prst="round2SameRect">
          <a:avLst>
            <a:gd name="adj1" fmla="val 16670"/>
            <a:gd name="adj2" fmla="val 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77800" rIns="160020" bIns="177800" numCol="1" spcCol="1270" anchor="t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 smtClean="0">
              <a:solidFill>
                <a:srgbClr val="FF0000"/>
              </a:solidFill>
            </a:rPr>
            <a:t>Законодавча влада</a:t>
          </a:r>
        </a:p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2100" kern="1200" dirty="0" smtClean="0"/>
        </a:p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100" b="1" kern="1200" dirty="0" smtClean="0">
              <a:solidFill>
                <a:srgbClr val="002060"/>
              </a:solidFill>
            </a:rPr>
            <a:t>Центральна Рада(822)</a:t>
          </a:r>
        </a:p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2100" kern="1200" dirty="0" smtClean="0"/>
        </a:p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100" b="1" kern="1200" dirty="0" smtClean="0">
              <a:solidFill>
                <a:srgbClr val="002060"/>
              </a:solidFill>
            </a:rPr>
            <a:t>Мала Рада(150)</a:t>
          </a:r>
          <a:endParaRPr lang="ru-RU" sz="2100" b="1" kern="1200" dirty="0">
            <a:solidFill>
              <a:srgbClr val="002060"/>
            </a:solidFill>
          </a:endParaRPr>
        </a:p>
      </dsp:txBody>
      <dsp:txXfrm rot="5400000">
        <a:off x="164752" y="1065825"/>
        <a:ext cx="3482755" cy="3044846"/>
      </dsp:txXfrm>
    </dsp:sp>
    <dsp:sp modelId="{D5A4515C-9D4C-40B2-A375-CD242A331165}">
      <dsp:nvSpPr>
        <dsp:cNvPr id="0" name=""/>
        <dsp:cNvSpPr/>
      </dsp:nvSpPr>
      <dsp:spPr>
        <a:xfrm rot="5400000">
          <a:off x="3909821" y="652670"/>
          <a:ext cx="3250373" cy="3439135"/>
        </a:xfrm>
        <a:prstGeom prst="round2SameRect">
          <a:avLst>
            <a:gd name="adj1" fmla="val 16670"/>
            <a:gd name="adj2" fmla="val 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0020" tIns="177800" rIns="106680" bIns="177800" numCol="1" spcCol="1270" anchor="t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 smtClean="0">
              <a:solidFill>
                <a:srgbClr val="FF0000"/>
              </a:solidFill>
            </a:rPr>
            <a:t>Виконавча влада</a:t>
          </a:r>
        </a:p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2100" b="1" kern="1200" dirty="0" smtClean="0">
            <a:solidFill>
              <a:srgbClr val="FF0000"/>
            </a:solidFill>
          </a:endParaRPr>
        </a:p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100" b="1" kern="1200" dirty="0" smtClean="0">
              <a:solidFill>
                <a:srgbClr val="002060"/>
              </a:solidFill>
            </a:rPr>
            <a:t>Генеральний Секретаріат</a:t>
          </a:r>
        </a:p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100" b="1" kern="1200" dirty="0" smtClean="0">
              <a:solidFill>
                <a:srgbClr val="002060"/>
              </a:solidFill>
            </a:rPr>
            <a:t>(Володимир Винниченко)</a:t>
          </a:r>
          <a:endParaRPr lang="ru-RU" sz="2100" b="1" kern="1200" dirty="0">
            <a:solidFill>
              <a:srgbClr val="002060"/>
            </a:solidFill>
          </a:endParaRPr>
        </a:p>
      </dsp:txBody>
      <dsp:txXfrm rot="-5400000">
        <a:off x="3815441" y="905750"/>
        <a:ext cx="3280436" cy="2932975"/>
      </dsp:txXfrm>
    </dsp:sp>
    <dsp:sp modelId="{0176B18F-4595-48FB-AC0E-C6C9336FDCE1}">
      <dsp:nvSpPr>
        <dsp:cNvPr id="0" name=""/>
        <dsp:cNvSpPr/>
      </dsp:nvSpPr>
      <dsp:spPr>
        <a:xfrm>
          <a:off x="2815723" y="0"/>
          <a:ext cx="1971702" cy="1971606"/>
        </a:xfrm>
        <a:prstGeom prst="circularArrow">
          <a:avLst>
            <a:gd name="adj1" fmla="val 12500"/>
            <a:gd name="adj2" fmla="val 1142322"/>
            <a:gd name="adj3" fmla="val 20457678"/>
            <a:gd name="adj4" fmla="val 10800000"/>
            <a:gd name="adj5" fmla="val 125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7B9CDF-735E-4A95-B722-00B3C2E7EC2B}">
      <dsp:nvSpPr>
        <dsp:cNvPr id="0" name=""/>
        <dsp:cNvSpPr/>
      </dsp:nvSpPr>
      <dsp:spPr>
        <a:xfrm rot="10800000">
          <a:off x="2815723" y="2828993"/>
          <a:ext cx="1971702" cy="1971606"/>
        </a:xfrm>
        <a:prstGeom prst="circularArrow">
          <a:avLst>
            <a:gd name="adj1" fmla="val 12500"/>
            <a:gd name="adj2" fmla="val 1142322"/>
            <a:gd name="adj3" fmla="val 20457678"/>
            <a:gd name="adj4" fmla="val 10800000"/>
            <a:gd name="adj5" fmla="val 125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layout/ReverseList">
  <dgm:title val=""/>
  <dgm:desc val=""/>
  <dgm:catLst>
    <dgm:cat type="relationship" pri="38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clrData>
  <dgm:layoutNode name="Name0">
    <dgm:varLst>
      <dgm:chMax val="2"/>
      <dgm:chPref val="2"/>
      <dgm:animLvl val="lvl"/>
    </dgm:varLst>
    <dgm:choose name="Name1">
      <dgm:if name="Name2" axis="ch" ptType="node" func="cnt" op="lte" val="1">
        <dgm:alg type="composite">
          <dgm:param type="ar" val="0.9993"/>
        </dgm:alg>
      </dgm:if>
      <dgm:else name="Name3">
        <dgm:alg type="composite">
          <dgm:param type="ar" val="0.8036"/>
        </dgm:alg>
      </dgm:else>
    </dgm:choose>
    <dgm:shape xmlns:r="http://schemas.openxmlformats.org/officeDocument/2006/relationships" r:blip="">
      <dgm:adjLst/>
    </dgm:shape>
    <dgm:choose name="Name4">
      <dgm:if name="Name5" axis="ch" ptType="node" func="cnt" op="lte" val="1">
        <dgm:constrLst>
          <dgm:constr type="primFontSz" for="des" ptType="node" op="equ" val="65"/>
          <dgm:constr type="l" for="ch" forName="LeftNode" refType="w" fact="0"/>
          <dgm:constr type="t" for="ch" forName="LeftNode" refType="h" fact="0.25"/>
          <dgm:constr type="w" for="ch" forName="LeftNode" refType="w" fact="0.5"/>
          <dgm:constr type="h" for="ch" forName="LeftNode" refType="h"/>
          <dgm:constr type="l" for="ch" forName="LeftText" refType="w" fact="0"/>
          <dgm:constr type="t" for="ch" forName="LeftText" refType="h" fact="0.25"/>
          <dgm:constr type="w" for="ch" forName="LeftText" refType="w" fact="0.5"/>
          <dgm:constr type="h" for="ch" forName="LeftText" refType="h"/>
        </dgm:constrLst>
      </dgm:if>
      <dgm:else name="Name6">
        <dgm:constrLst>
          <dgm:constr type="primFontSz" for="des" ptType="node" op="equ" val="65"/>
          <dgm:constr type="l" for="ch" forName="LeftNode" refType="w" fact="0"/>
          <dgm:constr type="t" for="ch" forName="LeftNode" refType="h" fact="0.1786"/>
          <dgm:constr type="w" for="ch" forName="LeftNode" refType="w" fact="0.4889"/>
          <dgm:constr type="h" for="ch" forName="LeftNode" refType="h" fact="0.6429"/>
          <dgm:constr type="l" for="ch" forName="LeftText" refType="w" fact="0"/>
          <dgm:constr type="t" for="ch" forName="LeftText" refType="h" fact="0.1786"/>
          <dgm:constr type="w" for="ch" forName="LeftText" refType="w" fact="0.4889"/>
          <dgm:constr type="h" for="ch" forName="LeftText" refType="h" fact="0.6429"/>
          <dgm:constr type="l" for="ch" forName="RightNode" refType="w" fact="0.5111"/>
          <dgm:constr type="t" for="ch" forName="RightNode" refType="h" fact="0.1786"/>
          <dgm:constr type="w" for="ch" forName="RightNode" refType="w" fact="0.4889"/>
          <dgm:constr type="h" for="ch" forName="RightNode" refType="h" fact="0.6429"/>
          <dgm:constr type="l" for="ch" forName="RightText" refType="w" fact="0.5111"/>
          <dgm:constr type="t" for="ch" forName="RightText" refType="h" fact="0.1786"/>
          <dgm:constr type="w" for="ch" forName="RightText" refType="w" fact="0.4889"/>
          <dgm:constr type="h" for="ch" forName="RightText" refType="h" fact="0.6429"/>
          <dgm:constr type="l" for="ch" forName="TopArrow" refType="w" fact="0.2444"/>
          <dgm:constr type="t" for="ch" forName="TopArrow" refType="h" fact="0"/>
          <dgm:constr type="w" for="ch" forName="TopArrow" refType="w" fact="0.5111"/>
          <dgm:constr type="h" for="ch" forName="TopArrow" refType="h" fact="0.4107"/>
          <dgm:constr type="l" for="ch" forName="BottomArrow" refType="w" fact="0.2444"/>
          <dgm:constr type="t" for="ch" forName="BottomArrow" refType="h" fact="0.5893"/>
          <dgm:constr type="w" for="ch" forName="BottomArrow" refType="w" fact="0.5111"/>
          <dgm:constr type="h" for="ch" forName="BottomArrow" refType="h" fact="0.4107"/>
        </dgm:constrLst>
      </dgm:else>
    </dgm:choose>
    <dgm:choose name="Name7">
      <dgm:if name="Name8" axis="ch" ptType="node" func="cnt" op="gte" val="1">
        <dgm:layoutNode name="LeftText" styleLbl="revTx" moveWith="LeftNode">
          <dgm:varLst>
            <dgm:bulletEnabled val="1"/>
          </dgm:varLst>
          <dgm:alg type="tx">
            <dgm:param type="txAnchorVert" val="t"/>
            <dgm:param type="parTxLTRAlign" val="l"/>
          </dgm:alg>
          <dgm:choose name="Name9">
            <dgm:if name="Name10" axis="ch" ptType="node" func="cnt" op="lte" val="1">
              <dgm:shape xmlns:r="http://schemas.openxmlformats.org/officeDocument/2006/relationships" type="roundRect" r:blip="" hideGeom="1">
                <dgm:adjLst>
                  <dgm:adj idx="1" val="0.1667"/>
                  <dgm:adj idx="2" val="0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5"/>
                <dgm:constr type="bMarg" refType="primFontSz" fact="0.5"/>
              </dgm:constrLst>
            </dgm:if>
            <dgm:else name="Name11">
              <dgm:shape xmlns:r="http://schemas.openxmlformats.org/officeDocument/2006/relationships" rot="270" type="round2SameRect" r:blip="" hideGeom="1">
                <dgm:adjLst>
                  <dgm:adj idx="1" val="0.1667"/>
                  <dgm:adj idx="2" val="0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45"/>
                <dgm:constr type="tMarg" refType="primFontSz" fact="0.5"/>
                <dgm:constr type="bMarg" refType="primFontSz" fact="0.5"/>
              </dgm:constrLst>
            </dgm:else>
          </dgm:choose>
          <dgm:ruleLst>
            <dgm:rule type="primFontSz" val="5" fact="NaN" max="NaN"/>
          </dgm:ruleLst>
        </dgm:layoutNode>
        <dgm:layoutNode name="LeftNode" styleLbl="bgImgPlace1">
          <dgm:varLst>
            <dgm:chMax val="2"/>
            <dgm:chPref val="2"/>
          </dgm:varLst>
          <dgm:alg type="sp"/>
          <dgm:choose name="Name12">
            <dgm:if name="Name13" axis="ch" ptType="node" func="cnt" op="lte" val="1">
              <dgm:shape xmlns:r="http://schemas.openxmlformats.org/officeDocument/2006/relationships" type="roundRect" r:blip="">
                <dgm:adjLst>
                  <dgm:adj idx="1" val="0.1667"/>
                  <dgm:adj idx="2" val="0"/>
                </dgm:adjLst>
              </dgm:shape>
            </dgm:if>
            <dgm:else name="Name14">
              <dgm:shape xmlns:r="http://schemas.openxmlformats.org/officeDocument/2006/relationships" rot="270" type="round2SameRect" r:blip="">
                <dgm:adjLst>
                  <dgm:adj idx="1" val="0.1667"/>
                  <dgm:adj idx="2" val="0"/>
                </dgm:adjLst>
              </dgm:shape>
            </dgm:else>
          </dgm:choose>
          <dgm:presOf axis="ch desOrSelf" ptType="node node" st="1 1" cnt="1 0"/>
        </dgm:layoutNode>
        <dgm:choose name="Name15">
          <dgm:if name="Name16" axis="ch" ptType="node" func="cnt" op="gte" val="2">
            <dgm:layoutNode name="RightText" styleLbl="revTx" moveWith="RightNode">
              <dgm:varLst>
                <dgm:bulletEnabled val="1"/>
              </dgm:varLst>
              <dgm:alg type="tx">
                <dgm:param type="txAnchorVert" val="t"/>
                <dgm:param type="parTxLTRAlign" val="l"/>
              </dgm:alg>
              <dgm:shape xmlns:r="http://schemas.openxmlformats.org/officeDocument/2006/relationships" rot="90" type="round2SameRect" r:blip="" hideGeom="1">
                <dgm:adjLst>
                  <dgm:adj idx="1" val="0.1667"/>
                  <dgm:adj idx="2" val="0"/>
                </dgm:adjLst>
              </dgm:shape>
              <dgm:presOf axis="ch desOrSelf" ptType="node node" st="2 1" cnt="1 0"/>
              <dgm:constrLst>
                <dgm:constr type="lMarg" refType="primFontSz" fact="0.45"/>
                <dgm:constr type="rMarg" refType="primFontSz" fact="0.3"/>
                <dgm:constr type="tMarg" refType="primFontSz" fact="0.5"/>
                <dgm:constr type="bMarg" refType="primFontSz" fact="0.5"/>
              </dgm:constrLst>
              <dgm:ruleLst>
                <dgm:rule type="primFontSz" val="5" fact="NaN" max="NaN"/>
              </dgm:ruleLst>
            </dgm:layoutNode>
            <dgm:layoutNode name="RightNode" styleLbl="bgImgPlace1">
              <dgm:varLst>
                <dgm:chMax val="0"/>
                <dgm:chPref val="0"/>
              </dgm:varLst>
              <dgm:alg type="sp"/>
              <dgm:shape xmlns:r="http://schemas.openxmlformats.org/officeDocument/2006/relationships" rot="90" type="round2SameRect" r:blip="">
                <dgm:adjLst>
                  <dgm:adj idx="1" val="0.1667"/>
                  <dgm:adj idx="2" val="0"/>
                </dgm:adjLst>
              </dgm:shape>
              <dgm:presOf axis="ch desOrSelf" ptType="node node" st="2 1" cnt="1 0"/>
            </dgm:layoutNode>
            <dgm:layoutNode name="TopArrow">
              <dgm:alg type="sp"/>
              <dgm:shape xmlns:r="http://schemas.openxmlformats.org/officeDocument/2006/relationships" type="circularArrow" r:blip="">
                <dgm:adjLst>
                  <dgm:adj idx="1" val="0.125"/>
                  <dgm:adj idx="2" val="19.0387"/>
                  <dgm:adj idx="3" val="-19.0387"/>
                  <dgm:adj idx="4" val="180"/>
                  <dgm:adj idx="5" val="0.125"/>
                </dgm:adjLst>
              </dgm:shape>
              <dgm:presOf/>
            </dgm:layoutNode>
            <dgm:layoutNode name="BottomArrow">
              <dgm:alg type="sp"/>
              <dgm:shape xmlns:r="http://schemas.openxmlformats.org/officeDocument/2006/relationships" rot="180" type="circularArrow" r:blip="">
                <dgm:adjLst>
                  <dgm:adj idx="1" val="0.125"/>
                  <dgm:adj idx="2" val="19.0387"/>
                  <dgm:adj idx="3" val="-19.0387"/>
                  <dgm:adj idx="4" val="180"/>
                  <dgm:adj idx="5" val="0.125"/>
                </dgm:adjLst>
              </dgm:shape>
              <dgm:presOf/>
            </dgm:layoutNode>
          </dgm:if>
          <dgm:else name="Name17"/>
        </dgm:choose>
      </dgm:if>
      <dgm:else name="Name18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F819E-3F5B-428C-9F68-7B456A078903}" type="datetimeFigureOut">
              <a:rPr lang="uk-UA" smtClean="0"/>
              <a:t>03.12.2022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D4C76-CFD1-440D-920F-9675D0885F6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29786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F819E-3F5B-428C-9F68-7B456A078903}" type="datetimeFigureOut">
              <a:rPr lang="uk-UA" smtClean="0"/>
              <a:t>03.12.2022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D4C76-CFD1-440D-920F-9675D0885F6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19444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F819E-3F5B-428C-9F68-7B456A078903}" type="datetimeFigureOut">
              <a:rPr lang="uk-UA" smtClean="0"/>
              <a:t>03.12.2022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D4C76-CFD1-440D-920F-9675D0885F6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78406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F819E-3F5B-428C-9F68-7B456A078903}" type="datetimeFigureOut">
              <a:rPr lang="uk-UA" smtClean="0"/>
              <a:t>03.12.2022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D4C76-CFD1-440D-920F-9675D0885F6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85462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F819E-3F5B-428C-9F68-7B456A078903}" type="datetimeFigureOut">
              <a:rPr lang="uk-UA" smtClean="0"/>
              <a:t>03.12.2022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D4C76-CFD1-440D-920F-9675D0885F6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65227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F819E-3F5B-428C-9F68-7B456A078903}" type="datetimeFigureOut">
              <a:rPr lang="uk-UA" smtClean="0"/>
              <a:t>03.12.2022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D4C76-CFD1-440D-920F-9675D0885F6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4131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F819E-3F5B-428C-9F68-7B456A078903}" type="datetimeFigureOut">
              <a:rPr lang="uk-UA" smtClean="0"/>
              <a:t>03.12.2022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D4C76-CFD1-440D-920F-9675D0885F6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02795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F819E-3F5B-428C-9F68-7B456A078903}" type="datetimeFigureOut">
              <a:rPr lang="uk-UA" smtClean="0"/>
              <a:t>03.12.2022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D4C76-CFD1-440D-920F-9675D0885F6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66663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F819E-3F5B-428C-9F68-7B456A078903}" type="datetimeFigureOut">
              <a:rPr lang="uk-UA" smtClean="0"/>
              <a:t>03.12.2022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D4C76-CFD1-440D-920F-9675D0885F6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8793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F819E-3F5B-428C-9F68-7B456A078903}" type="datetimeFigureOut">
              <a:rPr lang="uk-UA" smtClean="0"/>
              <a:t>03.12.2022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D4C76-CFD1-440D-920F-9675D0885F6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17531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F819E-3F5B-428C-9F68-7B456A078903}" type="datetimeFigureOut">
              <a:rPr lang="uk-UA" smtClean="0"/>
              <a:t>03.12.2022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D4C76-CFD1-440D-920F-9675D0885F6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56492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0F819E-3F5B-428C-9F68-7B456A078903}" type="datetimeFigureOut">
              <a:rPr lang="uk-UA" smtClean="0"/>
              <a:t>03.12.2022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5D4C76-CFD1-440D-920F-9675D0885F6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547633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67082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34715" y="422314"/>
            <a:ext cx="11392524" cy="1146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3200" b="1" spc="-5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Тема. Відносини </a:t>
            </a:r>
            <a:r>
              <a:rPr lang="uk-UA" sz="3200" b="1" spc="-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Української Центральної Ради  з Тимчасовим урядом. І та II Універсали. </a:t>
            </a:r>
            <a:endParaRPr lang="uk-UA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 descr="Будівля Української Центральної Ради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710" y="2794000"/>
            <a:ext cx="5656289" cy="4000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10" descr="image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21" y="3086931"/>
            <a:ext cx="2098675" cy="2252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83257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419100" y="590524"/>
            <a:ext cx="11353800" cy="23352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7000"/>
              </a:lnSpc>
            </a:pPr>
            <a:r>
              <a:rPr lang="uk-UA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ЕПІГРАФ УРОКУ: </a:t>
            </a:r>
            <a:r>
              <a:rPr lang="uk-UA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uk-UA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Народе Український! </a:t>
            </a:r>
          </a:p>
          <a:p>
            <a:pPr algn="ctr">
              <a:lnSpc>
                <a:spcPct val="107000"/>
              </a:lnSpc>
            </a:pPr>
            <a:r>
              <a:rPr lang="uk-UA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В твоїх руках твоя доля…»</a:t>
            </a:r>
            <a:r>
              <a:rPr lang="uk-UA" sz="3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uk-UA" sz="3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sz="3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                       </a:t>
            </a:r>
            <a:r>
              <a:rPr lang="uk-UA" sz="3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(З </a:t>
            </a:r>
            <a:r>
              <a:rPr lang="en-US" sz="3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ru-RU" sz="3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uk-UA" sz="3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Універсалу УЦР)</a:t>
            </a:r>
            <a:r>
              <a:rPr lang="uk-UA" sz="3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uk-UA" sz="3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uk-UA" sz="3600" dirty="0"/>
          </a:p>
        </p:txBody>
      </p:sp>
      <p:sp>
        <p:nvSpPr>
          <p:cNvPr id="7" name="Блок-схема: подготовка 6"/>
          <p:cNvSpPr/>
          <p:nvPr/>
        </p:nvSpPr>
        <p:spPr>
          <a:xfrm>
            <a:off x="1798820" y="2947500"/>
            <a:ext cx="8144656" cy="3430396"/>
          </a:xfrm>
          <a:prstGeom prst="flowChartPrepar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342900" algn="ctr">
              <a:spcAft>
                <a:spcPts val="0"/>
              </a:spcAft>
            </a:pPr>
            <a:r>
              <a:rPr lang="uk-UA" sz="36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Проблемне питання</a:t>
            </a:r>
            <a:r>
              <a:rPr lang="uk-UA" sz="36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pPr indent="342900" algn="just">
              <a:spcAft>
                <a:spcPts val="0"/>
              </a:spcAft>
            </a:pPr>
            <a:endParaRPr lang="uk-UA" sz="20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42900" algn="just">
              <a:spcAft>
                <a:spcPts val="0"/>
              </a:spcAft>
            </a:pPr>
            <a:r>
              <a:rPr lang="uk-UA" sz="32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ІІ Універсал </a:t>
            </a:r>
            <a:r>
              <a:rPr lang="uk-UA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r>
              <a:rPr lang="uk-UA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це вимушений політичний компроміс чи втрата  шансу на відновлення української державності?</a:t>
            </a:r>
            <a:endParaRPr lang="uk-UA" sz="2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endParaRPr lang="uk-UA" sz="2000" dirty="0"/>
          </a:p>
        </p:txBody>
      </p:sp>
    </p:spTree>
    <p:extLst>
      <p:ext uri="{BB962C8B-B14F-4D97-AF65-F5344CB8AC3E}">
        <p14:creationId xmlns:p14="http://schemas.microsoft.com/office/powerpoint/2010/main" val="250792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67082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34715" y="422314"/>
            <a:ext cx="11392524" cy="1146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3200" b="1" spc="-5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Тема. Відносини </a:t>
            </a:r>
            <a:r>
              <a:rPr lang="uk-UA" sz="3200" b="1" spc="-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Української Центральної Ради  з Тимчасовим урядом. І та II Універсали. </a:t>
            </a:r>
            <a:endParaRPr lang="uk-UA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 descr="Будівля Української Центральної Ради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6043" y="2114544"/>
            <a:ext cx="4255957" cy="3098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10" descr="image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31701">
            <a:off x="132807" y="904876"/>
            <a:ext cx="2098675" cy="2252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3202489" y="1990839"/>
            <a:ext cx="4203510" cy="1013298"/>
          </a:xfrm>
          <a:prstGeom prst="rect">
            <a:avLst/>
          </a:prstGeom>
        </p:spPr>
        <p:txBody>
          <a:bodyPr vert="horz" lIns="91440" tIns="45720" rIns="91440" bIns="45720" numCol="1" rtlCol="0" anchor="ctr">
            <a:prstTxWarp prst="textPlain">
              <a:avLst/>
            </a:prstTxWarp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uk-UA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glow rad="228600">
                    <a:srgbClr val="FF0000">
                      <a:alpha val="40000"/>
                    </a:srgbClr>
                  </a:glow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План</a:t>
            </a:r>
            <a:endParaRPr lang="ru-RU" b="1" dirty="0">
              <a:ln w="9525">
                <a:solidFill>
                  <a:schemeClr val="bg1"/>
                </a:solidFill>
                <a:prstDash val="solid"/>
              </a:ln>
              <a:effectLst>
                <a:glow rad="228600">
                  <a:srgbClr val="FF0000">
                    <a:alpha val="40000"/>
                  </a:srgbClr>
                </a:glow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9" name="Объект 2"/>
          <p:cNvSpPr txBox="1">
            <a:spLocks/>
          </p:cNvSpPr>
          <p:nvPr/>
        </p:nvSpPr>
        <p:spPr>
          <a:xfrm>
            <a:off x="254833" y="3567983"/>
            <a:ext cx="7902939" cy="2970448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742950" indent="-742950">
              <a:buFont typeface="+mj-lt"/>
              <a:buAutoNum type="arabicPeriod"/>
              <a:defRPr/>
            </a:pPr>
            <a:r>
              <a:rPr lang="uk-UA" sz="36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 Універсал Української Центральної Ради. Утворення Генерального секретаріату.</a:t>
            </a:r>
          </a:p>
          <a:p>
            <a:pPr marL="742950" indent="-742950" algn="just">
              <a:buFont typeface="+mj-lt"/>
              <a:buAutoNum type="arabicPeriod"/>
              <a:defRPr/>
            </a:pPr>
            <a:r>
              <a:rPr lang="uk-UA" sz="36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ІІ Універсал та його наслідки.</a:t>
            </a:r>
          </a:p>
        </p:txBody>
      </p:sp>
    </p:spTree>
    <p:extLst>
      <p:ext uri="{BB962C8B-B14F-4D97-AF65-F5344CB8AC3E}">
        <p14:creationId xmlns:p14="http://schemas.microsoft.com/office/powerpoint/2010/main" val="4009721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280013" y="1621961"/>
            <a:ext cx="3446136" cy="1837021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uk-UA" alt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</a:rPr>
              <a:t>Всеукраїнський конгрес          </a:t>
            </a:r>
            <a:r>
              <a:rPr kumimoji="0" lang="uk-UA" altLang="uk-UA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</a:rPr>
              <a:t>( квітень</a:t>
            </a:r>
            <a:r>
              <a:rPr kumimoji="0" lang="uk-UA" altLang="uk-UA" sz="20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kumimoji="0" lang="uk-UA" altLang="uk-UA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</a:rPr>
              <a:t>1917 року</a:t>
            </a:r>
            <a:r>
              <a:rPr kumimoji="0" lang="uk-UA" alt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</a:rPr>
              <a:t>). Делегати доручили Центральній Раді  добиватися від ТУ автономії України.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altLang="uk-UA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AutoShape 3"/>
          <p:cNvSpPr>
            <a:spLocks noChangeArrowheads="1"/>
          </p:cNvSpPr>
          <p:nvPr/>
        </p:nvSpPr>
        <p:spPr bwMode="auto">
          <a:xfrm flipV="1">
            <a:off x="3857547" y="1970759"/>
            <a:ext cx="2022192" cy="752434"/>
          </a:xfrm>
          <a:prstGeom prst="rightArrow">
            <a:avLst>
              <a:gd name="adj1" fmla="val 50000"/>
              <a:gd name="adj2" fmla="val 32432"/>
            </a:avLst>
          </a:prstGeom>
          <a:solidFill>
            <a:srgbClr val="000000"/>
          </a:solidFill>
          <a:ln w="38100">
            <a:solidFill>
              <a:srgbClr val="F2F2F2"/>
            </a:solidFill>
            <a:miter lim="800000"/>
            <a:headEnd/>
            <a:tailEnd/>
          </a:ln>
          <a:effectLst>
            <a:outerShdw dist="28398" dir="3806097" algn="ctr" rotWithShape="0">
              <a:srgbClr val="7F7F7F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5916701" y="1550824"/>
            <a:ext cx="5889847" cy="2107894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eaLnBrk="0" fontAlgn="base" hangingPunct="0">
              <a:spcBef>
                <a:spcPct val="0"/>
              </a:spcBef>
              <a:spcAft>
                <a:spcPts val="800"/>
              </a:spcAft>
            </a:pPr>
            <a:r>
              <a:rPr lang="uk-UA" altLang="uk-UA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0" lang="uk-UA" altLang="uk-UA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6 травня 1917 р. </a:t>
            </a:r>
            <a:r>
              <a:rPr kumimoji="0" lang="uk-UA" alt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ЦР направила до Петрограда делегацію на чолі з </a:t>
            </a:r>
            <a:r>
              <a:rPr kumimoji="0" lang="uk-UA" altLang="uk-UA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В.Винниченком</a:t>
            </a:r>
            <a:r>
              <a:rPr kumimoji="0" lang="uk-UA" alt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, яка вручила ТУ </a:t>
            </a:r>
            <a:r>
              <a:rPr lang="uk-UA" sz="20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Декларацію Центральної ради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у якій висловлювалося прагнення України до </a:t>
            </a:r>
            <a:r>
              <a:rPr lang="uk-UA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автономії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uk-UA" alt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 складі федеративної Росії. Однак ця вимога була відкинута.</a:t>
            </a:r>
          </a:p>
        </p:txBody>
      </p:sp>
      <p:sp>
        <p:nvSpPr>
          <p:cNvPr id="10" name="Объект 2"/>
          <p:cNvSpPr txBox="1">
            <a:spLocks/>
          </p:cNvSpPr>
          <p:nvPr/>
        </p:nvSpPr>
        <p:spPr>
          <a:xfrm>
            <a:off x="280013" y="3858454"/>
            <a:ext cx="11442294" cy="14880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В. Винниченко зазначав: «Тільки десь там собі хоч згадайте, що ви </a:t>
            </a:r>
            <a:r>
              <a:rPr lang="uk-UA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іменно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до автономії України ставитесь «прихильно». Не заводьте її зараз, ми готові скільки там треба ждати здійснення цього </a:t>
            </a:r>
            <a:r>
              <a:rPr lang="uk-UA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постуляту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…»</a:t>
            </a:r>
          </a:p>
          <a:p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Объект 3"/>
          <p:cNvSpPr txBox="1">
            <a:spLocks/>
          </p:cNvSpPr>
          <p:nvPr/>
        </p:nvSpPr>
        <p:spPr>
          <a:xfrm>
            <a:off x="1118214" y="5355771"/>
            <a:ext cx="10688333" cy="12833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Зверніть увагу на те, що українці не вимагали незалежності, а  тільки визнання права українського народу мати власну державність. Куди уже толерантніше!</a:t>
            </a:r>
          </a:p>
          <a:p>
            <a:endParaRPr lang="uk-UA" dirty="0"/>
          </a:p>
        </p:txBody>
      </p:sp>
      <p:sp>
        <p:nvSpPr>
          <p:cNvPr id="12" name="Текст 5"/>
          <p:cNvSpPr txBox="1">
            <a:spLocks/>
          </p:cNvSpPr>
          <p:nvPr/>
        </p:nvSpPr>
        <p:spPr>
          <a:xfrm>
            <a:off x="36962" y="-88333"/>
            <a:ext cx="3932237" cy="1174844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  <a:defRPr/>
            </a:pPr>
            <a:r>
              <a:rPr lang="uk-UA" sz="3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Передумови проголошення</a:t>
            </a:r>
            <a:endParaRPr lang="ru-RU" sz="3600" b="1" dirty="0">
              <a:ln w="9525">
                <a:solidFill>
                  <a:schemeClr val="bg1"/>
                </a:solidFill>
                <a:prstDash val="solid"/>
              </a:ln>
              <a:solidFill>
                <a:srgbClr val="00B05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7589597" y="7454"/>
            <a:ext cx="4639365" cy="824332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lIns="91440" tIns="45720" rIns="91440" bIns="45720" numCol="1" rtlCol="0" anchor="ctr">
            <a:prstTxWarp prst="textPlain">
              <a:avLst/>
            </a:prstTxWarp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k-UA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І Універсал </a:t>
            </a:r>
            <a:endParaRPr lang="ru-RU" b="1" dirty="0">
              <a:ln w="9525">
                <a:solidFill>
                  <a:schemeClr val="bg1"/>
                </a:solidFill>
                <a:prstDash val="solid"/>
              </a:ln>
              <a:effectLst>
                <a:glow rad="63500">
                  <a:schemeClr val="accent3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14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67" y="5607376"/>
            <a:ext cx="997080" cy="98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00982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1095531" y="0"/>
            <a:ext cx="10515600" cy="1144588"/>
          </a:xfrm>
          <a:prstGeom prst="rect">
            <a:avLst/>
          </a:prstGeom>
          <a:solidFill>
            <a:srgbClr val="92D05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СЛОВНИКОВА РОБОТА</a:t>
            </a:r>
            <a:b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uk-UA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бъект 3"/>
          <p:cNvSpPr txBox="1">
            <a:spLocks/>
          </p:cNvSpPr>
          <p:nvPr/>
        </p:nvSpPr>
        <p:spPr>
          <a:xfrm>
            <a:off x="366848" y="3261304"/>
            <a:ext cx="10515600" cy="12833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uk-UA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895203" y="4259091"/>
            <a:ext cx="9877697" cy="22767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3200" b="1" i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Евристична бесіда.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3200" b="1" i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Як </a:t>
            </a:r>
            <a:r>
              <a:rPr lang="uk-UA" sz="32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 гадаєте, як зреагував Тимчасовий уряд на українську делегацію і питання про автономію України.</a:t>
            </a:r>
            <a:endParaRPr lang="uk-UA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517281" y="1358265"/>
            <a:ext cx="9157438" cy="2642546"/>
          </a:xfrm>
          <a:prstGeom prst="roundRect">
            <a:avLst/>
          </a:prstGeom>
          <a:solidFill>
            <a:srgbClr val="DEDAD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Автономія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обмежена самостійність певної території держави, що здійснюється у межах, передбачених загальнодержавними законами або конституцією.</a:t>
            </a:r>
          </a:p>
          <a:p>
            <a:pPr algn="ctr"/>
            <a:endParaRPr lang="uk-UA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Управляющая кнопка: справка 8">
            <a:hlinkClick r:id="" action="ppaction://noaction" highlightClick="1"/>
          </p:cNvPr>
          <p:cNvSpPr/>
          <p:nvPr/>
        </p:nvSpPr>
        <p:spPr>
          <a:xfrm>
            <a:off x="194872" y="4544639"/>
            <a:ext cx="1234396" cy="1429127"/>
          </a:xfrm>
          <a:prstGeom prst="actionButtonHelp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0083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altLang="uk-UA" smtClean="0"/>
          </a:p>
        </p:txBody>
      </p:sp>
      <p:sp>
        <p:nvSpPr>
          <p:cNvPr id="1024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altLang="uk-UA" smtClean="0"/>
          </a:p>
        </p:txBody>
      </p:sp>
      <p:pic>
        <p:nvPicPr>
          <p:cNvPr id="1024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5" name="Заголовок 1"/>
          <p:cNvSpPr txBox="1">
            <a:spLocks/>
          </p:cNvSpPr>
          <p:nvPr/>
        </p:nvSpPr>
        <p:spPr bwMode="auto">
          <a:xfrm>
            <a:off x="3989388" y="42863"/>
            <a:ext cx="3821112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uk-UA" altLang="uk-UA" sz="4400">
                <a:solidFill>
                  <a:srgbClr val="FF0000"/>
                </a:solidFill>
                <a:latin typeface="Calibri Light" panose="020F0302020204030204" pitchFamily="34" charset="0"/>
              </a:rPr>
              <a:t>Поміркуйте</a:t>
            </a:r>
            <a:endParaRPr lang="ru-RU" altLang="uk-UA" sz="4400">
              <a:solidFill>
                <a:srgbClr val="FF0000"/>
              </a:solidFill>
              <a:latin typeface="Calibri Light" panose="020F0302020204030204" pitchFamily="34" charset="0"/>
            </a:endParaRPr>
          </a:p>
        </p:txBody>
      </p:sp>
      <p:sp>
        <p:nvSpPr>
          <p:cNvPr id="10246" name="Объект 2"/>
          <p:cNvSpPr txBox="1">
            <a:spLocks/>
          </p:cNvSpPr>
          <p:nvPr/>
        </p:nvSpPr>
        <p:spPr bwMode="auto">
          <a:xfrm>
            <a:off x="641350" y="1165225"/>
            <a:ext cx="10515600" cy="1128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uk-UA" altLang="uk-UA" sz="3200" dirty="0"/>
              <a:t>Чому між Тимчасовим урядом та Центральною Радою виник конфлікт?</a:t>
            </a:r>
            <a:endParaRPr lang="ru-RU" altLang="uk-UA" sz="32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566988" y="2592388"/>
            <a:ext cx="2808287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800" b="1" dirty="0">
                <a:solidFill>
                  <a:prstClr val="white"/>
                </a:solidFill>
              </a:rPr>
              <a:t>Тимчасовий уряд</a:t>
            </a:r>
            <a:endParaRPr lang="ru-RU" sz="2800" b="1" dirty="0">
              <a:solidFill>
                <a:prstClr val="white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131050" y="2428875"/>
            <a:ext cx="340995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800" b="1" dirty="0">
                <a:solidFill>
                  <a:prstClr val="white"/>
                </a:solidFill>
              </a:rPr>
              <a:t>Центральна Рада</a:t>
            </a:r>
            <a:endParaRPr lang="ru-RU" sz="2800" b="1" dirty="0">
              <a:solidFill>
                <a:prstClr val="white"/>
              </a:solidFill>
            </a:endParaRPr>
          </a:p>
        </p:txBody>
      </p:sp>
      <p:sp>
        <p:nvSpPr>
          <p:cNvPr id="9" name="Молния 8"/>
          <p:cNvSpPr/>
          <p:nvPr/>
        </p:nvSpPr>
        <p:spPr>
          <a:xfrm>
            <a:off x="5797550" y="2884488"/>
            <a:ext cx="914400" cy="914400"/>
          </a:xfrm>
          <a:prstGeom prst="lightningBol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838200" y="4021138"/>
            <a:ext cx="4706938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uk-UA" altLang="uk-UA" sz="3200" dirty="0" smtClean="0">
                <a:solidFill>
                  <a:srgbClr val="000000"/>
                </a:solidFill>
                <a:latin typeface="Corbel" panose="020B0503020204020204" pitchFamily="34" charset="0"/>
              </a:rPr>
              <a:t>Небажання надати автономію Україні.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uk-UA" altLang="uk-UA" sz="3200" dirty="0" smtClean="0">
                <a:solidFill>
                  <a:srgbClr val="000000"/>
                </a:solidFill>
                <a:latin typeface="Corbel" panose="020B0503020204020204" pitchFamily="34" charset="0"/>
              </a:rPr>
              <a:t>Прагнення </a:t>
            </a:r>
            <a:r>
              <a:rPr lang="uk-UA" altLang="uk-UA" sz="3200" dirty="0">
                <a:solidFill>
                  <a:srgbClr val="000000"/>
                </a:solidFill>
                <a:latin typeface="Corbel" panose="020B0503020204020204" pitchFamily="34" charset="0"/>
              </a:rPr>
              <a:t>зберегти територіальну цілісність Росії </a:t>
            </a:r>
            <a:endParaRPr lang="ru-RU" altLang="uk-UA" sz="3200" dirty="0">
              <a:solidFill>
                <a:srgbClr val="000000"/>
              </a:solidFill>
              <a:latin typeface="Corbel" panose="020B0503020204020204" pitchFamily="34" charset="0"/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7015397" y="3675063"/>
            <a:ext cx="4655903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uk-UA" altLang="uk-UA" sz="3200" dirty="0">
                <a:solidFill>
                  <a:srgbClr val="000000"/>
                </a:solidFill>
                <a:latin typeface="Corbel" panose="020B0503020204020204" pitchFamily="34" charset="0"/>
              </a:rPr>
              <a:t>Намагання </a:t>
            </a:r>
            <a:r>
              <a:rPr lang="uk-UA" altLang="uk-UA" sz="3200" dirty="0" smtClean="0">
                <a:solidFill>
                  <a:srgbClr val="000000"/>
                </a:solidFill>
                <a:latin typeface="Corbel" panose="020B0503020204020204" pitchFamily="34" charset="0"/>
              </a:rPr>
              <a:t>домогтися </a:t>
            </a:r>
            <a:r>
              <a:rPr lang="uk-UA" altLang="uk-UA" sz="3200" dirty="0">
                <a:solidFill>
                  <a:srgbClr val="000000"/>
                </a:solidFill>
                <a:latin typeface="Corbel" panose="020B0503020204020204" pitchFamily="34" charset="0"/>
              </a:rPr>
              <a:t>територіальної та національно - культурної автономії</a:t>
            </a:r>
            <a:endParaRPr lang="ru-RU" altLang="uk-UA" sz="3200" dirty="0">
              <a:solidFill>
                <a:srgbClr val="000000"/>
              </a:solidFill>
              <a:latin typeface="Corbel" panose="020B05030202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0604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5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218263" y="1541504"/>
            <a:ext cx="3289405" cy="339419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uk-UA" altLang="uk-UA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</a:rPr>
              <a:t>10 червня 1917 р. в </a:t>
            </a:r>
            <a:r>
              <a:rPr kumimoji="0" lang="uk-UA" alt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</a:rPr>
              <a:t>Києві розпочався І всеукраїнський  селянський з`їзд .З`їзд схвалив діяльність УЦР, спрямовану на здобуття автономії України . Було обрано Всеукраїнську раду селянських депутатів, яка увійшла до складу УЦР.</a:t>
            </a:r>
            <a:endParaRPr kumimoji="0" lang="uk-UA" altLang="uk-UA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6219201" y="1455496"/>
            <a:ext cx="4261266" cy="3566209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eaLnBrk="0" fontAlgn="base" hangingPunct="0">
              <a:spcBef>
                <a:spcPct val="0"/>
              </a:spcBef>
              <a:spcAft>
                <a:spcPts val="800"/>
              </a:spcAft>
            </a:pPr>
            <a:r>
              <a:rPr lang="uk-UA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18 -23 червня 1917 р. в Києві зібрався  ІІ Всеукраїнський військовий з’їзд. </a:t>
            </a:r>
            <a:endParaRPr lang="uk-UA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ts val="800"/>
              </a:spcAft>
            </a:pP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Делегати засудили 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політику Тимчасового уряду щодо України, запропонували УЦР більше не звертатися до нього й «негайно приступити до твердої організації краю.., цебто до фактичного переведення в життя підвалин автономного ладу».</a:t>
            </a:r>
            <a:endParaRPr kumimoji="0" lang="uk-UA" altLang="uk-UA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425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Рисунок 4" descr="https://uinp.gov.ua/storage/app/public/uploads/2019-06-21/17/RyE1561126279Rn1.jpe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1538" y="0"/>
            <a:ext cx="6240462" cy="357822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6515100" y="364917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b="1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Члени Української Центральної Ради під час проголошення І Універсалу</a:t>
            </a:r>
            <a:endParaRPr lang="uk-UA" dirty="0"/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0" y="4449693"/>
            <a:ext cx="11972925" cy="21225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"Винниченко привіз тільки що викінчений текст універсалу і зачитав його. Враження й ентузіазм викликав незвичайні. Його прийняли як дійсне проголошення волі України. Все кількатисячне зібрання по </a:t>
            </a:r>
            <a:r>
              <a:rPr lang="uk-UA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вислуханні</a:t>
            </a:r>
            <a:r>
              <a:rPr lang="uk-UA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впало на коліна і проспівало "Заповіт" з його грізними словами про </a:t>
            </a:r>
            <a:r>
              <a:rPr lang="uk-UA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окроплення</a:t>
            </a:r>
            <a:r>
              <a:rPr lang="uk-UA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волі кров'ю" - так це описав Михайло Грушевський.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uk-UA" dirty="0"/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258762" y="165100"/>
            <a:ext cx="4789487" cy="1374775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k-UA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 (10) червня 1917р.   В. Винниченко оголосив текст І Універсалу.</a:t>
            </a:r>
            <a:endParaRPr lang="ru-RU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7475" y="1755775"/>
            <a:ext cx="5716588" cy="2451735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uk-UA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Універсал</a:t>
            </a:r>
            <a:r>
              <a:rPr lang="uk-UA" sz="2400" b="1" dirty="0" smtClean="0">
                <a:solidFill>
                  <a:srgbClr val="002060"/>
                </a:solidFill>
              </a:rPr>
              <a:t> </a:t>
            </a:r>
            <a:r>
              <a:rPr lang="uk-UA" sz="2400" dirty="0">
                <a:solidFill>
                  <a:schemeClr val="tx1"/>
                </a:solidFill>
              </a:rPr>
              <a:t> </a:t>
            </a:r>
            <a:r>
              <a:rPr lang="uk-UA" sz="2400" dirty="0" smtClean="0">
                <a:solidFill>
                  <a:schemeClr val="tx1"/>
                </a:solidFill>
              </a:rPr>
              <a:t>- урочисте </a:t>
            </a:r>
            <a:r>
              <a:rPr lang="uk-UA" sz="2400" dirty="0">
                <a:solidFill>
                  <a:schemeClr val="tx1"/>
                </a:solidFill>
              </a:rPr>
              <a:t>звернення Центральної ради до народу, яке виконувало функцію основного тимчасового документа конституційного характер, нормативний акт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dirty="0" smtClean="0">
                <a:solidFill>
                  <a:schemeClr val="tx1"/>
                </a:solidFill>
              </a:rPr>
              <a:t> 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9818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421238" y="390753"/>
            <a:ext cx="11385986" cy="95937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Робота з історичним джерелом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Із І Універсалу Української Центральної Ради</a:t>
            </a:r>
          </a:p>
          <a:p>
            <a:pPr algn="ctr" fontAlgn="base"/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«До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українського </a:t>
            </a: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народу на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Україні й поза нею </a:t>
            </a: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сущого»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421238" y="1419159"/>
            <a:ext cx="11560086" cy="5101998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Хай буде Україна вільною. Не </a:t>
            </a:r>
            <a:r>
              <a:rPr lang="uk-UA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одділяючись</a:t>
            </a: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від всієї Росії, не розриваючи з державою російською, хай народ український на своїй Землі має право сам порядкувати своїм життям.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Хай порядок і лад на Вкраїні дають — вибрані </a:t>
            </a:r>
            <a:r>
              <a:rPr lang="uk-UA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вселюдним</a:t>
            </a: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рівним, прямим і тайним голосуванням Всенародні Українські Збори (</a:t>
            </a:r>
            <a:r>
              <a:rPr lang="uk-UA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Сойм</a:t>
            </a: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 Всі закони, що повинні дати той лад тут у нас, на Вкраїні, мають право видавати тільки наші Українські Збори. </a:t>
            </a:r>
          </a:p>
          <a:p>
            <a:pPr fontAlgn="base"/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Щоб певна частина грошей, які збираються в Центральну казну з нашого народу, була віддана нам, представникам сього народу, на національно-культурні потреби його.</a:t>
            </a:r>
          </a:p>
          <a:p>
            <a:pPr fontAlgn="base"/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Ніхто краще нас не може знати, чого нам треба і які закони для нас </a:t>
            </a:r>
            <a:r>
              <a:rPr lang="uk-UA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луччі</a:t>
            </a: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 ми, Українська Центральна Рада, вволили волю свого народу, взяли на себе великий тягар будови нового життя і приступили до тієї великої роботи.</a:t>
            </a:r>
          </a:p>
          <a:p>
            <a:pPr fontAlgn="base"/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Ми гадали, що Центральне Російське </a:t>
            </a:r>
            <a:r>
              <a:rPr lang="uk-UA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Правительство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простягне нам руку в сій роботі, що в згоді з ним ми, Українська Центральна Рада, зможемо дати лад нашій землі.</a:t>
            </a:r>
          </a:p>
          <a:p>
            <a:pPr fontAlgn="base"/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Але Тимчасове Російське </a:t>
            </a:r>
            <a:r>
              <a:rPr lang="uk-UA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Правительство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одкинуло всі наші домагання, </a:t>
            </a:r>
            <a:r>
              <a:rPr lang="uk-UA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одпіхнуло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простягнену руку українського народу…</a:t>
            </a:r>
          </a:p>
          <a:p>
            <a:pPr fontAlgn="base"/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 через те ми, Українська Центральна Рада, </a:t>
            </a: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видаємо сей Універсал до всього нашого народу і оповіщаємо: однині самі будемо творити наше життя.</a:t>
            </a:r>
          </a:p>
          <a:p>
            <a:pPr marL="0" indent="0" algn="r">
              <a:buNone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uk-UA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 тексту Першого Універсалу Української Центральної Ради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489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888372" y="161928"/>
            <a:ext cx="5683770" cy="7794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b="1" dirty="0" smtClean="0"/>
              <a:t>Запитання до документу</a:t>
            </a:r>
            <a:endParaRPr lang="uk-UA" b="1" dirty="0"/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1123950" y="1690688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uk-UA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85750" y="1276349"/>
            <a:ext cx="5395522" cy="5649120"/>
          </a:xfrm>
          <a:prstGeom prst="roundRect">
            <a:avLst/>
          </a:prstGeom>
          <a:solidFill>
            <a:srgbClr val="DEDAD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800" dirty="0">
                <a:solidFill>
                  <a:schemeClr val="tx1"/>
                </a:solidFill>
              </a:rPr>
              <a:t>1) Який державний статус України проголошувався в Універсалі ( автономія чи самостійність)? </a:t>
            </a:r>
          </a:p>
          <a:p>
            <a:endParaRPr lang="uk-UA" sz="2800" dirty="0" smtClean="0">
              <a:solidFill>
                <a:schemeClr val="tx1"/>
              </a:solidFill>
            </a:endParaRPr>
          </a:p>
          <a:p>
            <a:r>
              <a:rPr lang="uk-UA" sz="2800" dirty="0" smtClean="0">
                <a:solidFill>
                  <a:schemeClr val="tx1"/>
                </a:solidFill>
              </a:rPr>
              <a:t>2</a:t>
            </a:r>
            <a:r>
              <a:rPr lang="uk-UA" sz="2800" dirty="0">
                <a:solidFill>
                  <a:schemeClr val="tx1"/>
                </a:solidFill>
              </a:rPr>
              <a:t>) Які положення першого універсалу свідчать про автономний статус України як мету ЦР?</a:t>
            </a:r>
          </a:p>
          <a:p>
            <a:r>
              <a:rPr lang="uk-UA" sz="2800" dirty="0">
                <a:solidFill>
                  <a:schemeClr val="tx1"/>
                </a:solidFill>
              </a:rPr>
              <a:t> </a:t>
            </a:r>
            <a:endParaRPr lang="uk-UA" sz="2800" dirty="0" smtClean="0">
              <a:solidFill>
                <a:schemeClr val="tx1"/>
              </a:solidFill>
            </a:endParaRPr>
          </a:p>
          <a:p>
            <a:r>
              <a:rPr lang="uk-UA" sz="2800" dirty="0" smtClean="0">
                <a:solidFill>
                  <a:schemeClr val="tx1"/>
                </a:solidFill>
              </a:rPr>
              <a:t>3</a:t>
            </a:r>
            <a:r>
              <a:rPr lang="uk-UA" sz="2800" dirty="0">
                <a:solidFill>
                  <a:schemeClr val="tx1"/>
                </a:solidFill>
              </a:rPr>
              <a:t>) Яким мав стати вищий законодавчий орган в Україні? </a:t>
            </a:r>
          </a:p>
        </p:txBody>
      </p:sp>
      <p:pic>
        <p:nvPicPr>
          <p:cNvPr id="1026" name="Picture 2" descr="https://sp-ao.shortpixel.ai/client/to_auto,q_glossy,ret_img,w_630,h_1080/https:/mtt.in.ua/wp-content/uploads/2018/11/02_Pershyj-Universal-UTSR-mi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231" y="0"/>
            <a:ext cx="568377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Управляющая кнопка: справка 8">
            <a:hlinkClick r:id="" action="ppaction://noaction" highlightClick="1"/>
          </p:cNvPr>
          <p:cNvSpPr/>
          <p:nvPr/>
        </p:nvSpPr>
        <p:spPr>
          <a:xfrm>
            <a:off x="105738" y="138527"/>
            <a:ext cx="893424" cy="955260"/>
          </a:xfrm>
          <a:prstGeom prst="actionButtonHelp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73196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1435100" y="274638"/>
            <a:ext cx="8968074" cy="7147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uk-UA" b="1" dirty="0" smtClean="0">
                <a:solidFill>
                  <a:schemeClr val="tx2">
                    <a:satMod val="13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 Універсал  -  23( 10 )червня 1917 р.</a:t>
            </a:r>
            <a:endParaRPr lang="ru-RU" b="1" dirty="0">
              <a:solidFill>
                <a:schemeClr val="tx2">
                  <a:satMod val="13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одержимое 2"/>
          <p:cNvSpPr txBox="1">
            <a:spLocks/>
          </p:cNvSpPr>
          <p:nvPr/>
        </p:nvSpPr>
        <p:spPr>
          <a:xfrm>
            <a:off x="1084185" y="1117952"/>
            <a:ext cx="9669904" cy="128041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5760" indent="-283464" algn="ctr">
              <a:buFont typeface="Wingdings 2"/>
              <a:buChar char=""/>
              <a:defRPr/>
            </a:pPr>
            <a:r>
              <a:rPr lang="uk-UA" sz="3600" dirty="0" smtClean="0"/>
              <a:t>Робота з документом</a:t>
            </a:r>
          </a:p>
          <a:p>
            <a:pPr marL="365760" indent="-283464" algn="ctr">
              <a:buFont typeface="Wingdings 2"/>
              <a:buNone/>
              <a:defRPr/>
            </a:pPr>
            <a:r>
              <a:rPr lang="uk-UA" sz="3600" dirty="0" smtClean="0"/>
              <a:t>Заповнення таблиці “ Універсали ”</a:t>
            </a:r>
          </a:p>
          <a:p>
            <a:pPr marL="365760" indent="-283464">
              <a:buFont typeface="Wingdings 2"/>
              <a:buNone/>
              <a:defRPr/>
            </a:pPr>
            <a:endParaRPr lang="uk-UA" sz="3600" b="1" dirty="0" smtClean="0"/>
          </a:p>
          <a:p>
            <a:pPr marL="365760" indent="-283464">
              <a:buFont typeface="Wingdings 2"/>
              <a:buNone/>
              <a:defRPr/>
            </a:pPr>
            <a:endParaRPr lang="uk-UA" sz="3600" b="1" dirty="0" smtClean="0"/>
          </a:p>
          <a:p>
            <a:pPr marL="365760" indent="-283464">
              <a:buFont typeface="Wingdings 2"/>
              <a:buNone/>
              <a:defRPr/>
            </a:pPr>
            <a:endParaRPr lang="uk-UA" sz="3600" b="1" dirty="0" smtClean="0"/>
          </a:p>
          <a:p>
            <a:pPr marL="365760" indent="-283464">
              <a:buFont typeface="Wingdings 2"/>
              <a:buNone/>
              <a:defRPr/>
            </a:pPr>
            <a:endParaRPr lang="uk-UA" sz="3600" dirty="0" smtClean="0"/>
          </a:p>
          <a:p>
            <a:pPr marL="365760" indent="-283464">
              <a:buFont typeface="Wingdings 2"/>
              <a:buNone/>
              <a:defRPr/>
            </a:pPr>
            <a:endParaRPr lang="uk-UA" sz="3600" b="1" dirty="0" smtClean="0"/>
          </a:p>
          <a:p>
            <a:pPr marL="365760" indent="-283464">
              <a:buFont typeface="Wingdings 2"/>
              <a:buNone/>
              <a:defRPr/>
            </a:pPr>
            <a:endParaRPr lang="uk-UA" sz="3600" b="1" dirty="0" smtClean="0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1389540"/>
              </p:ext>
            </p:extLst>
          </p:nvPr>
        </p:nvGraphicFramePr>
        <p:xfrm>
          <a:off x="474689" y="2309729"/>
          <a:ext cx="11482466" cy="169156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24159">
                  <a:extLst>
                    <a:ext uri="{9D8B030D-6E8A-4147-A177-3AD203B41FA5}">
                      <a16:colId xmlns:a16="http://schemas.microsoft.com/office/drawing/2014/main" val="4117857922"/>
                    </a:ext>
                  </a:extLst>
                </a:gridCol>
                <a:gridCol w="2859002">
                  <a:extLst>
                    <a:ext uri="{9D8B030D-6E8A-4147-A177-3AD203B41FA5}">
                      <a16:colId xmlns:a16="http://schemas.microsoft.com/office/drawing/2014/main" val="1504512522"/>
                    </a:ext>
                  </a:extLst>
                </a:gridCol>
                <a:gridCol w="4019550">
                  <a:extLst>
                    <a:ext uri="{9D8B030D-6E8A-4147-A177-3AD203B41FA5}">
                      <a16:colId xmlns:a16="http://schemas.microsoft.com/office/drawing/2014/main" val="720144572"/>
                    </a:ext>
                  </a:extLst>
                </a:gridCol>
                <a:gridCol w="2279755">
                  <a:extLst>
                    <a:ext uri="{9D8B030D-6E8A-4147-A177-3AD203B41FA5}">
                      <a16:colId xmlns:a16="http://schemas.microsoft.com/office/drawing/2014/main" val="700584644"/>
                    </a:ext>
                  </a:extLst>
                </a:gridCol>
              </a:tblGrid>
              <a:tr h="33743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Дата проголошення Універсалу</a:t>
                      </a:r>
                      <a:endParaRPr lang="uk-UA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979" marR="539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Причини проголошення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 </a:t>
                      </a:r>
                      <a:endParaRPr lang="uk-UA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979" marR="539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Основні положення</a:t>
                      </a:r>
                      <a:endParaRPr lang="uk-UA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979" marR="539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Результати та наслідки</a:t>
                      </a:r>
                      <a:endParaRPr lang="uk-UA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979" marR="53979" marT="0" marB="0"/>
                </a:tc>
                <a:extLst>
                  <a:ext uri="{0D108BD9-81ED-4DB2-BD59-A6C34878D82A}">
                    <a16:rowId xmlns:a16="http://schemas.microsoft.com/office/drawing/2014/main" val="4082811948"/>
                  </a:ext>
                </a:extLst>
              </a:tr>
              <a:tr h="116972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979" marR="5397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979" marR="5397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uk-UA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uk-UA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  <a:extLst>
                  <a:ext uri="{0D108BD9-81ED-4DB2-BD59-A6C34878D82A}">
                    <a16:rowId xmlns:a16="http://schemas.microsoft.com/office/drawing/2014/main" val="496204468"/>
                  </a:ext>
                </a:extLst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5919137" y="2907761"/>
            <a:ext cx="3698875" cy="782638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000" dirty="0">
                <a:solidFill>
                  <a:schemeClr val="tx1"/>
                </a:solidFill>
              </a:rPr>
              <a:t>Проголошено автономію України у складі Росії.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487298" y="3825336"/>
            <a:ext cx="4592638" cy="112395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000" dirty="0">
                <a:solidFill>
                  <a:schemeClr val="tx1"/>
                </a:solidFill>
              </a:rPr>
              <a:t>УЦР – вищий </a:t>
            </a:r>
            <a:r>
              <a:rPr lang="uk-UA" sz="2000" dirty="0" smtClean="0">
                <a:solidFill>
                  <a:schemeClr val="tx1"/>
                </a:solidFill>
              </a:rPr>
              <a:t>орган </a:t>
            </a:r>
            <a:r>
              <a:rPr lang="uk-UA" sz="2000" dirty="0">
                <a:solidFill>
                  <a:schemeClr val="tx1"/>
                </a:solidFill>
              </a:rPr>
              <a:t>влади в Україні до скликання Українських Установчих зборів (Сейму).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487298" y="5001149"/>
            <a:ext cx="4592638" cy="112395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000" dirty="0" smtClean="0">
                <a:solidFill>
                  <a:srgbClr val="00B0F0"/>
                </a:solidFill>
              </a:rPr>
              <a:t>Створення державної скарбниці  </a:t>
            </a:r>
            <a:r>
              <a:rPr lang="uk-UA" sz="2000" dirty="0">
                <a:solidFill>
                  <a:srgbClr val="00B0F0"/>
                </a:solidFill>
              </a:rPr>
              <a:t>за рахунок спеціального податку з населення.</a:t>
            </a:r>
            <a:endParaRPr lang="ru-RU" sz="2000" dirty="0">
              <a:solidFill>
                <a:srgbClr val="00B0F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2635" y="3177891"/>
            <a:ext cx="2785815" cy="442674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000" b="1" dirty="0" smtClean="0">
                <a:solidFill>
                  <a:schemeClr val="tx1"/>
                </a:solidFill>
              </a:rPr>
              <a:t>23 (10) червня 1917 р.</a:t>
            </a:r>
            <a:endParaRPr lang="ru-RU" sz="2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3986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22613"/>
          </a:xfrm>
          <a:prstGeom prst="rect">
            <a:avLst/>
          </a:prstGeom>
        </p:spPr>
      </p:pic>
      <p:pic>
        <p:nvPicPr>
          <p:cNvPr id="6" name="Picture 3" descr="C:\Users\Администратор\Desktop\Vynnychenko_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0187" y="1123524"/>
            <a:ext cx="3722258" cy="40958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Заголовок 4"/>
          <p:cNvSpPr txBox="1">
            <a:spLocks/>
          </p:cNvSpPr>
          <p:nvPr/>
        </p:nvSpPr>
        <p:spPr>
          <a:xfrm>
            <a:off x="288645" y="0"/>
            <a:ext cx="11903355" cy="1123524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9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k-UA" b="1" i="1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Утворення українського уряду – Генерального Секретаріату</a:t>
            </a:r>
            <a:endParaRPr lang="ru-RU" b="1" i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8" name="Текст 5"/>
          <p:cNvSpPr txBox="1">
            <a:spLocks/>
          </p:cNvSpPr>
          <p:nvPr/>
        </p:nvSpPr>
        <p:spPr>
          <a:xfrm>
            <a:off x="7920187" y="5153581"/>
            <a:ext cx="3891865" cy="1648293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numCol="1" rtlCol="0">
            <a:prstTxWarp prst="textPlain">
              <a:avLst/>
            </a:prstTxWarp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k-UA" dirty="0" smtClean="0">
                <a:solidFill>
                  <a:srgbClr val="00B050"/>
                </a:solidFill>
              </a:rPr>
              <a:t>Володимир Винниченко</a:t>
            </a:r>
          </a:p>
          <a:p>
            <a:pPr algn="ctr">
              <a:defRPr/>
            </a:pPr>
            <a:r>
              <a:rPr lang="uk-UA" dirty="0" smtClean="0">
                <a:solidFill>
                  <a:srgbClr val="00B050"/>
                </a:solidFill>
              </a:rPr>
              <a:t>(1880-1951)</a:t>
            </a:r>
          </a:p>
          <a:p>
            <a:pPr algn="ctr">
              <a:defRPr/>
            </a:pPr>
            <a:r>
              <a:rPr lang="uk-UA" dirty="0" smtClean="0">
                <a:solidFill>
                  <a:schemeClr val="tx1"/>
                </a:solidFill>
              </a:rPr>
              <a:t>Український письменник, публіцист, політичний діяч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Текст 7"/>
          <p:cNvSpPr txBox="1">
            <a:spLocks/>
          </p:cNvSpPr>
          <p:nvPr/>
        </p:nvSpPr>
        <p:spPr>
          <a:xfrm>
            <a:off x="288645" y="4545205"/>
            <a:ext cx="6642529" cy="2148101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  <a:defRPr/>
            </a:pPr>
            <a:r>
              <a:rPr lang="uk-UA" b="1" dirty="0" smtClean="0">
                <a:solidFill>
                  <a:srgbClr val="002060"/>
                </a:solidFill>
              </a:rPr>
              <a:t>28 (15) червня 1917р. </a:t>
            </a:r>
            <a:r>
              <a:rPr lang="uk-UA" dirty="0" smtClean="0"/>
              <a:t>створено перший український уряд</a:t>
            </a:r>
          </a:p>
          <a:p>
            <a:pPr marL="0" indent="0" algn="ctr">
              <a:buNone/>
              <a:defRPr/>
            </a:pPr>
            <a:r>
              <a:rPr lang="uk-UA" dirty="0" smtClean="0">
                <a:solidFill>
                  <a:srgbClr val="9900CC"/>
                </a:solidFill>
              </a:rPr>
              <a:t> </a:t>
            </a:r>
            <a:r>
              <a:rPr lang="uk-UA" b="1" dirty="0" smtClean="0">
                <a:solidFill>
                  <a:srgbClr val="9900CC"/>
                </a:solidFill>
              </a:rPr>
              <a:t>Генеральний секретаріат</a:t>
            </a:r>
            <a:endParaRPr lang="ru-RU" b="1" dirty="0">
              <a:solidFill>
                <a:srgbClr val="9900CC"/>
              </a:solidFill>
            </a:endParaRPr>
          </a:p>
        </p:txBody>
      </p:sp>
      <p:pic>
        <p:nvPicPr>
          <p:cNvPr id="10" name="Рисунок 9" descr="2018-06-20_142657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645" y="1258462"/>
            <a:ext cx="6531880" cy="315180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28525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</p:nvPr>
        </p:nvGraphicFramePr>
        <p:xfrm>
          <a:off x="3616650" y="1754871"/>
          <a:ext cx="4958699" cy="445271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03687">
                  <a:extLst>
                    <a:ext uri="{9D8B030D-6E8A-4147-A177-3AD203B41FA5}">
                      <a16:colId xmlns:a16="http://schemas.microsoft.com/office/drawing/2014/main" val="1218593836"/>
                    </a:ext>
                  </a:extLst>
                </a:gridCol>
                <a:gridCol w="1580975">
                  <a:extLst>
                    <a:ext uri="{9D8B030D-6E8A-4147-A177-3AD203B41FA5}">
                      <a16:colId xmlns:a16="http://schemas.microsoft.com/office/drawing/2014/main" val="3208622723"/>
                    </a:ext>
                  </a:extLst>
                </a:gridCol>
                <a:gridCol w="1281774">
                  <a:extLst>
                    <a:ext uri="{9D8B030D-6E8A-4147-A177-3AD203B41FA5}">
                      <a16:colId xmlns:a16="http://schemas.microsoft.com/office/drawing/2014/main" val="4188024615"/>
                    </a:ext>
                  </a:extLst>
                </a:gridCol>
                <a:gridCol w="1092263">
                  <a:extLst>
                    <a:ext uri="{9D8B030D-6E8A-4147-A177-3AD203B41FA5}">
                      <a16:colId xmlns:a16="http://schemas.microsoft.com/office/drawing/2014/main" val="2834720349"/>
                    </a:ext>
                  </a:extLst>
                </a:gridCol>
              </a:tblGrid>
              <a:tr h="55540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100">
                          <a:effectLst/>
                        </a:rPr>
                        <a:t>Дата проголошення Універсалу</a:t>
                      </a:r>
                      <a:endParaRPr lang="uk-UA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617" marR="556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100">
                          <a:effectLst/>
                        </a:rPr>
                        <a:t>Причини проголошення</a:t>
                      </a:r>
                      <a:endParaRPr lang="uk-UA" sz="9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100">
                          <a:effectLst/>
                        </a:rPr>
                        <a:t> </a:t>
                      </a:r>
                      <a:endParaRPr lang="uk-UA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617" marR="556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100">
                          <a:effectLst/>
                        </a:rPr>
                        <a:t>Основні положення</a:t>
                      </a:r>
                      <a:endParaRPr lang="uk-UA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617" marR="556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100">
                          <a:effectLst/>
                        </a:rPr>
                        <a:t>Результати та наслідки</a:t>
                      </a:r>
                      <a:endParaRPr lang="uk-UA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617" marR="55617" marT="0" marB="0"/>
                </a:tc>
                <a:extLst>
                  <a:ext uri="{0D108BD9-81ED-4DB2-BD59-A6C34878D82A}">
                    <a16:rowId xmlns:a16="http://schemas.microsoft.com/office/drawing/2014/main" val="915668217"/>
                  </a:ext>
                </a:extLst>
              </a:tr>
              <a:tr h="14548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900">
                          <a:effectLst/>
                        </a:rPr>
                        <a:t> </a:t>
                      </a:r>
                      <a:endParaRPr lang="uk-UA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617" marR="5561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900">
                          <a:effectLst/>
                        </a:rPr>
                        <a:t> </a:t>
                      </a:r>
                      <a:endParaRPr lang="uk-UA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617" marR="5561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900">
                          <a:effectLst/>
                        </a:rPr>
                        <a:t> </a:t>
                      </a:r>
                      <a:endParaRPr lang="uk-UA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617" marR="5561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900">
                          <a:effectLst/>
                        </a:rPr>
                        <a:t> </a:t>
                      </a:r>
                      <a:endParaRPr lang="uk-UA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617" marR="55617" marT="0" marB="0"/>
                </a:tc>
                <a:extLst>
                  <a:ext uri="{0D108BD9-81ED-4DB2-BD59-A6C34878D82A}">
                    <a16:rowId xmlns:a16="http://schemas.microsoft.com/office/drawing/2014/main" val="3335754068"/>
                  </a:ext>
                </a:extLst>
              </a:tr>
              <a:tr h="365045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100">
                          <a:effectLst/>
                        </a:rPr>
                        <a:t> </a:t>
                      </a:r>
                      <a:endParaRPr lang="uk-UA" sz="9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100">
                          <a:effectLst/>
                        </a:rPr>
                        <a:t> </a:t>
                      </a:r>
                      <a:endParaRPr lang="uk-UA" sz="9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II</a:t>
                      </a:r>
                      <a:r>
                        <a:rPr lang="uk-UA" sz="1100">
                          <a:effectLst/>
                        </a:rPr>
                        <a:t> УНІВЕРСАЛ</a:t>
                      </a:r>
                      <a:endParaRPr lang="uk-UA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617" marR="5561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</a:rPr>
                        <a:t>Прибуття до Києва делегації Тимчасового уряду у складі міністрів О. Керенського, М. Терещенка та І. Церетелі з метою взяти під власний контроль процеси, що відбувалися в Україні</a:t>
                      </a:r>
                      <a:endParaRPr lang="uk-UA" sz="90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</a:rPr>
                        <a:t> </a:t>
                      </a:r>
                      <a:endParaRPr lang="uk-UA" sz="90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</a:rPr>
                        <a:t> </a:t>
                      </a:r>
                      <a:endParaRPr lang="uk-UA" sz="90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</a:rPr>
                        <a:t> </a:t>
                      </a:r>
                      <a:endParaRPr lang="uk-UA" sz="90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</a:rPr>
                        <a:t> </a:t>
                      </a:r>
                      <a:endParaRPr lang="uk-UA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617" marR="556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</a:rPr>
                        <a:t>• Визнання УЦР вищим органом влади в Україні.</a:t>
                      </a:r>
                      <a:endParaRPr lang="uk-UA" sz="9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</a:rPr>
                        <a:t>• Затвердження Тимчасовим урядом складу Генерального Секретаріату.</a:t>
                      </a:r>
                      <a:endParaRPr lang="uk-UA" sz="9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</a:rPr>
                        <a:t>• Поповнення УЦР представниками національних меншин.</a:t>
                      </a:r>
                      <a:endParaRPr lang="uk-UA" sz="9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</a:rPr>
                        <a:t>• Відмова від самочинного проголошення автономії до Всеросійських Установчих зборів.</a:t>
                      </a:r>
                      <a:endParaRPr lang="uk-UA" sz="90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</a:rPr>
                        <a:t>•Формування українських військових частин під контролем російського командування</a:t>
                      </a:r>
                      <a:endParaRPr lang="uk-UA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617" marR="556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000" dirty="0">
                          <a:effectLst/>
                        </a:rPr>
                        <a:t>Досягнення компромісу між ЦР та Тимчасовим урядом.</a:t>
                      </a:r>
                      <a:endParaRPr lang="uk-UA" sz="9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000" dirty="0">
                          <a:effectLst/>
                        </a:rPr>
                        <a:t>Вихід зі складу Тимчасового уряду кадетів на знак протесту проти визнання УЦР.</a:t>
                      </a:r>
                      <a:endParaRPr lang="uk-UA" sz="900" dirty="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000" dirty="0">
                          <a:effectLst/>
                        </a:rPr>
                        <a:t>Виступ самостійників, невдоволених відмовою від автономії, на чолі з М. Міхновським 4–9 (17–22) липня 1917 р. (був придушений військами УЦР)</a:t>
                      </a:r>
                      <a:endParaRPr lang="uk-UA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617" marR="55617" marT="0" marB="0"/>
                </a:tc>
                <a:extLst>
                  <a:ext uri="{0D108BD9-81ED-4DB2-BD59-A6C34878D82A}">
                    <a16:rowId xmlns:a16="http://schemas.microsoft.com/office/drawing/2014/main" val="2741982169"/>
                  </a:ext>
                </a:extLst>
              </a:tr>
            </a:tbl>
          </a:graphicData>
        </a:graphic>
      </p:graphicFrame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Объект 8"/>
          <p:cNvSpPr txBox="1">
            <a:spLocks/>
          </p:cNvSpPr>
          <p:nvPr/>
        </p:nvSpPr>
        <p:spPr>
          <a:xfrm>
            <a:off x="-33143" y="1177147"/>
            <a:ext cx="5997981" cy="5680853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k-UA" sz="2000" b="1" dirty="0" smtClean="0">
                <a:solidFill>
                  <a:srgbClr val="002060"/>
                </a:solidFill>
              </a:rPr>
              <a:t>В. Винниченко – голова</a:t>
            </a:r>
          </a:p>
          <a:p>
            <a:pPr algn="ctr">
              <a:defRPr/>
            </a:pPr>
            <a:endParaRPr lang="uk-UA" sz="2000" b="1" dirty="0" smtClean="0">
              <a:solidFill>
                <a:srgbClr val="002060"/>
              </a:solidFill>
            </a:endParaRP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uk-UA" sz="2000" dirty="0" smtClean="0">
                <a:solidFill>
                  <a:schemeClr val="tx1"/>
                </a:solidFill>
              </a:rPr>
              <a:t>П. </a:t>
            </a:r>
            <a:r>
              <a:rPr lang="uk-UA" sz="2000" dirty="0" err="1" smtClean="0">
                <a:solidFill>
                  <a:schemeClr val="tx1"/>
                </a:solidFill>
              </a:rPr>
              <a:t>Христюк</a:t>
            </a:r>
            <a:r>
              <a:rPr lang="uk-UA" sz="2000" dirty="0" smtClean="0">
                <a:solidFill>
                  <a:schemeClr val="tx1"/>
                </a:solidFill>
              </a:rPr>
              <a:t> </a:t>
            </a:r>
            <a:r>
              <a:rPr lang="uk-UA" sz="2000" dirty="0" smtClean="0"/>
              <a:t>– генеральний писар;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uk-UA" sz="2000" dirty="0" smtClean="0">
                <a:solidFill>
                  <a:schemeClr val="tx1"/>
                </a:solidFill>
              </a:rPr>
              <a:t>Х. Барановський </a:t>
            </a:r>
            <a:r>
              <a:rPr lang="uk-UA" sz="2000" dirty="0" smtClean="0"/>
              <a:t>– </a:t>
            </a:r>
            <a:r>
              <a:rPr lang="uk-UA" sz="2000" dirty="0"/>
              <a:t>генеральний </a:t>
            </a:r>
            <a:r>
              <a:rPr lang="uk-UA" sz="2000" dirty="0" smtClean="0"/>
              <a:t>секретар фінансових справ;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uk-UA" sz="2000" dirty="0" smtClean="0">
                <a:solidFill>
                  <a:schemeClr val="tx1"/>
                </a:solidFill>
              </a:rPr>
              <a:t>М. </a:t>
            </a:r>
            <a:r>
              <a:rPr lang="uk-UA" sz="2000" dirty="0" err="1" smtClean="0">
                <a:solidFill>
                  <a:schemeClr val="tx1"/>
                </a:solidFill>
              </a:rPr>
              <a:t>Стасюк</a:t>
            </a:r>
            <a:r>
              <a:rPr lang="uk-UA" sz="2000" dirty="0" smtClean="0">
                <a:solidFill>
                  <a:schemeClr val="tx1"/>
                </a:solidFill>
              </a:rPr>
              <a:t> </a:t>
            </a:r>
            <a:r>
              <a:rPr lang="uk-UA" sz="2000" dirty="0"/>
              <a:t>– генеральний </a:t>
            </a:r>
            <a:r>
              <a:rPr lang="uk-UA" sz="2000" dirty="0" smtClean="0"/>
              <a:t>секретар продовольчих справ;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uk-UA" sz="2000" dirty="0" smtClean="0">
                <a:solidFill>
                  <a:schemeClr val="tx1"/>
                </a:solidFill>
              </a:rPr>
              <a:t>С. Петлюра </a:t>
            </a:r>
            <a:r>
              <a:rPr lang="uk-UA" sz="2000" dirty="0" smtClean="0"/>
              <a:t>– </a:t>
            </a:r>
            <a:r>
              <a:rPr lang="uk-UA" sz="2000" dirty="0"/>
              <a:t> </a:t>
            </a:r>
            <a:r>
              <a:rPr lang="uk-UA" sz="2000" dirty="0" err="1"/>
              <a:t>генеральнийсекретар</a:t>
            </a:r>
            <a:r>
              <a:rPr lang="uk-UA" sz="2000" dirty="0"/>
              <a:t> </a:t>
            </a:r>
            <a:r>
              <a:rPr lang="uk-UA" sz="2000" dirty="0" smtClean="0"/>
              <a:t>військових справ;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uk-UA" sz="2000" dirty="0" smtClean="0">
                <a:solidFill>
                  <a:schemeClr val="tx1"/>
                </a:solidFill>
              </a:rPr>
              <a:t>Б. </a:t>
            </a:r>
            <a:r>
              <a:rPr lang="uk-UA" sz="2000" dirty="0" err="1" smtClean="0">
                <a:solidFill>
                  <a:schemeClr val="tx1"/>
                </a:solidFill>
              </a:rPr>
              <a:t>Мартос</a:t>
            </a:r>
            <a:r>
              <a:rPr lang="uk-UA" sz="2000" dirty="0" smtClean="0">
                <a:solidFill>
                  <a:schemeClr val="tx1"/>
                </a:solidFill>
              </a:rPr>
              <a:t> </a:t>
            </a:r>
            <a:r>
              <a:rPr lang="uk-UA" sz="2000" dirty="0" smtClean="0"/>
              <a:t>– генеральний секретар земельних справ;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uk-UA" sz="2000" dirty="0" smtClean="0">
                <a:solidFill>
                  <a:schemeClr val="tx1"/>
                </a:solidFill>
              </a:rPr>
              <a:t>В. Садовський </a:t>
            </a:r>
            <a:r>
              <a:rPr lang="uk-UA" sz="2000" dirty="0" smtClean="0"/>
              <a:t>– генеральний секретар судових справ;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uk-UA" sz="2000" dirty="0" smtClean="0">
                <a:solidFill>
                  <a:schemeClr val="tx1"/>
                </a:solidFill>
              </a:rPr>
              <a:t>С. Єфремов </a:t>
            </a:r>
            <a:r>
              <a:rPr lang="uk-UA" sz="2000" dirty="0" smtClean="0"/>
              <a:t>– генеральний секретар міжнаціональних справ;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uk-UA" sz="2000" dirty="0" smtClean="0">
                <a:solidFill>
                  <a:schemeClr val="tx1"/>
                </a:solidFill>
              </a:rPr>
              <a:t>І. </a:t>
            </a:r>
            <a:r>
              <a:rPr lang="uk-UA" sz="2000" dirty="0" err="1" smtClean="0">
                <a:solidFill>
                  <a:schemeClr val="tx1"/>
                </a:solidFill>
              </a:rPr>
              <a:t>Стешенко</a:t>
            </a:r>
            <a:r>
              <a:rPr lang="uk-UA" sz="2000" dirty="0" smtClean="0">
                <a:solidFill>
                  <a:schemeClr val="tx1"/>
                </a:solidFill>
              </a:rPr>
              <a:t> </a:t>
            </a:r>
            <a:r>
              <a:rPr lang="uk-UA" sz="2000" dirty="0" smtClean="0"/>
              <a:t>– секретар освіти.</a:t>
            </a:r>
            <a:endParaRPr lang="ru-RU" sz="2000" dirty="0"/>
          </a:p>
        </p:txBody>
      </p:sp>
      <p:sp>
        <p:nvSpPr>
          <p:cNvPr id="9" name="Заголовок 4"/>
          <p:cNvSpPr txBox="1">
            <a:spLocks/>
          </p:cNvSpPr>
          <p:nvPr/>
        </p:nvSpPr>
        <p:spPr>
          <a:xfrm>
            <a:off x="241387" y="53623"/>
            <a:ext cx="4897952" cy="1123524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9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k-UA" b="1" i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Генеральний Секретаріат</a:t>
            </a:r>
            <a:endParaRPr lang="ru-RU" b="1" i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10" name="Місце для вмісту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64838" y="0"/>
            <a:ext cx="6214461" cy="4079875"/>
          </a:xfrm>
          <a:prstGeom prst="rect">
            <a:avLst/>
          </a:prstGeom>
        </p:spPr>
      </p:pic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5964838" y="4144058"/>
            <a:ext cx="61722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ru-RU" altLang="uk-UA" dirty="0"/>
              <a:t>Стоять (</a:t>
            </a:r>
            <a:r>
              <a:rPr lang="ru-RU" altLang="uk-UA" dirty="0" err="1"/>
              <a:t>зліва</a:t>
            </a:r>
            <a:r>
              <a:rPr lang="ru-RU" altLang="uk-UA" dirty="0"/>
              <a:t> направо): </a:t>
            </a:r>
            <a:r>
              <a:rPr lang="ru-RU" altLang="uk-UA" dirty="0" err="1"/>
              <a:t>Христюк</a:t>
            </a:r>
            <a:r>
              <a:rPr lang="ru-RU" altLang="uk-UA" dirty="0"/>
              <a:t> П., </a:t>
            </a:r>
            <a:r>
              <a:rPr lang="ru-RU" altLang="uk-UA" dirty="0" err="1"/>
              <a:t>Стасюк</a:t>
            </a:r>
            <a:r>
              <a:rPr lang="ru-RU" altLang="uk-UA" dirty="0"/>
              <a:t> М., </a:t>
            </a:r>
            <a:r>
              <a:rPr lang="ru-RU" altLang="uk-UA" dirty="0" err="1"/>
              <a:t>Мартос</a:t>
            </a:r>
            <a:r>
              <a:rPr lang="ru-RU" altLang="uk-UA" dirty="0"/>
              <a:t> Б.</a:t>
            </a:r>
            <a:br>
              <a:rPr lang="ru-RU" altLang="uk-UA" dirty="0"/>
            </a:br>
            <a:r>
              <a:rPr lang="ru-RU" altLang="uk-UA" dirty="0" err="1"/>
              <a:t>Сидять</a:t>
            </a:r>
            <a:r>
              <a:rPr lang="ru-RU" altLang="uk-UA" dirty="0"/>
              <a:t> (</a:t>
            </a:r>
            <a:r>
              <a:rPr lang="ru-RU" altLang="uk-UA" dirty="0" err="1"/>
              <a:t>зліва</a:t>
            </a:r>
            <a:r>
              <a:rPr lang="ru-RU" altLang="uk-UA" dirty="0"/>
              <a:t> направо): Стешенко І., </a:t>
            </a:r>
            <a:r>
              <a:rPr lang="ru-RU" altLang="uk-UA" dirty="0" err="1"/>
              <a:t>Барановський</a:t>
            </a:r>
            <a:r>
              <a:rPr lang="ru-RU" altLang="uk-UA" dirty="0"/>
              <a:t> Х., Винниченко В., </a:t>
            </a:r>
            <a:r>
              <a:rPr lang="ru-RU" altLang="uk-UA" dirty="0" err="1"/>
              <a:t>Єфремов</a:t>
            </a:r>
            <a:r>
              <a:rPr lang="ru-RU" altLang="uk-UA" dirty="0"/>
              <a:t> С., Петлюра С.</a:t>
            </a:r>
            <a:endParaRPr lang="uk-UA" altLang="uk-UA" dirty="0"/>
          </a:p>
        </p:txBody>
      </p:sp>
    </p:spTree>
    <p:extLst>
      <p:ext uri="{BB962C8B-B14F-4D97-AF65-F5344CB8AC3E}">
        <p14:creationId xmlns:p14="http://schemas.microsoft.com/office/powerpoint/2010/main" val="2921445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990600" y="517525"/>
            <a:ext cx="10515600" cy="9302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uk-UA" dirty="0" smtClean="0">
                <a:solidFill>
                  <a:schemeClr val="tx2">
                    <a:satMod val="130000"/>
                  </a:schemeClr>
                </a:solidFill>
              </a:rPr>
              <a:t>Україна - парламентська республіка</a:t>
            </a:r>
            <a:endParaRPr lang="ru-RU" dirty="0">
              <a:solidFill>
                <a:schemeClr val="tx2">
                  <a:satMod val="130000"/>
                </a:schemeClr>
              </a:solidFill>
            </a:endParaRPr>
          </a:p>
        </p:txBody>
      </p:sp>
      <p:graphicFrame>
        <p:nvGraphicFramePr>
          <p:cNvPr id="6" name="Объект 3"/>
          <p:cNvGraphicFramePr>
            <a:graphicFrameLocks/>
          </p:cNvGraphicFramePr>
          <p:nvPr>
            <p:extLst/>
          </p:nvPr>
        </p:nvGraphicFramePr>
        <p:xfrm>
          <a:off x="2959100" y="1447800"/>
          <a:ext cx="749935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732710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</p:nvPr>
        </p:nvGraphicFramePr>
        <p:xfrm>
          <a:off x="3616650" y="1754871"/>
          <a:ext cx="4958699" cy="445271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03687">
                  <a:extLst>
                    <a:ext uri="{9D8B030D-6E8A-4147-A177-3AD203B41FA5}">
                      <a16:colId xmlns:a16="http://schemas.microsoft.com/office/drawing/2014/main" val="1218593836"/>
                    </a:ext>
                  </a:extLst>
                </a:gridCol>
                <a:gridCol w="1580975">
                  <a:extLst>
                    <a:ext uri="{9D8B030D-6E8A-4147-A177-3AD203B41FA5}">
                      <a16:colId xmlns:a16="http://schemas.microsoft.com/office/drawing/2014/main" val="3208622723"/>
                    </a:ext>
                  </a:extLst>
                </a:gridCol>
                <a:gridCol w="1281774">
                  <a:extLst>
                    <a:ext uri="{9D8B030D-6E8A-4147-A177-3AD203B41FA5}">
                      <a16:colId xmlns:a16="http://schemas.microsoft.com/office/drawing/2014/main" val="4188024615"/>
                    </a:ext>
                  </a:extLst>
                </a:gridCol>
                <a:gridCol w="1092263">
                  <a:extLst>
                    <a:ext uri="{9D8B030D-6E8A-4147-A177-3AD203B41FA5}">
                      <a16:colId xmlns:a16="http://schemas.microsoft.com/office/drawing/2014/main" val="2834720349"/>
                    </a:ext>
                  </a:extLst>
                </a:gridCol>
              </a:tblGrid>
              <a:tr h="55540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100">
                          <a:effectLst/>
                        </a:rPr>
                        <a:t>Дата проголошення Універсалу</a:t>
                      </a:r>
                      <a:endParaRPr lang="uk-UA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617" marR="556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100">
                          <a:effectLst/>
                        </a:rPr>
                        <a:t>Причини проголошення</a:t>
                      </a:r>
                      <a:endParaRPr lang="uk-UA" sz="9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100">
                          <a:effectLst/>
                        </a:rPr>
                        <a:t> </a:t>
                      </a:r>
                      <a:endParaRPr lang="uk-UA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617" marR="556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100">
                          <a:effectLst/>
                        </a:rPr>
                        <a:t>Основні положення</a:t>
                      </a:r>
                      <a:endParaRPr lang="uk-UA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617" marR="556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100">
                          <a:effectLst/>
                        </a:rPr>
                        <a:t>Результати та наслідки</a:t>
                      </a:r>
                      <a:endParaRPr lang="uk-UA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617" marR="55617" marT="0" marB="0"/>
                </a:tc>
                <a:extLst>
                  <a:ext uri="{0D108BD9-81ED-4DB2-BD59-A6C34878D82A}">
                    <a16:rowId xmlns:a16="http://schemas.microsoft.com/office/drawing/2014/main" val="915668217"/>
                  </a:ext>
                </a:extLst>
              </a:tr>
              <a:tr h="14548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900">
                          <a:effectLst/>
                        </a:rPr>
                        <a:t> </a:t>
                      </a:r>
                      <a:endParaRPr lang="uk-UA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617" marR="5561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900">
                          <a:effectLst/>
                        </a:rPr>
                        <a:t> </a:t>
                      </a:r>
                      <a:endParaRPr lang="uk-UA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617" marR="5561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900">
                          <a:effectLst/>
                        </a:rPr>
                        <a:t> </a:t>
                      </a:r>
                      <a:endParaRPr lang="uk-UA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617" marR="5561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900">
                          <a:effectLst/>
                        </a:rPr>
                        <a:t> </a:t>
                      </a:r>
                      <a:endParaRPr lang="uk-UA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617" marR="55617" marT="0" marB="0"/>
                </a:tc>
                <a:extLst>
                  <a:ext uri="{0D108BD9-81ED-4DB2-BD59-A6C34878D82A}">
                    <a16:rowId xmlns:a16="http://schemas.microsoft.com/office/drawing/2014/main" val="3335754068"/>
                  </a:ext>
                </a:extLst>
              </a:tr>
              <a:tr h="365045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100">
                          <a:effectLst/>
                        </a:rPr>
                        <a:t> </a:t>
                      </a:r>
                      <a:endParaRPr lang="uk-UA" sz="9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100">
                          <a:effectLst/>
                        </a:rPr>
                        <a:t> </a:t>
                      </a:r>
                      <a:endParaRPr lang="uk-UA" sz="9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II</a:t>
                      </a:r>
                      <a:r>
                        <a:rPr lang="uk-UA" sz="1100">
                          <a:effectLst/>
                        </a:rPr>
                        <a:t> УНІВЕРСАЛ</a:t>
                      </a:r>
                      <a:endParaRPr lang="uk-UA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617" marR="5561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</a:rPr>
                        <a:t>Прибуття до Києва делегації Тимчасового уряду у складі міністрів О. Керенського, М. Терещенка та І. Церетелі з метою взяти під власний контроль процеси, що відбувалися в Україні</a:t>
                      </a:r>
                      <a:endParaRPr lang="uk-UA" sz="90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</a:rPr>
                        <a:t> </a:t>
                      </a:r>
                      <a:endParaRPr lang="uk-UA" sz="90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</a:rPr>
                        <a:t> </a:t>
                      </a:r>
                      <a:endParaRPr lang="uk-UA" sz="90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</a:rPr>
                        <a:t> </a:t>
                      </a:r>
                      <a:endParaRPr lang="uk-UA" sz="90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</a:rPr>
                        <a:t> </a:t>
                      </a:r>
                      <a:endParaRPr lang="uk-UA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617" marR="556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</a:rPr>
                        <a:t>• Визнання УЦР вищим органом влади в Україні.</a:t>
                      </a:r>
                      <a:endParaRPr lang="uk-UA" sz="9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</a:rPr>
                        <a:t>• Затвердження Тимчасовим урядом складу Генерального Секретаріату.</a:t>
                      </a:r>
                      <a:endParaRPr lang="uk-UA" sz="9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</a:rPr>
                        <a:t>• Поповнення УЦР представниками національних меншин.</a:t>
                      </a:r>
                      <a:endParaRPr lang="uk-UA" sz="9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</a:rPr>
                        <a:t>• Відмова від самочинного проголошення автономії до Всеросійських Установчих зборів.</a:t>
                      </a:r>
                      <a:endParaRPr lang="uk-UA" sz="90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</a:rPr>
                        <a:t>•Формування українських військових частин під контролем російського командування</a:t>
                      </a:r>
                      <a:endParaRPr lang="uk-UA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617" marR="556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000" dirty="0">
                          <a:effectLst/>
                        </a:rPr>
                        <a:t>Досягнення компромісу між ЦР та Тимчасовим урядом.</a:t>
                      </a:r>
                      <a:endParaRPr lang="uk-UA" sz="9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000" dirty="0">
                          <a:effectLst/>
                        </a:rPr>
                        <a:t>Вихід зі складу Тимчасового уряду кадетів на знак протесту проти визнання УЦР.</a:t>
                      </a:r>
                      <a:endParaRPr lang="uk-UA" sz="900" dirty="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000" dirty="0">
                          <a:effectLst/>
                        </a:rPr>
                        <a:t>Виступ самостійників, невдоволених відмовою від автономії, на чолі з М. Міхновським 4–9 (17–22) липня 1917 р. (був придушений військами УЦР)</a:t>
                      </a:r>
                      <a:endParaRPr lang="uk-UA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617" marR="55617" marT="0" marB="0"/>
                </a:tc>
                <a:extLst>
                  <a:ext uri="{0D108BD9-81ED-4DB2-BD59-A6C34878D82A}">
                    <a16:rowId xmlns:a16="http://schemas.microsoft.com/office/drawing/2014/main" val="2741982169"/>
                  </a:ext>
                </a:extLst>
              </a:tr>
            </a:tbl>
          </a:graphicData>
        </a:graphic>
      </p:graphicFrame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19099" y="1488649"/>
            <a:ext cx="113538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Отже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проголошення Першого Універсалу Українською Центральною Радою, не зважаючи на відсутність у ньому положення про необхід­ність надання Україні повної незалежності, було знаковою подією національно-демократичної революції.</a:t>
            </a:r>
            <a:endParaRPr lang="uk-UA" sz="2800" dirty="0"/>
          </a:p>
        </p:txBody>
      </p:sp>
      <p:sp>
        <p:nvSpPr>
          <p:cNvPr id="6" name="Содержимое 2"/>
          <p:cNvSpPr txBox="1">
            <a:spLocks/>
          </p:cNvSpPr>
          <p:nvPr/>
        </p:nvSpPr>
        <p:spPr>
          <a:xfrm>
            <a:off x="838200" y="3981228"/>
            <a:ext cx="10515600" cy="18437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endParaRPr lang="ru-RU" altLang="uk-UA" sz="3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Заголовок 4"/>
          <p:cNvSpPr txBox="1">
            <a:spLocks/>
          </p:cNvSpPr>
          <p:nvPr/>
        </p:nvSpPr>
        <p:spPr>
          <a:xfrm>
            <a:off x="3074528" y="106745"/>
            <a:ext cx="4897952" cy="1123524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k-UA" b="1" i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Значення </a:t>
            </a:r>
            <a:endParaRPr lang="ru-RU" b="1" i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9" name="Табличка 8"/>
          <p:cNvSpPr/>
          <p:nvPr/>
        </p:nvSpPr>
        <p:spPr>
          <a:xfrm>
            <a:off x="1558977" y="3411235"/>
            <a:ext cx="9114020" cy="3122702"/>
          </a:xfrm>
          <a:prstGeom prst="plaqu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Wingdings 2" panose="05020102010507070707" pitchFamily="18" charset="2"/>
              <a:buNone/>
            </a:pPr>
            <a:r>
              <a:rPr lang="uk-UA" altLang="uk-UA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 </a:t>
            </a:r>
            <a:r>
              <a:rPr lang="uk-UA" altLang="uk-UA" sz="28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Сила Універсалу полягала у тому великому принципі, який він проголосив словами </a:t>
            </a:r>
            <a:r>
              <a:rPr lang="uk-UA" altLang="uk-UA" sz="28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”Однині самі будемо творити своє життя”, </a:t>
            </a:r>
            <a:r>
              <a:rPr lang="uk-UA" altLang="uk-UA" sz="28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 в тому великому </a:t>
            </a:r>
            <a:r>
              <a:rPr lang="uk-UA" altLang="uk-UA" sz="28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довір</a:t>
            </a:r>
            <a:r>
              <a:rPr lang="en-US" altLang="uk-UA" sz="28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`</a:t>
            </a:r>
            <a:r>
              <a:rPr lang="uk-UA" altLang="uk-UA" sz="28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  до творчих сил українського народу, яким був пройнятий Універсал”( П. </a:t>
            </a:r>
            <a:r>
              <a:rPr lang="uk-UA" altLang="uk-UA" sz="28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Христюк</a:t>
            </a:r>
            <a:r>
              <a:rPr lang="uk-UA" altLang="uk-UA" sz="28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altLang="uk-UA" sz="2800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432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024" y="26767"/>
            <a:ext cx="12192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0" y="953165"/>
            <a:ext cx="3295994" cy="1600438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11-12 </a:t>
            </a:r>
            <a:r>
              <a:rPr lang="uk-UA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липня 1917 р. 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 Києва прибула делегація </a:t>
            </a:r>
            <a:r>
              <a:rPr lang="uk-UA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Тимчасового уряду у складі  </a:t>
            </a: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Керенського, </a:t>
            </a:r>
            <a:endParaRPr lang="uk-UA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Терещенка, І</a:t>
            </a: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Церетелі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1496" y="952362"/>
            <a:ext cx="3215845" cy="191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5362382" y="2913994"/>
            <a:ext cx="6763759" cy="3909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2800" b="1" dirty="0">
                <a:solidFill>
                  <a:schemeClr val="tx1"/>
                </a:solidFill>
              </a:rPr>
              <a:t>Поступки Центральної </a:t>
            </a:r>
            <a:r>
              <a:rPr lang="uk-UA" sz="2800" b="1" dirty="0" smtClean="0">
                <a:solidFill>
                  <a:schemeClr val="tx1"/>
                </a:solidFill>
              </a:rPr>
              <a:t>Ради</a:t>
            </a:r>
          </a:p>
          <a:p>
            <a:pPr marL="457200" indent="-457200">
              <a:buFont typeface="Arial" panose="020B0604020202020204" pitchFamily="34" charset="0"/>
              <a:buChar char="•"/>
              <a:defRPr/>
            </a:pPr>
            <a:r>
              <a:rPr lang="ru-RU" sz="2800" dirty="0" err="1" smtClean="0">
                <a:solidFill>
                  <a:prstClr val="white"/>
                </a:solidFill>
              </a:rPr>
              <a:t>Поповнення</a:t>
            </a:r>
            <a:r>
              <a:rPr lang="ru-RU" sz="2800" dirty="0" smtClean="0">
                <a:solidFill>
                  <a:prstClr val="white"/>
                </a:solidFill>
              </a:rPr>
              <a:t> </a:t>
            </a:r>
            <a:r>
              <a:rPr lang="ru-RU" sz="2800" dirty="0">
                <a:solidFill>
                  <a:prstClr val="white"/>
                </a:solidFill>
              </a:rPr>
              <a:t>УЦР </a:t>
            </a:r>
            <a:r>
              <a:rPr lang="ru-RU" sz="2800" dirty="0" err="1">
                <a:solidFill>
                  <a:prstClr val="white"/>
                </a:solidFill>
              </a:rPr>
              <a:t>представниками</a:t>
            </a:r>
            <a:r>
              <a:rPr lang="ru-RU" sz="2800" dirty="0">
                <a:solidFill>
                  <a:prstClr val="white"/>
                </a:solidFill>
              </a:rPr>
              <a:t> </a:t>
            </a:r>
            <a:r>
              <a:rPr lang="ru-RU" sz="2800" dirty="0" err="1">
                <a:solidFill>
                  <a:prstClr val="white"/>
                </a:solidFill>
              </a:rPr>
              <a:t>національних</a:t>
            </a:r>
            <a:r>
              <a:rPr lang="ru-RU" sz="2800" dirty="0">
                <a:solidFill>
                  <a:prstClr val="white"/>
                </a:solidFill>
              </a:rPr>
              <a:t> </a:t>
            </a:r>
            <a:r>
              <a:rPr lang="ru-RU" sz="2800" dirty="0" err="1">
                <a:solidFill>
                  <a:prstClr val="white"/>
                </a:solidFill>
              </a:rPr>
              <a:t>меншин</a:t>
            </a:r>
            <a:r>
              <a:rPr lang="ru-RU" sz="2800" dirty="0">
                <a:solidFill>
                  <a:prstClr val="white"/>
                </a:solidFill>
              </a:rPr>
              <a:t>.</a:t>
            </a:r>
          </a:p>
          <a:p>
            <a:pPr>
              <a:defRPr/>
            </a:pPr>
            <a:r>
              <a:rPr lang="ru-RU" sz="2800" dirty="0">
                <a:solidFill>
                  <a:prstClr val="white"/>
                </a:solidFill>
              </a:rPr>
              <a:t>• </a:t>
            </a:r>
            <a:r>
              <a:rPr lang="ru-RU" sz="2800" dirty="0" err="1">
                <a:solidFill>
                  <a:prstClr val="white"/>
                </a:solidFill>
              </a:rPr>
              <a:t>Відмова</a:t>
            </a:r>
            <a:r>
              <a:rPr lang="ru-RU" sz="2800" dirty="0">
                <a:solidFill>
                  <a:prstClr val="white"/>
                </a:solidFill>
              </a:rPr>
              <a:t> </a:t>
            </a:r>
            <a:r>
              <a:rPr lang="ru-RU" sz="2800" dirty="0" err="1">
                <a:solidFill>
                  <a:prstClr val="white"/>
                </a:solidFill>
              </a:rPr>
              <a:t>від</a:t>
            </a:r>
            <a:r>
              <a:rPr lang="ru-RU" sz="2800" dirty="0">
                <a:solidFill>
                  <a:prstClr val="white"/>
                </a:solidFill>
              </a:rPr>
              <a:t> самочинного </a:t>
            </a:r>
            <a:r>
              <a:rPr lang="ru-RU" sz="2800" dirty="0" err="1">
                <a:solidFill>
                  <a:prstClr val="white"/>
                </a:solidFill>
              </a:rPr>
              <a:t>проголошення</a:t>
            </a:r>
            <a:r>
              <a:rPr lang="ru-RU" sz="2800" dirty="0">
                <a:solidFill>
                  <a:prstClr val="white"/>
                </a:solidFill>
              </a:rPr>
              <a:t> </a:t>
            </a:r>
            <a:r>
              <a:rPr lang="ru-RU" sz="2800" dirty="0" err="1">
                <a:solidFill>
                  <a:prstClr val="white"/>
                </a:solidFill>
              </a:rPr>
              <a:t>автономії</a:t>
            </a:r>
            <a:r>
              <a:rPr lang="ru-RU" sz="2800" dirty="0">
                <a:solidFill>
                  <a:prstClr val="white"/>
                </a:solidFill>
              </a:rPr>
              <a:t> </a:t>
            </a:r>
            <a:r>
              <a:rPr lang="ru-RU" sz="2800" dirty="0" smtClean="0">
                <a:solidFill>
                  <a:prstClr val="white"/>
                </a:solidFill>
              </a:rPr>
              <a:t>до  </a:t>
            </a:r>
            <a:r>
              <a:rPr lang="ru-RU" sz="2800" dirty="0" err="1" smtClean="0">
                <a:solidFill>
                  <a:prstClr val="white"/>
                </a:solidFill>
              </a:rPr>
              <a:t>Всеросійських</a:t>
            </a:r>
            <a:r>
              <a:rPr lang="ru-RU" sz="2800" dirty="0" smtClean="0">
                <a:solidFill>
                  <a:prstClr val="white"/>
                </a:solidFill>
              </a:rPr>
              <a:t>  </a:t>
            </a:r>
            <a:r>
              <a:rPr lang="ru-RU" sz="2800" dirty="0" err="1">
                <a:solidFill>
                  <a:prstClr val="white"/>
                </a:solidFill>
              </a:rPr>
              <a:t>Установчих</a:t>
            </a:r>
            <a:r>
              <a:rPr lang="ru-RU" sz="2800" dirty="0">
                <a:solidFill>
                  <a:prstClr val="white"/>
                </a:solidFill>
              </a:rPr>
              <a:t> </a:t>
            </a:r>
            <a:r>
              <a:rPr lang="ru-RU" sz="2800" dirty="0" err="1">
                <a:solidFill>
                  <a:prstClr val="white"/>
                </a:solidFill>
              </a:rPr>
              <a:t>зборів</a:t>
            </a:r>
            <a:endParaRPr lang="ru-RU" sz="2800" dirty="0">
              <a:solidFill>
                <a:prstClr val="white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  <a:defRPr/>
            </a:pPr>
            <a:r>
              <a:rPr lang="uk-UA" sz="2800" dirty="0" smtClean="0">
                <a:solidFill>
                  <a:prstClr val="white"/>
                </a:solidFill>
              </a:rPr>
              <a:t>Підконтрольність </a:t>
            </a:r>
            <a:r>
              <a:rPr lang="uk-UA" sz="2800" dirty="0">
                <a:solidFill>
                  <a:prstClr val="white"/>
                </a:solidFill>
              </a:rPr>
              <a:t>формування українських військових частин</a:t>
            </a:r>
            <a:endParaRPr lang="ru-RU" sz="2800" dirty="0">
              <a:solidFill>
                <a:prstClr val="white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7368" y="3290638"/>
            <a:ext cx="5096132" cy="34808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2800" b="1" dirty="0" smtClean="0">
                <a:solidFill>
                  <a:schemeClr val="tx1"/>
                </a:solidFill>
              </a:rPr>
              <a:t>Поступки </a:t>
            </a:r>
            <a:r>
              <a:rPr lang="uk-UA" sz="2800" b="1" dirty="0">
                <a:solidFill>
                  <a:schemeClr val="tx1"/>
                </a:solidFill>
              </a:rPr>
              <a:t>Тимчасового уряду</a:t>
            </a:r>
          </a:p>
          <a:p>
            <a:pPr marL="457200" indent="-457200">
              <a:buFont typeface="Arial" panose="020B0604020202020204" pitchFamily="34" charset="0"/>
              <a:buChar char="•"/>
              <a:defRPr/>
            </a:pPr>
            <a:r>
              <a:rPr lang="ru-RU" sz="2800" dirty="0">
                <a:solidFill>
                  <a:prstClr val="white"/>
                </a:solidFill>
              </a:rPr>
              <a:t> </a:t>
            </a:r>
            <a:r>
              <a:rPr lang="ru-RU" sz="2800" dirty="0" err="1">
                <a:solidFill>
                  <a:prstClr val="white"/>
                </a:solidFill>
              </a:rPr>
              <a:t>Визнання</a:t>
            </a:r>
            <a:r>
              <a:rPr lang="ru-RU" sz="2800" dirty="0">
                <a:solidFill>
                  <a:prstClr val="white"/>
                </a:solidFill>
              </a:rPr>
              <a:t> УЦР </a:t>
            </a:r>
            <a:r>
              <a:rPr lang="ru-RU" sz="2800" dirty="0" err="1">
                <a:solidFill>
                  <a:prstClr val="white"/>
                </a:solidFill>
              </a:rPr>
              <a:t>вищим</a:t>
            </a:r>
            <a:r>
              <a:rPr lang="ru-RU" sz="2800" dirty="0">
                <a:solidFill>
                  <a:prstClr val="white"/>
                </a:solidFill>
              </a:rPr>
              <a:t> органом </a:t>
            </a:r>
            <a:r>
              <a:rPr lang="ru-RU" sz="2800" dirty="0" err="1">
                <a:solidFill>
                  <a:prstClr val="white"/>
                </a:solidFill>
              </a:rPr>
              <a:t>влади</a:t>
            </a:r>
            <a:r>
              <a:rPr lang="ru-RU" sz="2800" dirty="0">
                <a:solidFill>
                  <a:prstClr val="white"/>
                </a:solidFill>
              </a:rPr>
              <a:t> в </a:t>
            </a:r>
            <a:r>
              <a:rPr lang="ru-RU" sz="2800" dirty="0" err="1">
                <a:solidFill>
                  <a:prstClr val="white"/>
                </a:solidFill>
              </a:rPr>
              <a:t>Україні</a:t>
            </a:r>
            <a:r>
              <a:rPr lang="ru-RU" sz="2800" dirty="0">
                <a:solidFill>
                  <a:prstClr val="white"/>
                </a:solidFill>
              </a:rPr>
              <a:t>.</a:t>
            </a:r>
          </a:p>
          <a:p>
            <a:pPr marL="457200" indent="-457200">
              <a:buFont typeface="Arial" panose="020B0604020202020204" pitchFamily="34" charset="0"/>
              <a:buChar char="•"/>
              <a:defRPr/>
            </a:pPr>
            <a:r>
              <a:rPr lang="ru-RU" sz="2800" dirty="0" err="1" smtClean="0">
                <a:solidFill>
                  <a:prstClr val="white"/>
                </a:solidFill>
              </a:rPr>
              <a:t>Затвердження</a:t>
            </a:r>
            <a:r>
              <a:rPr lang="ru-RU" sz="2800" dirty="0" smtClean="0">
                <a:solidFill>
                  <a:prstClr val="white"/>
                </a:solidFill>
              </a:rPr>
              <a:t> </a:t>
            </a:r>
            <a:r>
              <a:rPr lang="ru-RU" sz="2800" dirty="0" err="1">
                <a:solidFill>
                  <a:prstClr val="white"/>
                </a:solidFill>
              </a:rPr>
              <a:t>Тимчасовим</a:t>
            </a:r>
            <a:r>
              <a:rPr lang="ru-RU" sz="2800" dirty="0">
                <a:solidFill>
                  <a:prstClr val="white"/>
                </a:solidFill>
              </a:rPr>
              <a:t> урядом складу Генерального </a:t>
            </a:r>
            <a:r>
              <a:rPr lang="ru-RU" sz="2800" dirty="0" err="1">
                <a:solidFill>
                  <a:prstClr val="white"/>
                </a:solidFill>
              </a:rPr>
              <a:t>Секретаріату</a:t>
            </a:r>
            <a:endParaRPr lang="ru-RU" sz="2800" dirty="0">
              <a:solidFill>
                <a:prstClr val="white"/>
              </a:solidFill>
            </a:endParaRPr>
          </a:p>
          <a:p>
            <a:pPr>
              <a:defRPr/>
            </a:pPr>
            <a:r>
              <a:rPr lang="ru-RU" sz="280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95250" y="2605579"/>
            <a:ext cx="5000368" cy="6850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07000"/>
              </a:lnSpc>
              <a:spcAft>
                <a:spcPts val="800"/>
              </a:spcAft>
            </a:pPr>
            <a:r>
              <a:rPr lang="uk-UA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Мета делегації ТУ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взяти під контроль події в Україні.</a:t>
            </a:r>
            <a:endParaRPr lang="uk-UA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Двойная стрелка влево/вправо 4"/>
          <p:cNvSpPr/>
          <p:nvPr/>
        </p:nvSpPr>
        <p:spPr>
          <a:xfrm>
            <a:off x="4132587" y="765256"/>
            <a:ext cx="4092315" cy="688674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Компроміс між УЦР і ТУ</a:t>
            </a:r>
            <a:endParaRPr lang="uk-UA" dirty="0"/>
          </a:p>
        </p:txBody>
      </p:sp>
      <p:sp>
        <p:nvSpPr>
          <p:cNvPr id="13" name="TextBox 12"/>
          <p:cNvSpPr txBox="1"/>
          <p:nvPr/>
        </p:nvSpPr>
        <p:spPr>
          <a:xfrm>
            <a:off x="3390730" y="1588867"/>
            <a:ext cx="5716588" cy="1085829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indent="449580" algn="just">
              <a:lnSpc>
                <a:spcPct val="107000"/>
              </a:lnSpc>
              <a:spcAft>
                <a:spcPts val="800"/>
              </a:spcAft>
            </a:pPr>
            <a:r>
              <a:rPr lang="uk-UA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Компроміс</a:t>
            </a:r>
            <a:r>
              <a:rPr lang="uk-UA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згода, що досягається взаємними поступками між представниками різних інтересів, думок, поглядів заради досягнення мети.</a:t>
            </a:r>
            <a:endParaRPr lang="uk-UA" sz="1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47368" y="-77185"/>
            <a:ext cx="5095618" cy="97837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k-UA" sz="3600" dirty="0" smtClean="0">
                <a:solidFill>
                  <a:schemeClr val="tx1"/>
                </a:solidFill>
              </a:rPr>
              <a:t>Передумови проголошення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8314941" y="-18753"/>
            <a:ext cx="3962400" cy="784037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b">
            <a:prstTxWarp prst="textPlain">
              <a:avLst/>
            </a:prstTxWarp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uk-UA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	ІІ Універсал</a:t>
            </a:r>
            <a:endParaRPr lang="ru-RU" b="1" dirty="0">
              <a:ln w="9525">
                <a:solidFill>
                  <a:schemeClr val="bg1"/>
                </a:solidFill>
                <a:prstDash val="solid"/>
              </a:ln>
              <a:effectLst>
                <a:glow rad="63500">
                  <a:schemeClr val="accent3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58442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</p:nvPr>
        </p:nvGraphicFramePr>
        <p:xfrm>
          <a:off x="3616650" y="1754871"/>
          <a:ext cx="4958699" cy="445271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03687">
                  <a:extLst>
                    <a:ext uri="{9D8B030D-6E8A-4147-A177-3AD203B41FA5}">
                      <a16:colId xmlns:a16="http://schemas.microsoft.com/office/drawing/2014/main" val="1218593836"/>
                    </a:ext>
                  </a:extLst>
                </a:gridCol>
                <a:gridCol w="1580975">
                  <a:extLst>
                    <a:ext uri="{9D8B030D-6E8A-4147-A177-3AD203B41FA5}">
                      <a16:colId xmlns:a16="http://schemas.microsoft.com/office/drawing/2014/main" val="3208622723"/>
                    </a:ext>
                  </a:extLst>
                </a:gridCol>
                <a:gridCol w="1281774">
                  <a:extLst>
                    <a:ext uri="{9D8B030D-6E8A-4147-A177-3AD203B41FA5}">
                      <a16:colId xmlns:a16="http://schemas.microsoft.com/office/drawing/2014/main" val="4188024615"/>
                    </a:ext>
                  </a:extLst>
                </a:gridCol>
                <a:gridCol w="1092263">
                  <a:extLst>
                    <a:ext uri="{9D8B030D-6E8A-4147-A177-3AD203B41FA5}">
                      <a16:colId xmlns:a16="http://schemas.microsoft.com/office/drawing/2014/main" val="2834720349"/>
                    </a:ext>
                  </a:extLst>
                </a:gridCol>
              </a:tblGrid>
              <a:tr h="55540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100">
                          <a:effectLst/>
                        </a:rPr>
                        <a:t>Дата проголошення Універсалу</a:t>
                      </a:r>
                      <a:endParaRPr lang="uk-UA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617" marR="556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100">
                          <a:effectLst/>
                        </a:rPr>
                        <a:t>Причини проголошення</a:t>
                      </a:r>
                      <a:endParaRPr lang="uk-UA" sz="9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100">
                          <a:effectLst/>
                        </a:rPr>
                        <a:t> </a:t>
                      </a:r>
                      <a:endParaRPr lang="uk-UA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617" marR="556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100">
                          <a:effectLst/>
                        </a:rPr>
                        <a:t>Основні положення</a:t>
                      </a:r>
                      <a:endParaRPr lang="uk-UA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617" marR="5561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100">
                          <a:effectLst/>
                        </a:rPr>
                        <a:t>Результати та наслідки</a:t>
                      </a:r>
                      <a:endParaRPr lang="uk-UA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617" marR="55617" marT="0" marB="0"/>
                </a:tc>
                <a:extLst>
                  <a:ext uri="{0D108BD9-81ED-4DB2-BD59-A6C34878D82A}">
                    <a16:rowId xmlns:a16="http://schemas.microsoft.com/office/drawing/2014/main" val="915668217"/>
                  </a:ext>
                </a:extLst>
              </a:tr>
              <a:tr h="14548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900">
                          <a:effectLst/>
                        </a:rPr>
                        <a:t> </a:t>
                      </a:r>
                      <a:endParaRPr lang="uk-UA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617" marR="5561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900">
                          <a:effectLst/>
                        </a:rPr>
                        <a:t> </a:t>
                      </a:r>
                      <a:endParaRPr lang="uk-UA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617" marR="5561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900">
                          <a:effectLst/>
                        </a:rPr>
                        <a:t> </a:t>
                      </a:r>
                      <a:endParaRPr lang="uk-UA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617" marR="5561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900">
                          <a:effectLst/>
                        </a:rPr>
                        <a:t> </a:t>
                      </a:r>
                      <a:endParaRPr lang="uk-UA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617" marR="55617" marT="0" marB="0"/>
                </a:tc>
                <a:extLst>
                  <a:ext uri="{0D108BD9-81ED-4DB2-BD59-A6C34878D82A}">
                    <a16:rowId xmlns:a16="http://schemas.microsoft.com/office/drawing/2014/main" val="3335754068"/>
                  </a:ext>
                </a:extLst>
              </a:tr>
              <a:tr h="365045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100">
                          <a:effectLst/>
                        </a:rPr>
                        <a:t> </a:t>
                      </a:r>
                      <a:endParaRPr lang="uk-UA" sz="9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100">
                          <a:effectLst/>
                        </a:rPr>
                        <a:t> </a:t>
                      </a:r>
                      <a:endParaRPr lang="uk-UA" sz="9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II</a:t>
                      </a:r>
                      <a:r>
                        <a:rPr lang="uk-UA" sz="1100">
                          <a:effectLst/>
                        </a:rPr>
                        <a:t> УНІВЕРСАЛ</a:t>
                      </a:r>
                      <a:endParaRPr lang="uk-UA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617" marR="5561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</a:rPr>
                        <a:t>Прибуття до Києва делегації Тимчасового уряду у складі міністрів О. Керенського, М. Терещенка та І. Церетелі з метою взяти під власний контроль процеси, що відбувалися в Україні</a:t>
                      </a:r>
                      <a:endParaRPr lang="uk-UA" sz="90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</a:rPr>
                        <a:t> </a:t>
                      </a:r>
                      <a:endParaRPr lang="uk-UA" sz="90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</a:rPr>
                        <a:t> </a:t>
                      </a:r>
                      <a:endParaRPr lang="uk-UA" sz="90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</a:rPr>
                        <a:t> </a:t>
                      </a:r>
                      <a:endParaRPr lang="uk-UA" sz="90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</a:rPr>
                        <a:t> </a:t>
                      </a:r>
                      <a:endParaRPr lang="uk-UA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617" marR="556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</a:rPr>
                        <a:t>• Визнання УЦР вищим органом влади в Україні.</a:t>
                      </a:r>
                      <a:endParaRPr lang="uk-UA" sz="9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</a:rPr>
                        <a:t>• Затвердження Тимчасовим урядом складу Генерального Секретаріату.</a:t>
                      </a:r>
                      <a:endParaRPr lang="uk-UA" sz="9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</a:rPr>
                        <a:t>• Поповнення УЦР представниками національних меншин.</a:t>
                      </a:r>
                      <a:endParaRPr lang="uk-UA" sz="9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</a:rPr>
                        <a:t>• Відмова від самочинного проголошення автономії до Всеросійських Установчих зборів.</a:t>
                      </a:r>
                      <a:endParaRPr lang="uk-UA" sz="90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000">
                          <a:effectLst/>
                        </a:rPr>
                        <a:t>•Формування українських військових частин під контролем російського командування</a:t>
                      </a:r>
                      <a:endParaRPr lang="uk-UA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617" marR="5561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000" dirty="0">
                          <a:effectLst/>
                        </a:rPr>
                        <a:t>Досягнення компромісу між ЦР та Тимчасовим урядом.</a:t>
                      </a:r>
                      <a:endParaRPr lang="uk-UA" sz="9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1000" dirty="0">
                          <a:effectLst/>
                        </a:rPr>
                        <a:t>Вихід зі складу Тимчасового уряду кадетів на знак протесту проти визнання УЦР.</a:t>
                      </a:r>
                      <a:endParaRPr lang="uk-UA" sz="900" dirty="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000" dirty="0">
                          <a:effectLst/>
                        </a:rPr>
                        <a:t>Виступ самостійників, невдоволених відмовою від автономії, на чолі з М. Міхновським 4–9 (17–22) липня 1917 р. (був придушений військами УЦР)</a:t>
                      </a:r>
                      <a:endParaRPr lang="uk-UA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617" marR="55617" marT="0" marB="0"/>
                </a:tc>
                <a:extLst>
                  <a:ext uri="{0D108BD9-81ED-4DB2-BD59-A6C34878D82A}">
                    <a16:rowId xmlns:a16="http://schemas.microsoft.com/office/drawing/2014/main" val="2741982169"/>
                  </a:ext>
                </a:extLst>
              </a:tr>
            </a:tbl>
          </a:graphicData>
        </a:graphic>
      </p:graphicFrame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029788" y="825939"/>
            <a:ext cx="813242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000" b="1" dirty="0"/>
              <a:t>Робота з історичним джерелом</a:t>
            </a:r>
            <a:r>
              <a:rPr lang="uk-UA" sz="2000" dirty="0"/>
              <a:t/>
            </a:r>
            <a:br>
              <a:rPr lang="uk-UA" sz="2000" dirty="0"/>
            </a:br>
            <a:r>
              <a:rPr lang="uk-UA" sz="2000" b="1" dirty="0"/>
              <a:t>Із </a:t>
            </a:r>
            <a:r>
              <a:rPr lang="en-US" sz="2000" b="1" dirty="0" smtClean="0"/>
              <a:t>I</a:t>
            </a:r>
            <a:r>
              <a:rPr lang="uk-UA" sz="2000" b="1" dirty="0" smtClean="0"/>
              <a:t>І </a:t>
            </a:r>
            <a:r>
              <a:rPr lang="uk-UA" sz="2000" b="1" dirty="0"/>
              <a:t>Універсалу Української Центральної Ради  </a:t>
            </a:r>
            <a:endParaRPr lang="uk-UA" sz="20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399533" y="1906242"/>
            <a:ext cx="11392930" cy="3574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 fontAlgn="base">
              <a:lnSpc>
                <a:spcPct val="115000"/>
              </a:lnSpc>
              <a:spcAft>
                <a:spcPts val="0"/>
              </a:spcAft>
            </a:pPr>
            <a:r>
              <a:rPr lang="uk-UA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uk-UA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Ми, Центральна Рада, яка завжди стояла за те, щоб не </a:t>
            </a:r>
            <a:r>
              <a:rPr lang="uk-UA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одділяти</a:t>
            </a:r>
            <a:r>
              <a:rPr lang="uk-UA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Україну од Росії, щоб вкупі з усіма народами її прямувати до розвитку та добробуту всієї Росії і до єдності демократичних сил її, з задоволенням приймаємо заклик </a:t>
            </a:r>
            <a:r>
              <a:rPr lang="uk-UA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Правительства</a:t>
            </a:r>
            <a:r>
              <a:rPr lang="uk-UA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до єднання і оповіщаємо всіх Громадян України:</a:t>
            </a:r>
            <a:endParaRPr lang="uk-UA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 fontAlgn="base">
              <a:lnSpc>
                <a:spcPct val="115000"/>
              </a:lnSpc>
              <a:spcAft>
                <a:spcPts val="0"/>
              </a:spcAft>
            </a:pPr>
            <a:r>
              <a:rPr lang="uk-UA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Українська Центральна Рада, </a:t>
            </a:r>
            <a:r>
              <a:rPr lang="uk-UA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обрана Українським народом через його революційні організації</a:t>
            </a:r>
            <a:r>
              <a:rPr lang="uk-UA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незабаром поповниться на справедливих основах представниками </a:t>
            </a:r>
            <a:r>
              <a:rPr lang="uk-UA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инших</a:t>
            </a:r>
            <a:r>
              <a:rPr lang="uk-UA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народів, що живуть на Україні….</a:t>
            </a:r>
            <a:endParaRPr lang="uk-UA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 fontAlgn="base">
              <a:lnSpc>
                <a:spcPct val="115000"/>
              </a:lnSpc>
              <a:spcAft>
                <a:spcPts val="0"/>
              </a:spcAft>
            </a:pPr>
            <a:r>
              <a:rPr lang="uk-UA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Поповнена Центральна Рада виділить наново з свого складу окремий </a:t>
            </a:r>
            <a:r>
              <a:rPr lang="uk-UA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одповідальний</a:t>
            </a:r>
            <a:r>
              <a:rPr lang="uk-UA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перед нею орган – Генеральний Секретаріат, – що буде представлений на затвердження Временного </a:t>
            </a:r>
            <a:r>
              <a:rPr lang="uk-UA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Правительства</a:t>
            </a:r>
            <a:r>
              <a:rPr lang="uk-UA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яконоситель</a:t>
            </a:r>
            <a:r>
              <a:rPr lang="uk-UA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найвищої </a:t>
            </a:r>
            <a:r>
              <a:rPr lang="uk-UA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краєвої</a:t>
            </a:r>
            <a:r>
              <a:rPr lang="uk-UA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влади Временного </a:t>
            </a:r>
            <a:r>
              <a:rPr lang="uk-UA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Правительства</a:t>
            </a:r>
            <a:r>
              <a:rPr lang="uk-UA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 Україні.</a:t>
            </a:r>
            <a:endParaRPr lang="uk-UA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 fontAlgn="base">
              <a:lnSpc>
                <a:spcPct val="115000"/>
              </a:lnSpc>
              <a:spcAft>
                <a:spcPts val="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….</a:t>
            </a:r>
            <a:r>
              <a:rPr lang="uk-UA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ми рішуче ставимось проти замірів самовільного здійснення автономії України до Всеросійського </a:t>
            </a:r>
            <a:r>
              <a:rPr lang="uk-UA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Учредительного</a:t>
            </a:r>
            <a:r>
              <a:rPr lang="uk-UA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Зібрання.</a:t>
            </a:r>
            <a:endParaRPr lang="uk-UA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07000"/>
              </a:lnSpc>
              <a:spcAft>
                <a:spcPts val="80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uk-UA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0" y="55353"/>
            <a:ext cx="3478213" cy="51077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uk-UA" sz="2400" dirty="0" smtClean="0">
                <a:solidFill>
                  <a:srgbClr val="FF0000"/>
                </a:solidFill>
              </a:rPr>
              <a:t>16 (3) </a:t>
            </a:r>
            <a:r>
              <a:rPr lang="uk-UA" sz="2400" dirty="0">
                <a:solidFill>
                  <a:srgbClr val="FF0000"/>
                </a:solidFill>
              </a:rPr>
              <a:t>липня 1917р</a:t>
            </a:r>
            <a:r>
              <a:rPr lang="uk-UA" sz="2400" dirty="0" smtClean="0">
                <a:solidFill>
                  <a:srgbClr val="FF0000"/>
                </a:solidFill>
              </a:rPr>
              <a:t>. 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707180" y="1451128"/>
            <a:ext cx="4777635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15000"/>
              </a:lnSpc>
              <a:spcAft>
                <a:spcPts val="0"/>
              </a:spcAft>
            </a:pPr>
            <a:r>
              <a:rPr lang="uk-UA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Громадяне</a:t>
            </a:r>
            <a:r>
              <a:rPr lang="uk-UA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землі Української</a:t>
            </a:r>
            <a:endParaRPr lang="uk-UA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1974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552"/>
            <a:ext cx="12192000" cy="6858000"/>
          </a:xfrm>
          <a:prstGeom prst="rect">
            <a:avLst/>
          </a:prstGeo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1445542" y="44783"/>
            <a:ext cx="8968074" cy="7147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uk-UA" b="1" dirty="0" smtClean="0">
                <a:solidFill>
                  <a:schemeClr val="tx2">
                    <a:satMod val="13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</a:t>
            </a:r>
            <a:r>
              <a:rPr lang="en-US" b="1" dirty="0" smtClean="0">
                <a:solidFill>
                  <a:schemeClr val="tx2">
                    <a:satMod val="13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uk-UA" b="1" dirty="0" smtClean="0">
                <a:solidFill>
                  <a:schemeClr val="tx2">
                    <a:satMod val="13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Універсал  - </a:t>
            </a:r>
            <a:r>
              <a:rPr lang="uk-UA" dirty="0" smtClean="0">
                <a:solidFill>
                  <a:srgbClr val="FF0000"/>
                </a:solidFill>
              </a:rPr>
              <a:t> </a:t>
            </a:r>
            <a:r>
              <a:rPr lang="en-US" dirty="0" smtClean="0">
                <a:solidFill>
                  <a:srgbClr val="FF0000"/>
                </a:solidFill>
              </a:rPr>
              <a:t>16 (3)</a:t>
            </a:r>
            <a:r>
              <a:rPr lang="uk-UA" dirty="0" smtClean="0">
                <a:solidFill>
                  <a:srgbClr val="FF0000"/>
                </a:solidFill>
              </a:rPr>
              <a:t> </a:t>
            </a:r>
            <a:r>
              <a:rPr lang="uk-UA" dirty="0">
                <a:solidFill>
                  <a:srgbClr val="FF0000"/>
                </a:solidFill>
              </a:rPr>
              <a:t>липня 1917р</a:t>
            </a:r>
            <a:r>
              <a:rPr lang="uk-UA" dirty="0" smtClean="0">
                <a:solidFill>
                  <a:srgbClr val="FF0000"/>
                </a:solidFill>
              </a:rPr>
              <a:t>. </a:t>
            </a:r>
            <a:endParaRPr lang="ru-RU" b="1" dirty="0">
              <a:solidFill>
                <a:schemeClr val="tx2">
                  <a:satMod val="13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одержимое 2"/>
          <p:cNvSpPr txBox="1">
            <a:spLocks/>
          </p:cNvSpPr>
          <p:nvPr/>
        </p:nvSpPr>
        <p:spPr>
          <a:xfrm>
            <a:off x="1094627" y="669795"/>
            <a:ext cx="9669904" cy="536448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5760" indent="-283464" algn="ctr">
              <a:buFont typeface="Wingdings 2"/>
              <a:buNone/>
              <a:defRPr/>
            </a:pPr>
            <a:r>
              <a:rPr lang="uk-UA" sz="3600" dirty="0" smtClean="0"/>
              <a:t>Заповнення таблиці “ Універсали ”</a:t>
            </a:r>
          </a:p>
          <a:p>
            <a:pPr marL="365760" indent="-283464">
              <a:buFont typeface="Wingdings 2"/>
              <a:buNone/>
              <a:defRPr/>
            </a:pPr>
            <a:endParaRPr lang="uk-UA" sz="3600" b="1" dirty="0" smtClean="0"/>
          </a:p>
          <a:p>
            <a:pPr marL="365760" indent="-283464">
              <a:buFont typeface="Wingdings 2"/>
              <a:buNone/>
              <a:defRPr/>
            </a:pPr>
            <a:endParaRPr lang="uk-UA" sz="3600" b="1" dirty="0" smtClean="0"/>
          </a:p>
          <a:p>
            <a:pPr marL="365760" indent="-283464">
              <a:buFont typeface="Wingdings 2"/>
              <a:buNone/>
              <a:defRPr/>
            </a:pPr>
            <a:endParaRPr lang="uk-UA" sz="3600" b="1" dirty="0" smtClean="0"/>
          </a:p>
          <a:p>
            <a:pPr marL="365760" indent="-283464">
              <a:buFont typeface="Wingdings 2"/>
              <a:buNone/>
              <a:defRPr/>
            </a:pPr>
            <a:endParaRPr lang="uk-UA" sz="3600" dirty="0" smtClean="0"/>
          </a:p>
          <a:p>
            <a:pPr marL="365760" indent="-283464">
              <a:buFont typeface="Wingdings 2"/>
              <a:buNone/>
              <a:defRPr/>
            </a:pPr>
            <a:endParaRPr lang="uk-UA" sz="3600" b="1" dirty="0" smtClean="0"/>
          </a:p>
          <a:p>
            <a:pPr marL="365760" indent="-283464">
              <a:buFont typeface="Wingdings 2"/>
              <a:buNone/>
              <a:defRPr/>
            </a:pPr>
            <a:endParaRPr lang="uk-UA" sz="3600" b="1" dirty="0" smtClean="0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466058"/>
              </p:ext>
            </p:extLst>
          </p:nvPr>
        </p:nvGraphicFramePr>
        <p:xfrm>
          <a:off x="188346" y="1223706"/>
          <a:ext cx="11482466" cy="169156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24159">
                  <a:extLst>
                    <a:ext uri="{9D8B030D-6E8A-4147-A177-3AD203B41FA5}">
                      <a16:colId xmlns:a16="http://schemas.microsoft.com/office/drawing/2014/main" val="4117857922"/>
                    </a:ext>
                  </a:extLst>
                </a:gridCol>
                <a:gridCol w="2859002">
                  <a:extLst>
                    <a:ext uri="{9D8B030D-6E8A-4147-A177-3AD203B41FA5}">
                      <a16:colId xmlns:a16="http://schemas.microsoft.com/office/drawing/2014/main" val="1504512522"/>
                    </a:ext>
                  </a:extLst>
                </a:gridCol>
                <a:gridCol w="4019550">
                  <a:extLst>
                    <a:ext uri="{9D8B030D-6E8A-4147-A177-3AD203B41FA5}">
                      <a16:colId xmlns:a16="http://schemas.microsoft.com/office/drawing/2014/main" val="720144572"/>
                    </a:ext>
                  </a:extLst>
                </a:gridCol>
                <a:gridCol w="2279755">
                  <a:extLst>
                    <a:ext uri="{9D8B030D-6E8A-4147-A177-3AD203B41FA5}">
                      <a16:colId xmlns:a16="http://schemas.microsoft.com/office/drawing/2014/main" val="700584644"/>
                    </a:ext>
                  </a:extLst>
                </a:gridCol>
              </a:tblGrid>
              <a:tr h="33743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Дата проголошення Універсалу</a:t>
                      </a:r>
                      <a:endParaRPr lang="uk-UA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979" marR="539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Причини проголошення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 </a:t>
                      </a:r>
                      <a:endParaRPr lang="uk-UA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979" marR="539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Основні положення</a:t>
                      </a:r>
                      <a:endParaRPr lang="uk-UA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979" marR="5397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Результати та наслідки</a:t>
                      </a:r>
                      <a:endParaRPr lang="uk-UA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979" marR="53979" marT="0" marB="0"/>
                </a:tc>
                <a:extLst>
                  <a:ext uri="{0D108BD9-81ED-4DB2-BD59-A6C34878D82A}">
                    <a16:rowId xmlns:a16="http://schemas.microsoft.com/office/drawing/2014/main" val="4082811948"/>
                  </a:ext>
                </a:extLst>
              </a:tr>
              <a:tr h="116972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979" marR="5397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979" marR="5397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uk-UA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uk-UA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  <a:extLst>
                  <a:ext uri="{0D108BD9-81ED-4DB2-BD59-A6C34878D82A}">
                    <a16:rowId xmlns:a16="http://schemas.microsoft.com/office/drawing/2014/main" val="496204468"/>
                  </a:ext>
                </a:extLst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5324617" y="1819969"/>
            <a:ext cx="3924159" cy="83086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Визнання УЦР вищим органом влади в Україні.</a:t>
            </a:r>
            <a:endParaRPr lang="uk-UA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10332" y="2752311"/>
            <a:ext cx="4592638" cy="83086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Затвердження </a:t>
            </a:r>
            <a:r>
              <a:rPr lang="uk-UA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  </a:t>
            </a:r>
            <a:r>
              <a:rPr lang="uk-UA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складу Генерального Секретаріату.</a:t>
            </a:r>
            <a:endParaRPr lang="uk-UA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10332" y="3787354"/>
            <a:ext cx="4592638" cy="83086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Поповнення </a:t>
            </a:r>
            <a:r>
              <a:rPr lang="uk-UA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УЦР представниками національних меншин.</a:t>
            </a:r>
            <a:endParaRPr lang="uk-UA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2634" y="1949154"/>
            <a:ext cx="2785815" cy="441895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uk-UA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 (3) липня 1917 р. 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281827" y="4753157"/>
            <a:ext cx="5482703" cy="83086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 Відмова від самочинного </a:t>
            </a:r>
            <a:r>
              <a:rPr lang="uk-UA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проголошення </a:t>
            </a:r>
            <a:r>
              <a:rPr lang="uk-UA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автономії до Всеросійських Установчих зборів</a:t>
            </a:r>
            <a:endParaRPr lang="uk-UA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840061" y="5682576"/>
            <a:ext cx="6366234" cy="783193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Під контролем російського командування відбудеться формування українських військових частин.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9315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3194050" y="158750"/>
            <a:ext cx="8883650" cy="4208463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>
            <a:noAutofit/>
          </a:bodyPr>
          <a:lstStyle/>
          <a:p>
            <a:pPr algn="just" fontAlgn="auto">
              <a:spcAft>
                <a:spcPts val="0"/>
              </a:spcAft>
              <a:defRPr/>
            </a:pPr>
            <a:r>
              <a:rPr lang="uk-UA" sz="2400" dirty="0" smtClean="0"/>
              <a:t>Досягнуто компроміс між УЦР та Тимчасовим урядом.</a:t>
            </a:r>
          </a:p>
          <a:p>
            <a:pPr algn="just" fontAlgn="auto">
              <a:spcAft>
                <a:spcPts val="0"/>
              </a:spcAft>
              <a:defRPr/>
            </a:pPr>
            <a:r>
              <a:rPr lang="uk-UA" sz="2400" dirty="0" smtClean="0"/>
              <a:t>Липнева криза Тимчасового уряду: зі складу Тимчасового уряду вийшла партія кадетів на знак протесту проти визнання УЦР.</a:t>
            </a:r>
          </a:p>
          <a:p>
            <a:pPr algn="just" fontAlgn="auto">
              <a:spcAft>
                <a:spcPts val="0"/>
              </a:spcAft>
              <a:defRPr/>
            </a:pPr>
            <a:r>
              <a:rPr lang="uk-UA" sz="2400" dirty="0" smtClean="0"/>
              <a:t>4-9 (17-22) липня 1917р. У Києві відбувся виступ самостійників –полку ім. П. Полуботка, невдоволеного відмовою від автономії, що поглибив розкол в українському національному русі. </a:t>
            </a:r>
            <a:r>
              <a:rPr lang="uk-UA" sz="2400" dirty="0" err="1" smtClean="0"/>
              <a:t>Полуботківці</a:t>
            </a:r>
            <a:r>
              <a:rPr lang="uk-UA" sz="2400" dirty="0" smtClean="0"/>
              <a:t> захопили державні установи, вимагаючи проголошення незалежності, але були роззброєні за наказом УЦР.</a:t>
            </a:r>
          </a:p>
          <a:p>
            <a:pPr algn="just" fontAlgn="auto">
              <a:spcAft>
                <a:spcPts val="0"/>
              </a:spcAft>
              <a:defRPr/>
            </a:pPr>
            <a:r>
              <a:rPr lang="uk-UA" sz="2400" dirty="0" smtClean="0"/>
              <a:t>Падіння авторитету УЦР.</a:t>
            </a:r>
            <a:endParaRPr lang="ru-RU" sz="240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7399" y="667946"/>
            <a:ext cx="3268189" cy="187053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uk-UA" sz="4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Результати </a:t>
            </a:r>
            <a:r>
              <a:rPr lang="uk-UA" sz="4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проголо-шення</a:t>
            </a:r>
            <a:endParaRPr lang="ru-RU" sz="4400" b="1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>
            <a:off x="2287588" y="4994275"/>
            <a:ext cx="8972550" cy="1863725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>
            <a:noAutofit/>
          </a:bodyPr>
          <a:lstStyle/>
          <a:p>
            <a:pPr marL="342900" indent="-34290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uk-UA" sz="1800" dirty="0" smtClean="0"/>
              <a:t>Продовжив курс УЦР на досягнення автономії України.</a:t>
            </a:r>
          </a:p>
          <a:p>
            <a:pPr marL="342900" indent="-34290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uk-UA" sz="1800" dirty="0" smtClean="0"/>
              <a:t>Продемонстрував курс УЦР на демократичне мирне вирішення проблем.</a:t>
            </a:r>
          </a:p>
          <a:p>
            <a:pPr marL="342900" indent="-34290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uk-UA" sz="1800" dirty="0" smtClean="0"/>
              <a:t>Мав суттєві вади: не окреслював територію, підпорядковану УЦР, не визначав повноваження Генерального секретаріату тощо.</a:t>
            </a:r>
          </a:p>
          <a:p>
            <a:pPr marL="342900" indent="-34290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uk-UA" sz="1800" dirty="0" smtClean="0"/>
              <a:t>Підтвердив негативне ставлення Тимчасового уряду щодо українського питання.</a:t>
            </a:r>
            <a:endParaRPr lang="ru-RU" sz="1800" dirty="0"/>
          </a:p>
        </p:txBody>
      </p:sp>
      <p:sp>
        <p:nvSpPr>
          <p:cNvPr id="7" name="TextBox 6"/>
          <p:cNvSpPr txBox="1"/>
          <p:nvPr/>
        </p:nvSpPr>
        <p:spPr>
          <a:xfrm>
            <a:off x="8891217" y="4568188"/>
            <a:ext cx="2593075" cy="851297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Значення</a:t>
            </a:r>
            <a:endParaRPr lang="ru-RU" sz="4400" b="1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1331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63" y="4821238"/>
            <a:ext cx="1905000" cy="191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91968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49" y="0"/>
            <a:ext cx="12192000" cy="6858000"/>
          </a:xfrm>
          <a:prstGeom prst="rect">
            <a:avLst/>
          </a:prstGeom>
        </p:spPr>
      </p:pic>
      <p:sp>
        <p:nvSpPr>
          <p:cNvPr id="5" name="TextBox 3"/>
          <p:cNvSpPr txBox="1">
            <a:spLocks noChangeArrowheads="1"/>
          </p:cNvSpPr>
          <p:nvPr/>
        </p:nvSpPr>
        <p:spPr bwMode="auto">
          <a:xfrm>
            <a:off x="2922593" y="-198437"/>
            <a:ext cx="67357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eaLnBrk="1" hangingPunct="1"/>
            <a:r>
              <a:rPr lang="uk-UA" altLang="uk-UA" sz="2800" b="1" dirty="0"/>
              <a:t>Наслідки прийняття Другого Універсалу:</a:t>
            </a:r>
            <a:endParaRPr lang="ru-RU" altLang="uk-UA" sz="28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2166647" y="288489"/>
            <a:ext cx="7392988" cy="120015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pPr marL="285750" indent="-285750">
              <a:buFont typeface="Wingdings" pitchFamily="2" charset="2"/>
              <a:buChar char="q"/>
              <a:defRPr/>
            </a:pPr>
            <a:r>
              <a:rPr lang="uk-UA" sz="2400" b="1" dirty="0">
                <a:solidFill>
                  <a:schemeClr val="accent5">
                    <a:lumMod val="50000"/>
                  </a:schemeClr>
                </a:solidFill>
              </a:rPr>
              <a:t>криза Тимчасового уряду Росії;</a:t>
            </a:r>
          </a:p>
          <a:p>
            <a:pPr marL="285750" indent="-285750">
              <a:buFont typeface="Wingdings" pitchFamily="2" charset="2"/>
              <a:buChar char="q"/>
              <a:defRPr/>
            </a:pPr>
            <a:r>
              <a:rPr lang="uk-UA" sz="2400" b="1" dirty="0">
                <a:solidFill>
                  <a:schemeClr val="accent5">
                    <a:lumMod val="50000"/>
                  </a:schemeClr>
                </a:solidFill>
              </a:rPr>
              <a:t>новий склад Тимчасового уряду;</a:t>
            </a:r>
          </a:p>
          <a:p>
            <a:pPr marL="285750" indent="-285750">
              <a:buFont typeface="Wingdings" pitchFamily="2" charset="2"/>
              <a:buChar char="q"/>
              <a:defRPr/>
            </a:pPr>
            <a:r>
              <a:rPr lang="uk-UA" sz="2400" b="1" dirty="0">
                <a:solidFill>
                  <a:schemeClr val="accent5">
                    <a:lumMod val="50000"/>
                  </a:schemeClr>
                </a:solidFill>
              </a:rPr>
              <a:t>в Україні до активних дій перейшли самостійники.</a:t>
            </a:r>
            <a:endParaRPr lang="ru-RU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1869" y="288489"/>
            <a:ext cx="1905000" cy="2876550"/>
          </a:xfrm>
          <a:prstGeom prst="rect">
            <a:avLst/>
          </a:prstGeom>
          <a:noFill/>
          <a:ln w="38100">
            <a:solidFill>
              <a:schemeClr val="accent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-19649" y="1532120"/>
            <a:ext cx="7559701" cy="707886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uk-UA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16-18 (4-6</a:t>
            </a:r>
            <a:r>
              <a:rPr lang="uk-UA" sz="2000" b="1" dirty="0" smtClean="0">
                <a:solidFill>
                  <a:schemeClr val="bg1"/>
                </a:solidFill>
              </a:rPr>
              <a:t> липня) </a:t>
            </a:r>
            <a:r>
              <a:rPr lang="uk-UA" sz="2000" b="1" dirty="0">
                <a:solidFill>
                  <a:schemeClr val="bg1"/>
                </a:solidFill>
              </a:rPr>
              <a:t>– збройний виступ самостійників – полку </a:t>
            </a:r>
            <a:r>
              <a:rPr lang="uk-UA" sz="2000" b="1" dirty="0" smtClean="0">
                <a:solidFill>
                  <a:schemeClr val="bg1"/>
                </a:solidFill>
              </a:rPr>
              <a:t>ім. Павла </a:t>
            </a:r>
            <a:r>
              <a:rPr lang="uk-UA" sz="2000" b="1" dirty="0">
                <a:solidFill>
                  <a:schemeClr val="bg1"/>
                </a:solidFill>
              </a:rPr>
              <a:t>Полуботка на </a:t>
            </a:r>
            <a:r>
              <a:rPr lang="uk-UA" sz="2000" b="1" dirty="0" smtClean="0">
                <a:solidFill>
                  <a:schemeClr val="bg1"/>
                </a:solidFill>
              </a:rPr>
              <a:t>чолі  </a:t>
            </a:r>
            <a:r>
              <a:rPr lang="uk-UA" sz="2000" b="1" dirty="0">
                <a:solidFill>
                  <a:schemeClr val="bg1"/>
                </a:solidFill>
              </a:rPr>
              <a:t>з М. Міхновським</a:t>
            </a:r>
            <a:endParaRPr lang="ru-RU" sz="2000" b="1" dirty="0">
              <a:solidFill>
                <a:schemeClr val="bg1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8" y="2346393"/>
            <a:ext cx="2542461" cy="2379883"/>
          </a:xfrm>
          <a:prstGeom prst="rect">
            <a:avLst/>
          </a:prstGeom>
          <a:noFill/>
          <a:ln w="38100">
            <a:solidFill>
              <a:schemeClr val="accent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 descr="http://oin.in.ua/wp-content/uploads/2018/06/2018-06-20_145448.pn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7156" y="2202467"/>
            <a:ext cx="7124713" cy="2676277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Прямоугольник 10"/>
          <p:cNvSpPr/>
          <p:nvPr/>
        </p:nvSpPr>
        <p:spPr>
          <a:xfrm>
            <a:off x="9871869" y="3263988"/>
            <a:ext cx="18085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uk-UA" b="1" dirty="0" smtClean="0"/>
              <a:t>М</a:t>
            </a:r>
            <a:r>
              <a:rPr lang="uk-UA" b="1" dirty="0"/>
              <a:t>. </a:t>
            </a:r>
            <a:r>
              <a:rPr lang="uk-UA" b="1" dirty="0" smtClean="0"/>
              <a:t>Міхновський</a:t>
            </a:r>
            <a:endParaRPr lang="ru-RU" b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11623" y="4979600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altLang="uk-UA" dirty="0"/>
              <a:t>“</a:t>
            </a:r>
            <a:r>
              <a:rPr lang="uk-UA" altLang="uk-UA" b="1" dirty="0"/>
              <a:t>Ці події переконливо </a:t>
            </a:r>
            <a:r>
              <a:rPr lang="uk-UA" altLang="uk-UA" b="1" dirty="0" err="1"/>
              <a:t>засвідчували,що</a:t>
            </a:r>
            <a:r>
              <a:rPr lang="uk-UA" altLang="uk-UA" b="1" dirty="0"/>
              <a:t> Центральна Рада, кинувши у маси гасла національного відродження, вкотре виявила непослідовність, не зважилася спертись на підтримку власного народу” ( </a:t>
            </a:r>
            <a:r>
              <a:rPr lang="uk-UA" altLang="uk-UA" b="1" dirty="0" err="1"/>
              <a:t>Солдатенко</a:t>
            </a:r>
            <a:r>
              <a:rPr lang="uk-UA" altLang="uk-UA" b="1" dirty="0"/>
              <a:t> В.)</a:t>
            </a:r>
            <a:endParaRPr lang="ru-RU" altLang="uk-UA" b="1" dirty="0"/>
          </a:p>
        </p:txBody>
      </p:sp>
      <p:pic>
        <p:nvPicPr>
          <p:cNvPr id="13" name="Picture 2" descr="C:\Users\Администратор\Desktop\h_i09k8tlpbro5ucafhnvdsfdyboe2mkwg_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5369" y="4388420"/>
            <a:ext cx="4953000" cy="25259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45926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606712" y="466569"/>
            <a:ext cx="1892300" cy="584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uk-UA" sz="3200" b="1" i="1" dirty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Висновок</a:t>
            </a:r>
            <a:endParaRPr lang="ru-RU" sz="3200" b="1" i="1" dirty="0">
              <a:solidFill>
                <a:schemeClr val="accent4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69234" y="1050769"/>
            <a:ext cx="9684739" cy="50229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88900">
              <a:lnSpc>
                <a:spcPct val="90000"/>
              </a:lnSpc>
              <a:defRPr/>
            </a:pPr>
            <a:r>
              <a:rPr lang="uk-UA" sz="2200" i="1" dirty="0">
                <a:latin typeface="Calibri" pitchFamily="34" charset="0"/>
                <a:cs typeface="Calibri" pitchFamily="34" charset="0"/>
              </a:rPr>
              <a:t>Другий універсал ЦР </a:t>
            </a:r>
            <a:r>
              <a:rPr lang="uk-UA" sz="2200" dirty="0">
                <a:latin typeface="Calibri" pitchFamily="34" charset="0"/>
                <a:cs typeface="Calibri" pitchFamily="34" charset="0"/>
              </a:rPr>
              <a:t>не має одностайної оцінки серед сучасників та дослідників. Так голова УЦР </a:t>
            </a:r>
            <a:r>
              <a:rPr lang="uk-UA" sz="2200" i="1" dirty="0">
                <a:latin typeface="Calibri" pitchFamily="34" charset="0"/>
                <a:cs typeface="Calibri" pitchFamily="34" charset="0"/>
              </a:rPr>
              <a:t>М. Грушевський </a:t>
            </a:r>
            <a:r>
              <a:rPr lang="uk-UA" sz="2200" dirty="0">
                <a:latin typeface="Calibri" pitchFamily="34" charset="0"/>
                <a:cs typeface="Calibri" pitchFamily="34" charset="0"/>
              </a:rPr>
              <a:t>вважав, що </a:t>
            </a:r>
            <a:r>
              <a:rPr lang="uk-UA" sz="2200" i="1" dirty="0" err="1">
                <a:latin typeface="Calibri" pitchFamily="34" charset="0"/>
                <a:cs typeface="Calibri" pitchFamily="34" charset="0"/>
              </a:rPr>
              <a:t>“порозуміння</a:t>
            </a:r>
            <a:r>
              <a:rPr lang="uk-UA" sz="2200" i="1" dirty="0">
                <a:latin typeface="Calibri" pitchFamily="34" charset="0"/>
                <a:cs typeface="Calibri" pitchFamily="34" charset="0"/>
              </a:rPr>
              <a:t> УЦР з Російським урядом відкрило нову сторінку в житті </a:t>
            </a:r>
            <a:r>
              <a:rPr lang="uk-UA" sz="2200" i="1" dirty="0" err="1">
                <a:latin typeface="Calibri" pitchFamily="34" charset="0"/>
                <a:cs typeface="Calibri" pitchFamily="34" charset="0"/>
              </a:rPr>
              <a:t>України”</a:t>
            </a:r>
            <a:r>
              <a:rPr lang="uk-UA" sz="2200" i="1" dirty="0">
                <a:latin typeface="Calibri" pitchFamily="34" charset="0"/>
                <a:cs typeface="Calibri" pitchFamily="34" charset="0"/>
              </a:rPr>
              <a:t>, </a:t>
            </a:r>
            <a:r>
              <a:rPr lang="uk-UA" sz="2200" dirty="0">
                <a:latin typeface="Calibri" pitchFamily="34" charset="0"/>
                <a:cs typeface="Calibri" pitchFamily="34" charset="0"/>
              </a:rPr>
              <a:t>в той час як дослідник </a:t>
            </a:r>
            <a:r>
              <a:rPr lang="uk-UA" sz="2200" i="1" dirty="0">
                <a:latin typeface="Calibri" pitchFamily="34" charset="0"/>
                <a:cs typeface="Calibri" pitchFamily="34" charset="0"/>
              </a:rPr>
              <a:t>Я. Грицак </a:t>
            </a:r>
            <a:r>
              <a:rPr lang="uk-UA" sz="2200" dirty="0">
                <a:latin typeface="Calibri" pitchFamily="34" charset="0"/>
                <a:cs typeface="Calibri" pitchFamily="34" charset="0"/>
              </a:rPr>
              <a:t>відзначає, що </a:t>
            </a:r>
            <a:r>
              <a:rPr lang="uk-UA" sz="2200" i="1" dirty="0" err="1">
                <a:latin typeface="Calibri" pitchFamily="34" charset="0"/>
                <a:cs typeface="Calibri" pitchFamily="34" charset="0"/>
              </a:rPr>
              <a:t>“без</a:t>
            </a:r>
            <a:r>
              <a:rPr lang="uk-UA" sz="2200" i="1" dirty="0">
                <a:latin typeface="Calibri" pitchFamily="34" charset="0"/>
                <a:cs typeface="Calibri" pitchFamily="34" charset="0"/>
              </a:rPr>
              <a:t> сумніву, Другий універсал був кроком назад у порівнянні з </a:t>
            </a:r>
            <a:r>
              <a:rPr lang="uk-UA" sz="2200" i="1" dirty="0" err="1">
                <a:latin typeface="Calibri" pitchFamily="34" charset="0"/>
                <a:cs typeface="Calibri" pitchFamily="34" charset="0"/>
              </a:rPr>
              <a:t>першим”</a:t>
            </a:r>
            <a:r>
              <a:rPr lang="uk-UA" sz="2200" i="1" dirty="0">
                <a:latin typeface="Calibri" pitchFamily="34" charset="0"/>
                <a:cs typeface="Calibri" pitchFamily="34" charset="0"/>
              </a:rPr>
              <a:t>.</a:t>
            </a:r>
          </a:p>
          <a:p>
            <a:pPr indent="88900">
              <a:lnSpc>
                <a:spcPct val="90000"/>
              </a:lnSpc>
              <a:defRPr/>
            </a:pPr>
            <a:endParaRPr lang="ru-RU" sz="2400" i="1" dirty="0">
              <a:latin typeface="Calibri" pitchFamily="34" charset="0"/>
              <a:cs typeface="Calibri" pitchFamily="34" charset="0"/>
            </a:endParaRPr>
          </a:p>
          <a:p>
            <a:pPr indent="88900">
              <a:lnSpc>
                <a:spcPct val="90000"/>
              </a:lnSpc>
              <a:defRPr/>
            </a:pPr>
            <a:r>
              <a:rPr lang="ru-RU" sz="2400" i="1" dirty="0" err="1">
                <a:latin typeface="Calibri" pitchFamily="34" charset="0"/>
                <a:cs typeface="Calibri" pitchFamily="34" charset="0"/>
              </a:rPr>
              <a:t>Історичне</a:t>
            </a:r>
            <a:r>
              <a:rPr lang="ru-RU" sz="2400" i="1" dirty="0">
                <a:latin typeface="Calibri" pitchFamily="34" charset="0"/>
                <a:cs typeface="Calibri" pitchFamily="34" charset="0"/>
              </a:rPr>
              <a:t> </a:t>
            </a:r>
            <a:r>
              <a:rPr lang="ru-RU" sz="2400" i="1" dirty="0" err="1">
                <a:latin typeface="Calibri" pitchFamily="34" charset="0"/>
                <a:cs typeface="Calibri" pitchFamily="34" charset="0"/>
              </a:rPr>
              <a:t>значення</a:t>
            </a:r>
            <a:r>
              <a:rPr lang="ru-RU" sz="2400" i="1" dirty="0">
                <a:latin typeface="Calibri" pitchFamily="34" charset="0"/>
                <a:cs typeface="Calibri" pitchFamily="34" charset="0"/>
              </a:rPr>
              <a:t> ІІ </a:t>
            </a:r>
            <a:r>
              <a:rPr lang="ru-RU" sz="2400" i="1" dirty="0" err="1">
                <a:latin typeface="Calibri" pitchFamily="34" charset="0"/>
                <a:cs typeface="Calibri" pitchFamily="34" charset="0"/>
              </a:rPr>
              <a:t>Універсалу</a:t>
            </a:r>
            <a:endParaRPr lang="ru-RU" sz="2400" i="1" dirty="0">
              <a:latin typeface="Calibri" pitchFamily="34" charset="0"/>
              <a:cs typeface="Calibri" pitchFamily="34" charset="0"/>
            </a:endParaRPr>
          </a:p>
          <a:p>
            <a:pPr indent="88900">
              <a:lnSpc>
                <a:spcPct val="90000"/>
              </a:lnSpc>
              <a:buFont typeface="Arial" pitchFamily="34" charset="0"/>
              <a:buChar char="•"/>
              <a:defRPr/>
            </a:pPr>
            <a:r>
              <a:rPr lang="uk-UA" sz="2200" dirty="0">
                <a:latin typeface="Calibri" pitchFamily="34" charset="0"/>
                <a:cs typeface="Calibri" pitchFamily="34" charset="0"/>
              </a:rPr>
              <a:t> продовження курсу УЦР на досягнення автономії </a:t>
            </a:r>
            <a:r>
              <a:rPr lang="uk-UA" sz="2200" i="1" dirty="0">
                <a:latin typeface="Calibri" pitchFamily="34" charset="0"/>
                <a:cs typeface="Calibri" pitchFamily="34" charset="0"/>
              </a:rPr>
              <a:t>України</a:t>
            </a:r>
            <a:r>
              <a:rPr lang="uk-UA" sz="2200" dirty="0">
                <a:latin typeface="Calibri" pitchFamily="34" charset="0"/>
                <a:cs typeface="Calibri" pitchFamily="34" charset="0"/>
              </a:rPr>
              <a:t>;</a:t>
            </a:r>
          </a:p>
          <a:p>
            <a:pPr indent="88900">
              <a:lnSpc>
                <a:spcPct val="90000"/>
              </a:lnSpc>
              <a:buFont typeface="Arial" pitchFamily="34" charset="0"/>
              <a:buChar char="•"/>
              <a:defRPr/>
            </a:pPr>
            <a:r>
              <a:rPr lang="uk-UA" sz="2200" dirty="0">
                <a:latin typeface="Calibri" pitchFamily="34" charset="0"/>
                <a:cs typeface="Calibri" pitchFamily="34" charset="0"/>
              </a:rPr>
              <a:t> намагання з боку ЦР розв'язувати всі суперечливі питання </a:t>
            </a:r>
            <a:r>
              <a:rPr lang="uk-UA" sz="2200" i="1" dirty="0">
                <a:latin typeface="Calibri" pitchFamily="34" charset="0"/>
                <a:cs typeface="Calibri" pitchFamily="34" charset="0"/>
              </a:rPr>
              <a:t>легітимним, демократичним шляхом</a:t>
            </a:r>
            <a:r>
              <a:rPr lang="uk-UA" sz="2200" dirty="0">
                <a:latin typeface="Calibri" pitchFamily="34" charset="0"/>
                <a:cs typeface="Calibri" pitchFamily="34" charset="0"/>
              </a:rPr>
              <a:t>;</a:t>
            </a:r>
          </a:p>
          <a:p>
            <a:pPr indent="88900">
              <a:lnSpc>
                <a:spcPct val="90000"/>
              </a:lnSpc>
              <a:buFont typeface="Arial" pitchFamily="34" charset="0"/>
              <a:buChar char="•"/>
              <a:defRPr/>
            </a:pPr>
            <a:r>
              <a:rPr lang="uk-UA" sz="2200" dirty="0">
                <a:latin typeface="Calibri" pitchFamily="34" charset="0"/>
                <a:cs typeface="Calibri" pitchFamily="34" charset="0"/>
              </a:rPr>
              <a:t> </a:t>
            </a:r>
            <a:r>
              <a:rPr lang="ru-RU" sz="2200" dirty="0" err="1">
                <a:latin typeface="Calibri" pitchFamily="34" charset="0"/>
                <a:cs typeface="Calibri" pitchFamily="34" charset="0"/>
              </a:rPr>
              <a:t>виявив</a:t>
            </a:r>
            <a:r>
              <a:rPr lang="ru-RU" sz="2200" dirty="0">
                <a:latin typeface="Calibri" pitchFamily="34" charset="0"/>
                <a:cs typeface="Calibri" pitchFamily="34" charset="0"/>
              </a:rPr>
              <a:t> </a:t>
            </a:r>
            <a:r>
              <a:rPr lang="ru-RU" sz="2200" dirty="0" err="1">
                <a:latin typeface="Calibri" pitchFamily="34" charset="0"/>
                <a:cs typeface="Calibri" pitchFamily="34" charset="0"/>
              </a:rPr>
              <a:t>негативну</a:t>
            </a:r>
            <a:r>
              <a:rPr lang="ru-RU" sz="2200" dirty="0">
                <a:latin typeface="Calibri" pitchFamily="34" charset="0"/>
                <a:cs typeface="Calibri" pitchFamily="34" charset="0"/>
              </a:rPr>
              <a:t> </a:t>
            </a:r>
            <a:r>
              <a:rPr lang="ru-RU" sz="2200" dirty="0" err="1">
                <a:latin typeface="Calibri" pitchFamily="34" charset="0"/>
                <a:cs typeface="Calibri" pitchFamily="34" charset="0"/>
              </a:rPr>
              <a:t>позицію</a:t>
            </a:r>
            <a:r>
              <a:rPr lang="ru-RU" sz="2200" dirty="0">
                <a:latin typeface="Calibri" pitchFamily="34" charset="0"/>
                <a:cs typeface="Calibri" pitchFamily="34" charset="0"/>
              </a:rPr>
              <a:t> </a:t>
            </a:r>
            <a:r>
              <a:rPr lang="ru-RU" sz="2200" i="1" dirty="0" err="1">
                <a:latin typeface="Calibri" pitchFamily="34" charset="0"/>
                <a:cs typeface="Calibri" pitchFamily="34" charset="0"/>
              </a:rPr>
              <a:t>російських</a:t>
            </a:r>
            <a:r>
              <a:rPr lang="ru-RU" sz="2200" i="1" dirty="0">
                <a:latin typeface="Calibri" pitchFamily="34" charset="0"/>
                <a:cs typeface="Calibri" pitchFamily="34" charset="0"/>
              </a:rPr>
              <a:t> </a:t>
            </a:r>
            <a:r>
              <a:rPr lang="ru-RU" sz="2200" i="1" dirty="0" err="1">
                <a:latin typeface="Calibri" pitchFamily="34" charset="0"/>
                <a:cs typeface="Calibri" pitchFamily="34" charset="0"/>
              </a:rPr>
              <a:t>демократів</a:t>
            </a:r>
            <a:r>
              <a:rPr lang="ru-RU" sz="2200" i="1" dirty="0">
                <a:latin typeface="Calibri" pitchFamily="34" charset="0"/>
                <a:cs typeface="Calibri" pitchFamily="34" charset="0"/>
              </a:rPr>
              <a:t> </a:t>
            </a:r>
            <a:r>
              <a:rPr lang="ru-RU" sz="2200" dirty="0" err="1">
                <a:latin typeface="Calibri" pitchFamily="34" charset="0"/>
                <a:cs typeface="Calibri" pitchFamily="34" charset="0"/>
              </a:rPr>
              <a:t>щодо</a:t>
            </a:r>
            <a:r>
              <a:rPr lang="ru-RU" sz="2200" dirty="0">
                <a:latin typeface="Calibri" pitchFamily="34" charset="0"/>
                <a:cs typeface="Calibri" pitchFamily="34" charset="0"/>
              </a:rPr>
              <a:t> </a:t>
            </a:r>
            <a:r>
              <a:rPr lang="ru-RU" sz="2200" i="1" dirty="0" err="1">
                <a:latin typeface="Calibri" pitchFamily="34" charset="0"/>
                <a:cs typeface="Calibri" pitchFamily="34" charset="0"/>
              </a:rPr>
              <a:t>українського</a:t>
            </a:r>
            <a:r>
              <a:rPr lang="ru-RU" sz="2200" i="1" dirty="0">
                <a:latin typeface="Calibri" pitchFamily="34" charset="0"/>
                <a:cs typeface="Calibri" pitchFamily="34" charset="0"/>
              </a:rPr>
              <a:t> </a:t>
            </a:r>
            <a:r>
              <a:rPr lang="ru-RU" sz="2200" i="1" dirty="0" err="1">
                <a:latin typeface="Calibri" pitchFamily="34" charset="0"/>
                <a:cs typeface="Calibri" pitchFamily="34" charset="0"/>
              </a:rPr>
              <a:t>питання</a:t>
            </a:r>
            <a:r>
              <a:rPr lang="ru-RU" sz="2200" dirty="0">
                <a:latin typeface="Calibri" pitchFamily="34" charset="0"/>
                <a:cs typeface="Calibri" pitchFamily="34" charset="0"/>
              </a:rPr>
              <a:t>, </a:t>
            </a:r>
            <a:r>
              <a:rPr lang="ru-RU" sz="2200" dirty="0" err="1">
                <a:latin typeface="Calibri" pitchFamily="34" charset="0"/>
                <a:cs typeface="Calibri" pitchFamily="34" charset="0"/>
              </a:rPr>
              <a:t>незважаючи</a:t>
            </a:r>
            <a:r>
              <a:rPr lang="ru-RU" sz="2200" dirty="0">
                <a:latin typeface="Calibri" pitchFamily="34" charset="0"/>
                <a:cs typeface="Calibri" pitchFamily="34" charset="0"/>
              </a:rPr>
              <a:t> на </a:t>
            </a:r>
            <a:r>
              <a:rPr lang="ru-RU" sz="2200" dirty="0" err="1">
                <a:latin typeface="Calibri" pitchFamily="34" charset="0"/>
                <a:cs typeface="Calibri" pitchFamily="34" charset="0"/>
              </a:rPr>
              <a:t>їхні</a:t>
            </a:r>
            <a:r>
              <a:rPr lang="ru-RU" sz="2200" dirty="0">
                <a:latin typeface="Calibri" pitchFamily="34" charset="0"/>
                <a:cs typeface="Calibri" pitchFamily="34" charset="0"/>
              </a:rPr>
              <a:t> </a:t>
            </a:r>
            <a:r>
              <a:rPr lang="ru-RU" sz="2200" dirty="0" err="1">
                <a:latin typeface="Calibri" pitchFamily="34" charset="0"/>
                <a:cs typeface="Calibri" pitchFamily="34" charset="0"/>
              </a:rPr>
              <a:t>попередні</a:t>
            </a:r>
            <a:r>
              <a:rPr lang="ru-RU" sz="2200" dirty="0">
                <a:latin typeface="Calibri" pitchFamily="34" charset="0"/>
                <a:cs typeface="Calibri" pitchFamily="34" charset="0"/>
              </a:rPr>
              <a:t> заяви;</a:t>
            </a:r>
          </a:p>
          <a:p>
            <a:pPr indent="88900">
              <a:lnSpc>
                <a:spcPct val="90000"/>
              </a:lnSpc>
              <a:buFont typeface="Arial" pitchFamily="34" charset="0"/>
              <a:buChar char="•"/>
              <a:defRPr/>
            </a:pPr>
            <a:r>
              <a:rPr lang="ru-RU" sz="2200" dirty="0" err="1">
                <a:latin typeface="Calibri" pitchFamily="34" charset="0"/>
                <a:cs typeface="Calibri" pitchFamily="34" charset="0"/>
              </a:rPr>
              <a:t>закріпив</a:t>
            </a:r>
            <a:r>
              <a:rPr lang="ru-RU" sz="2200" dirty="0">
                <a:latin typeface="Calibri" pitchFamily="34" charset="0"/>
                <a:cs typeface="Calibri" pitchFamily="34" charset="0"/>
              </a:rPr>
              <a:t> </a:t>
            </a:r>
            <a:r>
              <a:rPr lang="ru-RU" sz="2200" dirty="0" err="1">
                <a:latin typeface="Calibri" pitchFamily="34" charset="0"/>
                <a:cs typeface="Calibri" pitchFamily="34" charset="0"/>
              </a:rPr>
              <a:t>компроміс</a:t>
            </a:r>
            <a:r>
              <a:rPr lang="ru-RU" sz="2200" dirty="0">
                <a:latin typeface="Calibri" pitchFamily="34" charset="0"/>
                <a:cs typeface="Calibri" pitchFamily="34" charset="0"/>
              </a:rPr>
              <a:t> </a:t>
            </a:r>
            <a:r>
              <a:rPr lang="ru-RU" sz="2200" dirty="0" err="1">
                <a:latin typeface="Calibri" pitchFamily="34" charset="0"/>
                <a:cs typeface="Calibri" pitchFamily="34" charset="0"/>
              </a:rPr>
              <a:t>взаємовідносин</a:t>
            </a:r>
            <a:r>
              <a:rPr lang="ru-RU" sz="2200" dirty="0">
                <a:latin typeface="Calibri" pitchFamily="34" charset="0"/>
                <a:cs typeface="Calibri" pitchFamily="34" charset="0"/>
              </a:rPr>
              <a:t> </a:t>
            </a:r>
            <a:r>
              <a:rPr lang="ru-RU" sz="2200" dirty="0" err="1">
                <a:latin typeface="Calibri" pitchFamily="34" charset="0"/>
                <a:cs typeface="Calibri" pitchFamily="34" charset="0"/>
              </a:rPr>
              <a:t>між</a:t>
            </a:r>
            <a:r>
              <a:rPr lang="ru-RU" sz="2200" dirty="0">
                <a:latin typeface="Calibri" pitchFamily="34" charset="0"/>
                <a:cs typeface="Calibri" pitchFamily="34" charset="0"/>
              </a:rPr>
              <a:t> </a:t>
            </a:r>
            <a:r>
              <a:rPr lang="ru-RU" sz="2200" i="1" dirty="0">
                <a:latin typeface="Calibri" pitchFamily="34" charset="0"/>
                <a:cs typeface="Calibri" pitchFamily="34" charset="0"/>
              </a:rPr>
              <a:t>Центральною Радою </a:t>
            </a:r>
            <a:r>
              <a:rPr lang="ru-RU" sz="2200" dirty="0" err="1">
                <a:latin typeface="Calibri" pitchFamily="34" charset="0"/>
                <a:cs typeface="Calibri" pitchFamily="34" charset="0"/>
              </a:rPr>
              <a:t>і</a:t>
            </a:r>
            <a:r>
              <a:rPr lang="ru-RU" sz="2200" dirty="0">
                <a:latin typeface="Calibri" pitchFamily="34" charset="0"/>
                <a:cs typeface="Calibri" pitchFamily="34" charset="0"/>
              </a:rPr>
              <a:t> </a:t>
            </a:r>
            <a:r>
              <a:rPr lang="ru-RU" sz="2200" i="1" dirty="0" err="1">
                <a:latin typeface="Calibri" pitchFamily="34" charset="0"/>
                <a:cs typeface="Calibri" pitchFamily="34" charset="0"/>
              </a:rPr>
              <a:t>Тимчасовим</a:t>
            </a:r>
            <a:r>
              <a:rPr lang="ru-RU" sz="2200" i="1" dirty="0">
                <a:latin typeface="Calibri" pitchFamily="34" charset="0"/>
                <a:cs typeface="Calibri" pitchFamily="34" charset="0"/>
              </a:rPr>
              <a:t> урядом </a:t>
            </a:r>
            <a:r>
              <a:rPr lang="ru-RU" sz="2200" dirty="0">
                <a:latin typeface="Calibri" pitchFamily="34" charset="0"/>
                <a:cs typeface="Calibri" pitchFamily="34" charset="0"/>
              </a:rPr>
              <a:t>на </a:t>
            </a:r>
            <a:r>
              <a:rPr lang="ru-RU" sz="2200" dirty="0" err="1">
                <a:latin typeface="Calibri" pitchFamily="34" charset="0"/>
                <a:cs typeface="Calibri" pitchFamily="34" charset="0"/>
              </a:rPr>
              <a:t>перехідний</a:t>
            </a:r>
            <a:r>
              <a:rPr lang="ru-RU" sz="2200" dirty="0">
                <a:latin typeface="Calibri" pitchFamily="34" charset="0"/>
                <a:cs typeface="Calibri" pitchFamily="34" charset="0"/>
              </a:rPr>
              <a:t> </a:t>
            </a:r>
            <a:r>
              <a:rPr lang="ru-RU" sz="2200" dirty="0" err="1">
                <a:latin typeface="Calibri" pitchFamily="34" charset="0"/>
                <a:cs typeface="Calibri" pitchFamily="34" charset="0"/>
              </a:rPr>
              <a:t>період</a:t>
            </a:r>
            <a:r>
              <a:rPr lang="ru-RU" sz="2200" dirty="0">
                <a:latin typeface="Calibri" pitchFamily="34" charset="0"/>
                <a:cs typeface="Calibri" pitchFamily="34" charset="0"/>
              </a:rPr>
              <a:t> до </a:t>
            </a:r>
            <a:r>
              <a:rPr lang="ru-RU" sz="2200" dirty="0" err="1">
                <a:latin typeface="Calibri" pitchFamily="34" charset="0"/>
                <a:cs typeface="Calibri" pitchFamily="34" charset="0"/>
              </a:rPr>
              <a:t>створення</a:t>
            </a:r>
            <a:r>
              <a:rPr lang="ru-RU" sz="2200" dirty="0">
                <a:latin typeface="Calibri" pitchFamily="34" charset="0"/>
                <a:cs typeface="Calibri" pitchFamily="34" charset="0"/>
              </a:rPr>
              <a:t> </a:t>
            </a:r>
            <a:r>
              <a:rPr lang="ru-RU" sz="2200" dirty="0" err="1">
                <a:latin typeface="Calibri" pitchFamily="34" charset="0"/>
                <a:cs typeface="Calibri" pitchFamily="34" charset="0"/>
              </a:rPr>
              <a:t>автономії</a:t>
            </a:r>
            <a:r>
              <a:rPr lang="ru-RU" sz="2200" dirty="0">
                <a:latin typeface="Calibri" pitchFamily="34" charset="0"/>
                <a:cs typeface="Calibri" pitchFamily="34" charset="0"/>
              </a:rPr>
              <a:t> </a:t>
            </a:r>
            <a:r>
              <a:rPr lang="ru-RU" sz="2200" i="1" dirty="0" err="1">
                <a:latin typeface="Calibri" pitchFamily="34" charset="0"/>
                <a:cs typeface="Calibri" pitchFamily="34" charset="0"/>
              </a:rPr>
              <a:t>України</a:t>
            </a:r>
            <a:endParaRPr lang="ru-RU" sz="2200" i="1" dirty="0">
              <a:latin typeface="Calibri" pitchFamily="34" charset="0"/>
              <a:cs typeface="Calibri" pitchFamily="34" charset="0"/>
            </a:endParaRPr>
          </a:p>
          <a:p>
            <a:pPr indent="88900">
              <a:lnSpc>
                <a:spcPct val="90000"/>
              </a:lnSpc>
              <a:defRPr/>
            </a:pPr>
            <a:endParaRPr lang="uk-UA" sz="2200" i="1" dirty="0">
              <a:solidFill>
                <a:schemeClr val="accent4">
                  <a:lumMod val="60000"/>
                  <a:lumOff val="40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indent="88900">
              <a:lnSpc>
                <a:spcPct val="90000"/>
              </a:lnSpc>
              <a:defRPr/>
            </a:pPr>
            <a:endParaRPr lang="ru-RU" sz="2200" i="1" dirty="0">
              <a:solidFill>
                <a:schemeClr val="accent4">
                  <a:lumMod val="60000"/>
                  <a:lumOff val="40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9382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Скругленный прямоугольник 4"/>
          <p:cNvSpPr/>
          <p:nvPr/>
        </p:nvSpPr>
        <p:spPr>
          <a:xfrm>
            <a:off x="575249" y="2805472"/>
            <a:ext cx="2383436" cy="1719042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Проблемне питання:</a:t>
            </a:r>
            <a:endParaRPr lang="uk-UA" sz="28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endParaRPr lang="uk-UA" sz="2800" dirty="0"/>
          </a:p>
        </p:txBody>
      </p:sp>
      <p:sp>
        <p:nvSpPr>
          <p:cNvPr id="6" name="Стрелка вправо 5"/>
          <p:cNvSpPr/>
          <p:nvPr/>
        </p:nvSpPr>
        <p:spPr>
          <a:xfrm>
            <a:off x="3176981" y="2983129"/>
            <a:ext cx="2824553" cy="118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ІІ Універсал </a:t>
            </a:r>
            <a:endParaRPr lang="uk-UA" sz="3200" dirty="0"/>
          </a:p>
        </p:txBody>
      </p:sp>
      <p:sp>
        <p:nvSpPr>
          <p:cNvPr id="7" name="Шестиугольник 6"/>
          <p:cNvSpPr/>
          <p:nvPr/>
        </p:nvSpPr>
        <p:spPr>
          <a:xfrm>
            <a:off x="6096000" y="2399390"/>
            <a:ext cx="2833607" cy="2351493"/>
          </a:xfrm>
          <a:prstGeom prst="hexag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вимушений політичний компроміс </a:t>
            </a:r>
            <a:endParaRPr lang="uk-UA" sz="2400" dirty="0"/>
          </a:p>
        </p:txBody>
      </p:sp>
      <p:sp>
        <p:nvSpPr>
          <p:cNvPr id="8" name="Шестиугольник 7"/>
          <p:cNvSpPr/>
          <p:nvPr/>
        </p:nvSpPr>
        <p:spPr>
          <a:xfrm>
            <a:off x="9084351" y="2383436"/>
            <a:ext cx="2740703" cy="2398745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втрата  </a:t>
            </a:r>
            <a:endParaRPr lang="uk-UA" sz="2000" b="1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uk-UA" sz="2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шансу </a:t>
            </a:r>
            <a:r>
              <a:rPr lang="uk-UA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 відновлення української державності</a:t>
            </a:r>
            <a:endParaRPr lang="uk-UA" sz="2000" dirty="0"/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598982" y="379176"/>
            <a:ext cx="11353800" cy="9078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7000"/>
              </a:lnSpc>
            </a:pPr>
            <a:r>
              <a:rPr lang="uk-UA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«ЗАЙМИ ПОЗИЦІЮ»</a:t>
            </a:r>
            <a:endParaRPr lang="uk-UA" sz="3600" dirty="0"/>
          </a:p>
        </p:txBody>
      </p:sp>
      <p:sp>
        <p:nvSpPr>
          <p:cNvPr id="10" name="Управляющая кнопка: справка 9">
            <a:hlinkClick r:id="" action="ppaction://noaction" highlightClick="1"/>
          </p:cNvPr>
          <p:cNvSpPr/>
          <p:nvPr/>
        </p:nvSpPr>
        <p:spPr>
          <a:xfrm>
            <a:off x="0" y="0"/>
            <a:ext cx="1977895" cy="2244909"/>
          </a:xfrm>
          <a:prstGeom prst="actionButtonHelp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37312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Скругленный прямоугольник 4"/>
          <p:cNvSpPr/>
          <p:nvPr/>
        </p:nvSpPr>
        <p:spPr>
          <a:xfrm>
            <a:off x="261392" y="1460245"/>
            <a:ext cx="3082351" cy="3371491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 </a:t>
            </a:r>
            <a:endParaRPr lang="uk-UA" sz="4000" b="1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uk-UA" sz="4000" b="1" dirty="0" smtClean="0">
                <a:solidFill>
                  <a:schemeClr val="tx1"/>
                </a:solidFill>
                <a:latin typeface="Times New Roman" panose="02020603050405020304" pitchFamily="18" charset="0"/>
              </a:rPr>
              <a:t>Універсал</a:t>
            </a:r>
            <a:endParaRPr lang="uk-UA" sz="4000" dirty="0">
              <a:solidFill>
                <a:schemeClr val="tx1"/>
              </a:solidFill>
            </a:endParaRPr>
          </a:p>
        </p:txBody>
      </p:sp>
      <p:sp>
        <p:nvSpPr>
          <p:cNvPr id="8" name="Шестиугольник 7"/>
          <p:cNvSpPr/>
          <p:nvPr/>
        </p:nvSpPr>
        <p:spPr>
          <a:xfrm>
            <a:off x="3542206" y="1463167"/>
            <a:ext cx="3837169" cy="3371491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4000" b="1" dirty="0" smtClean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II </a:t>
            </a:r>
          </a:p>
          <a:p>
            <a:pPr algn="ctr"/>
            <a:r>
              <a:rPr lang="uk-UA" sz="40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Універсал</a:t>
            </a:r>
            <a:endParaRPr lang="uk-UA" sz="4000" dirty="0">
              <a:solidFill>
                <a:schemeClr val="bg1"/>
              </a:solidFill>
            </a:endParaRPr>
          </a:p>
          <a:p>
            <a:pPr algn="ctr"/>
            <a:endParaRPr lang="en-US" sz="4000" b="1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endParaRPr lang="uk-UA" sz="2000" dirty="0"/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688923" y="245203"/>
            <a:ext cx="11353800" cy="9078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7000"/>
              </a:lnSpc>
            </a:pPr>
            <a:r>
              <a:rPr lang="uk-UA" b="1" dirty="0"/>
              <a:t>Вправа "</a:t>
            </a:r>
            <a:r>
              <a:rPr lang="uk-UA" b="1" dirty="0" err="1"/>
              <a:t>Сенкан</a:t>
            </a:r>
            <a:r>
              <a:rPr lang="uk-UA" b="1" dirty="0"/>
              <a:t>". </a:t>
            </a:r>
            <a:endParaRPr lang="uk-UA" sz="3600" dirty="0"/>
          </a:p>
        </p:txBody>
      </p:sp>
      <p:sp>
        <p:nvSpPr>
          <p:cNvPr id="11" name="Овал 10"/>
          <p:cNvSpPr/>
          <p:nvPr/>
        </p:nvSpPr>
        <p:spPr>
          <a:xfrm>
            <a:off x="7379375" y="1690688"/>
            <a:ext cx="4812626" cy="2581483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dirty="0" smtClean="0"/>
              <a:t>САМОСТІЙНИКИ</a:t>
            </a:r>
            <a:endParaRPr lang="uk-UA" sz="3600" dirty="0"/>
          </a:p>
        </p:txBody>
      </p:sp>
    </p:spTree>
    <p:extLst>
      <p:ext uri="{BB962C8B-B14F-4D97-AF65-F5344CB8AC3E}">
        <p14:creationId xmlns:p14="http://schemas.microsoft.com/office/powerpoint/2010/main" val="2166339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Рисунок 6" descr="https://old.uinp.gov.ua/sites/default/files/userupload/3e2e5042d0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5100320" cy="687205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Облако 4"/>
          <p:cNvSpPr/>
          <p:nvPr/>
        </p:nvSpPr>
        <p:spPr>
          <a:xfrm>
            <a:off x="5610807" y="1558978"/>
            <a:ext cx="6070705" cy="3561308"/>
          </a:xfrm>
          <a:prstGeom prst="cloud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b="1" dirty="0" smtClean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uk-UA" b="1" dirty="0" smtClean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uk-UA" sz="28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ЕПІГРАФ УРОКУ</a:t>
            </a:r>
          </a:p>
          <a:p>
            <a:pPr algn="ctr">
              <a:lnSpc>
                <a:spcPct val="107000"/>
              </a:lnSpc>
            </a:pPr>
            <a:endParaRPr lang="uk-UA" dirty="0" smtClean="0">
              <a:solidFill>
                <a:srgbClr val="333333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</a:pPr>
            <a:r>
              <a:rPr lang="uk-UA" sz="24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Народе </a:t>
            </a:r>
            <a:r>
              <a:rPr lang="uk-UA" sz="24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Український! </a:t>
            </a:r>
          </a:p>
          <a:p>
            <a:pPr algn="ctr">
              <a:lnSpc>
                <a:spcPct val="107000"/>
              </a:lnSpc>
            </a:pPr>
            <a:r>
              <a:rPr lang="uk-UA" sz="24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твоїх руках твоя доля</a:t>
            </a:r>
            <a:r>
              <a:rPr lang="uk-UA" sz="24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…»</a:t>
            </a:r>
            <a:r>
              <a:rPr lang="uk-UA" sz="24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uk-UA" sz="24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sz="240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</a:t>
            </a:r>
            <a:r>
              <a:rPr lang="uk-UA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(З 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uk-UA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Універсалу </a:t>
            </a:r>
            <a:r>
              <a:rPr lang="uk-UA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УЦР)</a:t>
            </a:r>
            <a:r>
              <a:rPr lang="uk-UA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uk-UA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uk-UA" dirty="0">
              <a:solidFill>
                <a:schemeClr val="tx1"/>
              </a:solidFill>
            </a:endParaRPr>
          </a:p>
          <a:p>
            <a:pPr algn="ctr"/>
            <a:r>
              <a:rPr lang="uk-UA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uk-UA" b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96650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892" y="225892"/>
            <a:ext cx="12192000" cy="6858000"/>
          </a:xfrm>
          <a:prstGeom prst="rect">
            <a:avLst/>
          </a:prstGeo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2650081" y="225892"/>
            <a:ext cx="7569675" cy="975107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b">
            <a:prstTxWarp prst="textPlain">
              <a:avLst/>
            </a:prstTxWarp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Aft>
                <a:spcPts val="0"/>
              </a:spcAft>
              <a:defRPr/>
            </a:pPr>
            <a:r>
              <a:rPr lang="uk-UA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Домашнє завдання </a:t>
            </a:r>
            <a:endParaRPr lang="ru-RU" b="1" dirty="0">
              <a:ln w="9525">
                <a:solidFill>
                  <a:schemeClr val="bg1"/>
                </a:solidFill>
                <a:prstDash val="solid"/>
              </a:ln>
              <a:effectLst>
                <a:glow rad="63500">
                  <a:schemeClr val="accent3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1001713" y="1241425"/>
            <a:ext cx="10515600" cy="4351338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3600" dirty="0" smtClean="0"/>
              <a:t>§ 5 </a:t>
            </a:r>
            <a:r>
              <a:rPr lang="ru-RU" sz="3600" dirty="0" err="1" smtClean="0"/>
              <a:t>опрацювати</a:t>
            </a:r>
            <a:r>
              <a:rPr lang="ru-RU" sz="3600" dirty="0" smtClean="0"/>
              <a:t> (</a:t>
            </a:r>
            <a:r>
              <a:rPr lang="ru-RU" sz="3600" dirty="0" err="1" smtClean="0"/>
              <a:t>підручник</a:t>
            </a:r>
            <a:r>
              <a:rPr lang="ru-RU" sz="3600" dirty="0" smtClean="0"/>
              <a:t> О.К </a:t>
            </a:r>
            <a:r>
              <a:rPr lang="ru-RU" sz="3600" dirty="0" err="1" smtClean="0"/>
              <a:t>Струкевич</a:t>
            </a:r>
            <a:r>
              <a:rPr lang="ru-RU" sz="3600" dirty="0" smtClean="0"/>
              <a:t> </a:t>
            </a:r>
            <a:r>
              <a:rPr lang="ru-RU" sz="3600" dirty="0" err="1" smtClean="0"/>
              <a:t>Історія</a:t>
            </a:r>
            <a:r>
              <a:rPr lang="ru-RU" sz="3600" dirty="0" smtClean="0"/>
              <a:t> </a:t>
            </a:r>
            <a:r>
              <a:rPr lang="ru-RU" sz="3600" dirty="0" err="1" smtClean="0"/>
              <a:t>України</a:t>
            </a:r>
            <a:r>
              <a:rPr lang="ru-RU" sz="3600" dirty="0" smtClean="0"/>
              <a:t>. 10 </a:t>
            </a:r>
            <a:r>
              <a:rPr lang="ru-RU" sz="3600" dirty="0" err="1" smtClean="0"/>
              <a:t>клас</a:t>
            </a:r>
            <a:r>
              <a:rPr lang="ru-RU" sz="3600" dirty="0" smtClean="0"/>
              <a:t>)</a:t>
            </a:r>
          </a:p>
          <a:p>
            <a:pPr>
              <a:defRPr/>
            </a:pP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Закінчити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роботу 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 таблицею</a:t>
            </a:r>
            <a:endParaRPr lang="ru-RU" sz="3600" dirty="0" smtClean="0"/>
          </a:p>
        </p:txBody>
      </p:sp>
      <p:sp>
        <p:nvSpPr>
          <p:cNvPr id="7" name="Прямоугольник 6"/>
          <p:cNvSpPr/>
          <p:nvPr/>
        </p:nvSpPr>
        <p:spPr>
          <a:xfrm>
            <a:off x="3048000" y="3086471"/>
            <a:ext cx="6096000" cy="312650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49580">
              <a:lnSpc>
                <a:spcPct val="107000"/>
              </a:lnSpc>
              <a:spcAft>
                <a:spcPts val="800"/>
              </a:spcAft>
            </a:pPr>
            <a:endParaRPr lang="uk-UA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4746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1300</TotalTime>
  <Words>2012</Words>
  <Application>Microsoft Office PowerPoint</Application>
  <PresentationFormat>Широкоэкранный</PresentationFormat>
  <Paragraphs>262</Paragraphs>
  <Slides>25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3" baseType="lpstr">
      <vt:lpstr>Arial</vt:lpstr>
      <vt:lpstr>Calibri</vt:lpstr>
      <vt:lpstr>Calibri Light</vt:lpstr>
      <vt:lpstr>Corbel</vt:lpstr>
      <vt:lpstr>Times New Roman</vt:lpstr>
      <vt:lpstr>Wingdings</vt:lpstr>
      <vt:lpstr>Wingdings 2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Результати проголо-шення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oksas</dc:creator>
  <cp:lastModifiedBy>oksas</cp:lastModifiedBy>
  <cp:revision>85</cp:revision>
  <dcterms:created xsi:type="dcterms:W3CDTF">2022-10-28T20:23:42Z</dcterms:created>
  <dcterms:modified xsi:type="dcterms:W3CDTF">2022-12-03T19:56:05Z</dcterms:modified>
</cp:coreProperties>
</file>