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7" r:id="rId2"/>
    <p:sldId id="256" r:id="rId3"/>
    <p:sldId id="258" r:id="rId4"/>
    <p:sldId id="259" r:id="rId5"/>
    <p:sldId id="260" r:id="rId6"/>
    <p:sldId id="263" r:id="rId7"/>
    <p:sldId id="261" r:id="rId8"/>
    <p:sldId id="264" r:id="rId9"/>
    <p:sldId id="262" r:id="rId10"/>
    <p:sldId id="266" r:id="rId11"/>
    <p:sldId id="269" r:id="rId12"/>
    <p:sldId id="265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5" d="100"/>
          <a:sy n="85" d="100"/>
        </p:scale>
        <p:origin x="6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5F56D3-3E94-4954-A1CB-002E6283DD94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D8B4DF-2ED2-4EF7-BD35-DD423C86AED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271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9F128B-8F58-4D82-98FB-05C34FBAA76E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871886-743A-4D3D-8E01-88890765C1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190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D2E453-0A09-49AD-817C-E619E04DD1E9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64B846-AD7C-4597-BDC7-F69159F377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128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F8DDF3-319A-49FD-9994-AEA099767BE8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5E1A14-465B-4F3E-B7CC-C7DC50229E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527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3DBB5E-32BE-48A9-BB27-C2AD4AC6DFF2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CB1051-2C43-43D7-833C-29971B6D380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212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23C801-8708-408B-9F5D-78D0AE358C55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161F02-0975-4E46-99F1-346F028F22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399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A1696B-69F6-43A7-AE4E-B767791250E8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4FCD43-C709-41F1-92EA-F7BDAFFA390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695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D0A30D-D8D8-4CCA-90F5-16512162590E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E8D409-25FB-4FBF-AE63-321C02F909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119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87A429-F32B-4317-B5C7-8F5ACB6BDEBC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E88ED8-93A7-4204-B389-1EF94C000B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926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9AE3A6-4B86-46D4-954E-85D6F8446C90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FF804-44DA-4021-9635-B56C9048E5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042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9AE3A6-4B86-46D4-954E-85D6F8446C90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FF804-44DA-4021-9635-B56C9048E5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47030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9AE3A6-4B86-46D4-954E-85D6F8446C90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FF804-44DA-4021-9635-B56C9048E5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41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9AE3A6-4B86-46D4-954E-85D6F8446C90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FF804-44DA-4021-9635-B56C9048E5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12260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9AE3A6-4B86-46D4-954E-85D6F8446C90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FF804-44DA-4021-9635-B56C9048E5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2845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A91C9-4003-4923-98D5-FA242F56B6B3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52494-2AA3-497B-9626-BC280E1B05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9932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B97178-27E7-4C64-BF68-6A31FD6786A6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0E8466-8F57-4772-BE82-BF5C46FC745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602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49AE3A6-4B86-46D4-954E-85D6F8446C90}" type="datetimeFigureOut">
              <a:rPr lang="ru-RU" smtClean="0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DEFF804-44DA-4021-9635-B56C9048E5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680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E3EA20-E862-494C-AAA6-65893AA1F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598311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«Чиста дошка»</a:t>
            </a:r>
            <a:endParaRPr lang="ru-UA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78A266-382B-42BB-BE98-DAB8C6130D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2050" name="Picture 2" descr="Для крейди - Дошка аудиторна, фліпчарт. Купити з доставкою у Львові,  Тернополі, Ужгороді, Луцьку, Києві">
            <a:extLst>
              <a:ext uri="{FF2B5EF4-FFF2-40B4-BE49-F238E27FC236}">
                <a16:creationId xmlns:a16="http://schemas.microsoft.com/office/drawing/2014/main" id="{C1601F48-E46D-42D6-967D-42441B4396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8" b="4430"/>
          <a:stretch/>
        </p:blipFill>
        <p:spPr bwMode="auto">
          <a:xfrm>
            <a:off x="117475" y="646575"/>
            <a:ext cx="12074525" cy="6259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B55F0A-AC90-411A-BF32-2C13696C2671}"/>
              </a:ext>
            </a:extLst>
          </p:cNvPr>
          <p:cNvSpPr txBox="1"/>
          <p:nvPr/>
        </p:nvSpPr>
        <p:spPr>
          <a:xfrm>
            <a:off x="914401" y="837498"/>
            <a:ext cx="10758309" cy="1758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buFont typeface="+mj-lt"/>
              <a:buAutoNum type="arabicPeriod"/>
            </a:pPr>
            <a:r>
              <a:rPr lang="uk-UA" sz="32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Дайте визначення поняттю «феодальна роздробленість» </a:t>
            </a:r>
            <a:r>
              <a:rPr lang="ru-RU" sz="32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UA" sz="3200" b="1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endParaRPr lang="ru-UA" sz="3200" b="1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6B3A95-2561-4E87-BD40-BEAA3AD83B82}"/>
              </a:ext>
            </a:extLst>
          </p:cNvPr>
          <p:cNvSpPr txBox="1"/>
          <p:nvPr/>
        </p:nvSpPr>
        <p:spPr>
          <a:xfrm>
            <a:off x="914400" y="1921402"/>
            <a:ext cx="10758309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uk-UA" sz="32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Назвіть хронологічні рамки феод. роздробл</a:t>
            </a:r>
            <a:r>
              <a:rPr lang="uk-UA" sz="3200" b="1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еності</a:t>
            </a:r>
            <a:endParaRPr lang="ru-UA" sz="3200" b="1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033F14-FCCE-4B5B-9563-AA8070344166}"/>
              </a:ext>
            </a:extLst>
          </p:cNvPr>
          <p:cNvSpPr txBox="1"/>
          <p:nvPr/>
        </p:nvSpPr>
        <p:spPr>
          <a:xfrm>
            <a:off x="914400" y="2493092"/>
            <a:ext cx="10758309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uk-UA" sz="32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Назвіть причини роздробленості.</a:t>
            </a:r>
            <a:endParaRPr lang="ru-UA" sz="3200" b="1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E42235-9001-41BC-B5BB-9132E3B1E6DC}"/>
              </a:ext>
            </a:extLst>
          </p:cNvPr>
          <p:cNvSpPr txBox="1"/>
          <p:nvPr/>
        </p:nvSpPr>
        <p:spPr>
          <a:xfrm>
            <a:off x="914399" y="3041809"/>
            <a:ext cx="10758309" cy="6132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uk-UA" sz="32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Скільки князівств утворилося?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33C197-C798-4CE4-9F29-BE3F38516A1C}"/>
              </a:ext>
            </a:extLst>
          </p:cNvPr>
          <p:cNvSpPr txBox="1"/>
          <p:nvPr/>
        </p:nvSpPr>
        <p:spPr>
          <a:xfrm>
            <a:off x="914398" y="3609217"/>
            <a:ext cx="10758309" cy="1189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uk-UA" sz="32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Назвіть, які князівства було вивчено на попередньому </a:t>
            </a:r>
            <a:r>
              <a:rPr lang="uk-UA" sz="3200" b="1" i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32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UA" sz="3200" b="1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FCD2FE-61F4-4480-9232-E9D4AC7F981E}"/>
              </a:ext>
            </a:extLst>
          </p:cNvPr>
          <p:cNvSpPr txBox="1"/>
          <p:nvPr/>
        </p:nvSpPr>
        <p:spPr>
          <a:xfrm>
            <a:off x="914397" y="4742934"/>
            <a:ext cx="10758309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uk-UA" sz="32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Що спільного між ними?</a:t>
            </a:r>
            <a:endParaRPr lang="ru-UA" sz="3200" b="1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54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Галицько-Волинське князівство - історія та цікаві факти">
            <a:extLst>
              <a:ext uri="{FF2B5EF4-FFF2-40B4-BE49-F238E27FC236}">
                <a16:creationId xmlns:a16="http://schemas.microsoft.com/office/drawing/2014/main" id="{A491CD66-9E90-4C0B-B517-C9331B57C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2819A0-4AB4-46F7-B413-F8F96BBD8E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3244" y="1185334"/>
            <a:ext cx="9522177" cy="4052711"/>
          </a:xfrm>
        </p:spPr>
        <p:txBody>
          <a:bodyPr/>
          <a:lstStyle/>
          <a:p>
            <a:pPr algn="ctr"/>
            <a:r>
              <a:rPr lang="uk-UA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 УРОКУ</a:t>
            </a:r>
            <a:br>
              <a:rPr lang="uk-UA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Галицьке та Волинське князівства у другій половині ХІІ століття. Діяльність Ярослава Осмомисла та Романа Мстиславовича</a:t>
            </a:r>
            <a:br>
              <a:rPr lang="ru-UA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51706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Для крейди - Дошка аудиторна, фліпчарт. Купити з доставкою у Львові,  Тернополі, Ужгороді, Луцьку, Києві">
            <a:extLst>
              <a:ext uri="{FF2B5EF4-FFF2-40B4-BE49-F238E27FC236}">
                <a16:creationId xmlns:a16="http://schemas.microsoft.com/office/drawing/2014/main" id="{7950D06A-F230-437B-B936-18A3BAF407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3848" r="2692" b="443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96259A-BCF7-4F06-9BD8-8D2F4DBDC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867" y="596505"/>
            <a:ext cx="8596668" cy="1320800"/>
          </a:xfrm>
        </p:spPr>
        <p:txBody>
          <a:bodyPr>
            <a:noAutofit/>
          </a:bodyPr>
          <a:lstStyle/>
          <a:p>
            <a:r>
              <a:rPr lang="uk-UA" sz="4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 уроку:</a:t>
            </a:r>
            <a:br>
              <a:rPr lang="ru-UA" sz="4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sz="4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918F53-A64E-452C-BF41-8A01F3206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867" y="1488613"/>
            <a:ext cx="11108266" cy="3880773"/>
          </a:xfrm>
        </p:spPr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uk-UA" sz="28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Політичний та соціально-економічний розвиток  Галицького та Волинського князівств за часів роздробленості;</a:t>
            </a:r>
            <a:endParaRPr lang="ru-UA" sz="2800" b="1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uk-UA" sz="28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Зовнішня та внутрішня політика галицького князя Ярослава Осмомисла.</a:t>
            </a:r>
            <a:endParaRPr lang="ru-UA" sz="2800" b="1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uk-UA" sz="28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3) Зовнішня та внутрішня політика волинського князя Романа Мстиславовича.</a:t>
            </a:r>
            <a:endParaRPr lang="ru-UA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098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AFD7B3-AA5D-4CB2-897F-9E3E0DCD5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uk-UA" b="1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Проблемне питання</a:t>
            </a:r>
            <a:br>
              <a:rPr lang="ru-UA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i="1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32FE08-922F-48FC-8C39-58AFA5EE95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489" y="952678"/>
            <a:ext cx="9403644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5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«Політична роздробленість Русі-України – це рух уперед, (прогрес), чи рух назад (регрес)?»</a:t>
            </a:r>
            <a:endParaRPr lang="ru-UA" sz="5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Подумай еще - Картинка 80719-5">
            <a:extLst>
              <a:ext uri="{FF2B5EF4-FFF2-40B4-BE49-F238E27FC236}">
                <a16:creationId xmlns:a16="http://schemas.microsoft.com/office/drawing/2014/main" id="{F8177BC9-1096-4AF5-9C97-C35787468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357" y="3138491"/>
            <a:ext cx="3880772" cy="38807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873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FD1C0D-8F52-4CA7-B819-E0F006CAA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uk-UA" sz="2800" b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«Галицьке князівство»</a:t>
            </a:r>
            <a:endParaRPr lang="ru-UA" sz="2800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E8FE61-9D66-4561-B4AC-9FF841423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4A52A5-0552-48AC-A55D-7E15921826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22" t="19260" r="31667" b="22140"/>
          <a:stretch/>
        </p:blipFill>
        <p:spPr>
          <a:xfrm>
            <a:off x="4158892" y="0"/>
            <a:ext cx="80331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337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4DF38E-8C63-470B-8C3D-39E595351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63217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Заповнення таблиці</a:t>
            </a:r>
            <a:endParaRPr lang="ru-UA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714A6BBE-60D5-447F-8539-C194C34931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2923655"/>
              </p:ext>
            </p:extLst>
          </p:nvPr>
        </p:nvGraphicFramePr>
        <p:xfrm>
          <a:off x="162654" y="632178"/>
          <a:ext cx="11679389" cy="3438144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2345534">
                  <a:extLst>
                    <a:ext uri="{9D8B030D-6E8A-4147-A177-3AD203B41FA5}">
                      <a16:colId xmlns:a16="http://schemas.microsoft.com/office/drawing/2014/main" val="4114304262"/>
                    </a:ext>
                  </a:extLst>
                </a:gridCol>
                <a:gridCol w="2398520">
                  <a:extLst>
                    <a:ext uri="{9D8B030D-6E8A-4147-A177-3AD203B41FA5}">
                      <a16:colId xmlns:a16="http://schemas.microsoft.com/office/drawing/2014/main" val="4182026215"/>
                    </a:ext>
                  </a:extLst>
                </a:gridCol>
                <a:gridCol w="2310208">
                  <a:extLst>
                    <a:ext uri="{9D8B030D-6E8A-4147-A177-3AD203B41FA5}">
                      <a16:colId xmlns:a16="http://schemas.microsoft.com/office/drawing/2014/main" val="728724754"/>
                    </a:ext>
                  </a:extLst>
                </a:gridCol>
                <a:gridCol w="2317274">
                  <a:extLst>
                    <a:ext uri="{9D8B030D-6E8A-4147-A177-3AD203B41FA5}">
                      <a16:colId xmlns:a16="http://schemas.microsoft.com/office/drawing/2014/main" val="1827880796"/>
                    </a:ext>
                  </a:extLst>
                </a:gridCol>
                <a:gridCol w="2307853">
                  <a:extLst>
                    <a:ext uri="{9D8B030D-6E8A-4147-A177-3AD203B41FA5}">
                      <a16:colId xmlns:a16="http://schemas.microsoft.com/office/drawing/2014/main" val="3584068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Князівство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Територія розташування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Племена що заселяли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effectLst/>
                        </a:rPr>
                        <a:t>Розвиток</a:t>
                      </a:r>
                      <a:endParaRPr lang="ru-UA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effectLst/>
                        </a:rPr>
                        <a:t>Княжа династія</a:t>
                      </a:r>
                      <a:endParaRPr lang="ru-UA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80509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UA" sz="2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Галицьке князівство</a:t>
                      </a:r>
                      <a:r>
                        <a:rPr lang="ru-UA" sz="2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UA" sz="2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UA" sz="2400" dirty="0">
                          <a:effectLst/>
                        </a:rPr>
                        <a:t> 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effectLst/>
                        </a:rPr>
                        <a:t>Територія сучасної Галичини з центром у </a:t>
                      </a:r>
                      <a:r>
                        <a:rPr lang="uk-UA" sz="2400" dirty="0" err="1">
                          <a:effectLst/>
                        </a:rPr>
                        <a:t>м.Галич</a:t>
                      </a:r>
                      <a:r>
                        <a:rPr lang="uk-UA" sz="2400" dirty="0">
                          <a:effectLst/>
                        </a:rPr>
                        <a:t> </a:t>
                      </a:r>
                      <a:r>
                        <a:rPr lang="ru-UA" sz="2400" dirty="0">
                          <a:effectLst/>
                        </a:rPr>
                        <a:t> 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UA" sz="2400" dirty="0">
                          <a:effectLst/>
                        </a:rPr>
                        <a:t> 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Дуліби, тиверці, білі хорвати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Вигідне географічне положення, густонаселена, родовища солі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Ростиславичів (онуки Ярослава Мудрого)</a:t>
                      </a:r>
                      <a:r>
                        <a:rPr lang="ru-UA" sz="2400" dirty="0">
                          <a:effectLst/>
                        </a:rPr>
                        <a:t> 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5898463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15BDE9E-E040-4185-A4B9-12A2E19462C7}"/>
              </a:ext>
            </a:extLst>
          </p:cNvPr>
          <p:cNvSpPr/>
          <p:nvPr/>
        </p:nvSpPr>
        <p:spPr>
          <a:xfrm>
            <a:off x="2494844" y="1444978"/>
            <a:ext cx="2438400" cy="2630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F159732-E781-4ACE-B6CE-C7F628B74D5C}"/>
              </a:ext>
            </a:extLst>
          </p:cNvPr>
          <p:cNvSpPr/>
          <p:nvPr/>
        </p:nvSpPr>
        <p:spPr>
          <a:xfrm>
            <a:off x="4933244" y="1444978"/>
            <a:ext cx="2325514" cy="2630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79544BD-2075-43C6-A3DC-475D8331F31A}"/>
              </a:ext>
            </a:extLst>
          </p:cNvPr>
          <p:cNvSpPr/>
          <p:nvPr/>
        </p:nvSpPr>
        <p:spPr>
          <a:xfrm>
            <a:off x="7265434" y="1444978"/>
            <a:ext cx="2228522" cy="2630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2AB997C-00CA-4EB7-ABA7-0EFF76738A67}"/>
              </a:ext>
            </a:extLst>
          </p:cNvPr>
          <p:cNvSpPr/>
          <p:nvPr/>
        </p:nvSpPr>
        <p:spPr>
          <a:xfrm>
            <a:off x="9500632" y="1444978"/>
            <a:ext cx="2341411" cy="2630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71121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FD1C0D-8F52-4CA7-B819-E0F006CAA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uk-UA" sz="2800" b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«Волинське князівство»</a:t>
            </a:r>
            <a:endParaRPr lang="ru-UA" sz="2800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E8FE61-9D66-4561-B4AC-9FF841423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4A52A5-0552-48AC-A55D-7E15921826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22" t="19260" r="31667" b="22140"/>
          <a:stretch/>
        </p:blipFill>
        <p:spPr>
          <a:xfrm>
            <a:off x="4158892" y="0"/>
            <a:ext cx="80331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957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4DF38E-8C63-470B-8C3D-39E595351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63217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Заповнення таблиці</a:t>
            </a:r>
            <a:endParaRPr lang="ru-UA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714A6BBE-60D5-447F-8539-C194C34931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6855831"/>
              </p:ext>
            </p:extLst>
          </p:nvPr>
        </p:nvGraphicFramePr>
        <p:xfrm>
          <a:off x="512611" y="581660"/>
          <a:ext cx="11166777" cy="3731768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2242587">
                  <a:extLst>
                    <a:ext uri="{9D8B030D-6E8A-4147-A177-3AD203B41FA5}">
                      <a16:colId xmlns:a16="http://schemas.microsoft.com/office/drawing/2014/main" val="4114304262"/>
                    </a:ext>
                  </a:extLst>
                </a:gridCol>
                <a:gridCol w="2293248">
                  <a:extLst>
                    <a:ext uri="{9D8B030D-6E8A-4147-A177-3AD203B41FA5}">
                      <a16:colId xmlns:a16="http://schemas.microsoft.com/office/drawing/2014/main" val="4182026215"/>
                    </a:ext>
                  </a:extLst>
                </a:gridCol>
                <a:gridCol w="2208813">
                  <a:extLst>
                    <a:ext uri="{9D8B030D-6E8A-4147-A177-3AD203B41FA5}">
                      <a16:colId xmlns:a16="http://schemas.microsoft.com/office/drawing/2014/main" val="728724754"/>
                    </a:ext>
                  </a:extLst>
                </a:gridCol>
                <a:gridCol w="2215568">
                  <a:extLst>
                    <a:ext uri="{9D8B030D-6E8A-4147-A177-3AD203B41FA5}">
                      <a16:colId xmlns:a16="http://schemas.microsoft.com/office/drawing/2014/main" val="1827880796"/>
                    </a:ext>
                  </a:extLst>
                </a:gridCol>
                <a:gridCol w="2206561">
                  <a:extLst>
                    <a:ext uri="{9D8B030D-6E8A-4147-A177-3AD203B41FA5}">
                      <a16:colId xmlns:a16="http://schemas.microsoft.com/office/drawing/2014/main" val="3584068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Князівство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Територія розташування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Племена що заселяли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effectLst/>
                        </a:rPr>
                        <a:t>Розвиток</a:t>
                      </a:r>
                      <a:endParaRPr lang="ru-UA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effectLst/>
                        </a:rPr>
                        <a:t>Княжа династія</a:t>
                      </a:r>
                      <a:endParaRPr lang="ru-UA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80509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UA" sz="2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UA" sz="2400" dirty="0">
                          <a:effectLst/>
                        </a:rPr>
                        <a:t> </a:t>
                      </a:r>
                      <a:r>
                        <a:rPr lang="uk-UA" sz="2400" dirty="0">
                          <a:effectLst/>
                        </a:rPr>
                        <a:t>Волинське князівство</a:t>
                      </a:r>
                      <a:r>
                        <a:rPr lang="ru-UA" sz="2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UA" sz="2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UA" sz="2400" dirty="0">
                          <a:effectLst/>
                        </a:rPr>
                        <a:t> 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території сучасної Волині з центром у </a:t>
                      </a:r>
                      <a:r>
                        <a:rPr lang="uk-UA" sz="2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м.Володимирі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Дуліби, уличі, тиверці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Вигідне географічне положення, розвиток торгівлі, густозаселені землі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effectLst/>
                        </a:rPr>
                        <a:t>Мстиславичі (нащадки Володимира Мономаха)</a:t>
                      </a: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0277541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76FDCCA-4C46-4052-9DC7-73C03AFCE430}"/>
              </a:ext>
            </a:extLst>
          </p:cNvPr>
          <p:cNvSpPr/>
          <p:nvPr/>
        </p:nvSpPr>
        <p:spPr>
          <a:xfrm>
            <a:off x="2720622" y="1377245"/>
            <a:ext cx="2314222" cy="29361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6B1AE4A-13F3-4D5F-A5BB-E68D13B2C678}"/>
              </a:ext>
            </a:extLst>
          </p:cNvPr>
          <p:cNvSpPr/>
          <p:nvPr/>
        </p:nvSpPr>
        <p:spPr>
          <a:xfrm>
            <a:off x="5034844" y="1377244"/>
            <a:ext cx="2208011" cy="29361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F2DB62B-2BCD-4BFD-8786-804C25B9B617}"/>
              </a:ext>
            </a:extLst>
          </p:cNvPr>
          <p:cNvSpPr/>
          <p:nvPr/>
        </p:nvSpPr>
        <p:spPr>
          <a:xfrm>
            <a:off x="7242855" y="1377243"/>
            <a:ext cx="2228523" cy="29361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76D974C-7D95-4982-B16A-610336D0381A}"/>
              </a:ext>
            </a:extLst>
          </p:cNvPr>
          <p:cNvSpPr/>
          <p:nvPr/>
        </p:nvSpPr>
        <p:spPr>
          <a:xfrm>
            <a:off x="9471378" y="1377243"/>
            <a:ext cx="2208010" cy="29361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224388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AB55C4-4E4C-415E-B587-89124136F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677333"/>
          </a:xfrm>
        </p:spPr>
        <p:txBody>
          <a:bodyPr/>
          <a:lstStyle/>
          <a:p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Робота за варіантами</a:t>
            </a:r>
            <a:endParaRPr lang="ru-UA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871881-1289-481C-A5CD-25DCA8E73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756" y="1055399"/>
            <a:ext cx="12045244" cy="3880773"/>
          </a:xfrm>
        </p:spPr>
        <p:txBody>
          <a:bodyPr/>
          <a:lstStyle/>
          <a:p>
            <a:pPr marL="457200">
              <a:spcBef>
                <a:spcPts val="0"/>
              </a:spcBef>
            </a:pPr>
            <a:r>
              <a:rPr lang="uk-UA" sz="32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варіант </a:t>
            </a:r>
            <a:r>
              <a:rPr lang="uk-UA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Зовнішня і внутрішня політика Ярослава Осмомисла</a:t>
            </a:r>
            <a:endParaRPr lang="ru-UA" sz="3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Bef>
                <a:spcPts val="0"/>
              </a:spcBef>
              <a:spcAft>
                <a:spcPts val="1000"/>
              </a:spcAft>
            </a:pPr>
            <a:r>
              <a:rPr lang="uk-UA" sz="32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ІІ варіант </a:t>
            </a:r>
            <a:r>
              <a:rPr lang="uk-UA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Зовнішня і внутрішня політика Романа Мстиславовича.</a:t>
            </a:r>
            <a:endParaRPr lang="ru-UA" sz="3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ru-UA" dirty="0">
              <a:solidFill>
                <a:schemeClr val="tx1"/>
              </a:solidFill>
            </a:endParaRP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2A2B4DE7-83EC-4965-895F-971FD5E7D3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2028493"/>
              </p:ext>
            </p:extLst>
          </p:nvPr>
        </p:nvGraphicFramePr>
        <p:xfrm>
          <a:off x="444174" y="2317601"/>
          <a:ext cx="11303652" cy="3424366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3698848">
                  <a:extLst>
                    <a:ext uri="{9D8B030D-6E8A-4147-A177-3AD203B41FA5}">
                      <a16:colId xmlns:a16="http://schemas.microsoft.com/office/drawing/2014/main" val="1931928036"/>
                    </a:ext>
                  </a:extLst>
                </a:gridCol>
                <a:gridCol w="2348089">
                  <a:extLst>
                    <a:ext uri="{9D8B030D-6E8A-4147-A177-3AD203B41FA5}">
                      <a16:colId xmlns:a16="http://schemas.microsoft.com/office/drawing/2014/main" val="550406203"/>
                    </a:ext>
                  </a:extLst>
                </a:gridCol>
                <a:gridCol w="2430527">
                  <a:extLst>
                    <a:ext uri="{9D8B030D-6E8A-4147-A177-3AD203B41FA5}">
                      <a16:colId xmlns:a16="http://schemas.microsoft.com/office/drawing/2014/main" val="1457271827"/>
                    </a:ext>
                  </a:extLst>
                </a:gridCol>
                <a:gridCol w="2826188">
                  <a:extLst>
                    <a:ext uri="{9D8B030D-6E8A-4147-A177-3AD203B41FA5}">
                      <a16:colId xmlns:a16="http://schemas.microsoft.com/office/drawing/2014/main" val="8517707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</a:pPr>
                      <a:r>
                        <a:rPr lang="uk-UA" sz="2800" dirty="0">
                          <a:effectLst/>
                        </a:rPr>
                        <a:t>Князь</a:t>
                      </a:r>
                      <a:endParaRPr lang="ru-UA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</a:pPr>
                      <a:r>
                        <a:rPr lang="uk-UA" sz="2800" dirty="0">
                          <a:effectLst/>
                        </a:rPr>
                        <a:t>Дата правління</a:t>
                      </a:r>
                      <a:endParaRPr lang="ru-UA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</a:pPr>
                      <a:r>
                        <a:rPr lang="uk-UA" sz="2800" dirty="0">
                          <a:effectLst/>
                        </a:rPr>
                        <a:t>Зовнішня політика</a:t>
                      </a:r>
                      <a:endParaRPr lang="ru-UA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800">
                          <a:effectLst/>
                        </a:rPr>
                        <a:t>Внутрішня політика</a:t>
                      </a:r>
                      <a:endParaRPr lang="ru-UA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83407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uk-UA" sz="2400" dirty="0">
                          <a:effectLst/>
                        </a:rPr>
                        <a:t>Ярослав 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uk-UA" sz="2400" dirty="0">
                          <a:effectLst/>
                        </a:rPr>
                        <a:t>Осмомисл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uk-UA" sz="2800" dirty="0">
                          <a:effectLst/>
                        </a:rPr>
                        <a:t> </a:t>
                      </a:r>
                      <a:endParaRPr lang="ru-UA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uk-UA" sz="2800">
                          <a:effectLst/>
                        </a:rPr>
                        <a:t> </a:t>
                      </a:r>
                      <a:endParaRPr lang="ru-UA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800">
                          <a:effectLst/>
                        </a:rPr>
                        <a:t> </a:t>
                      </a:r>
                      <a:endParaRPr lang="ru-UA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376234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uk-UA" sz="2400" dirty="0">
                          <a:effectLst/>
                        </a:rPr>
                        <a:t>Роман 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uk-UA" sz="2400" dirty="0">
                          <a:effectLst/>
                        </a:rPr>
                        <a:t>Мстиславович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endParaRPr lang="ru-UA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uk-UA" sz="2800" dirty="0">
                          <a:effectLst/>
                        </a:rPr>
                        <a:t> </a:t>
                      </a:r>
                      <a:endParaRPr lang="ru-UA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uk-UA" sz="2800" dirty="0">
                          <a:effectLst/>
                        </a:rPr>
                        <a:t> </a:t>
                      </a:r>
                      <a:endParaRPr lang="ru-UA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800" dirty="0">
                          <a:effectLst/>
                        </a:rPr>
                        <a:t> </a:t>
                      </a:r>
                      <a:endParaRPr lang="ru-UA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90823314"/>
                  </a:ext>
                </a:extLst>
              </a:tr>
            </a:tbl>
          </a:graphicData>
        </a:graphic>
      </p:graphicFrame>
      <p:pic>
        <p:nvPicPr>
          <p:cNvPr id="6148" name="Picture 4" descr="Велич і прикрість князя Ярослава Осмомисла - РіРѕР»РѕРІРЅР° - Тижневик  «Волинь»">
            <a:extLst>
              <a:ext uri="{FF2B5EF4-FFF2-40B4-BE49-F238E27FC236}">
                <a16:creationId xmlns:a16="http://schemas.microsoft.com/office/drawing/2014/main" id="{CFA6FDA6-80FB-4A87-894D-E6E3F8BBB8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2" t="7724" r="18913" b="33575"/>
          <a:stretch/>
        </p:blipFill>
        <p:spPr bwMode="auto">
          <a:xfrm>
            <a:off x="3279421" y="3291081"/>
            <a:ext cx="801511" cy="116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Він намагався об'єднати всі українські землі">
            <a:extLst>
              <a:ext uri="{FF2B5EF4-FFF2-40B4-BE49-F238E27FC236}">
                <a16:creationId xmlns:a16="http://schemas.microsoft.com/office/drawing/2014/main" id="{F2362CDF-75B2-4817-ADC2-4C49C9757A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5" t="7259" r="22452" b="36433"/>
          <a:stretch/>
        </p:blipFill>
        <p:spPr bwMode="auto">
          <a:xfrm>
            <a:off x="3279421" y="4574901"/>
            <a:ext cx="801511" cy="104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4783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AFD7B3-AA5D-4CB2-897F-9E3E0DCD5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uk-UA" b="1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Проблемне питання</a:t>
            </a:r>
            <a:br>
              <a:rPr lang="ru-UA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i="1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32FE08-922F-48FC-8C39-58AFA5EE95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489" y="952678"/>
            <a:ext cx="9403644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5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«Політична роздробленість Русі-України – це рух уперед, (прогрес), чи рух назад (регрес)?»</a:t>
            </a:r>
            <a:endParaRPr lang="ru-UA" sz="5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Подумай еще - Картинка 80719-5">
            <a:extLst>
              <a:ext uri="{FF2B5EF4-FFF2-40B4-BE49-F238E27FC236}">
                <a16:creationId xmlns:a16="http://schemas.microsoft.com/office/drawing/2014/main" id="{F8177BC9-1096-4AF5-9C97-C35787468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357" y="3138491"/>
            <a:ext cx="3880772" cy="38807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419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722F2B-14D8-4D92-8B44-1DA109ECA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598311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ТВОРЧЕ ЗАВДАННЯ</a:t>
            </a:r>
            <a:endParaRPr lang="ru-UA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B24AFB-D032-4D3D-BED8-B754A32A40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534" y="818513"/>
            <a:ext cx="11638844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600" i="1" dirty="0">
                <a:solidFill>
                  <a:schemeClr val="tx1"/>
                </a:solidFill>
              </a:rPr>
              <a:t>Уявіть себе князем (княгинею), якому (якій) у спадок дісталось князівство, що занепадає. Яку політику ви би проводили…</a:t>
            </a:r>
            <a:endParaRPr lang="ru-UA" sz="3600" i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Князь Киевский: цитаты персонажа">
            <a:extLst>
              <a:ext uri="{FF2B5EF4-FFF2-40B4-BE49-F238E27FC236}">
                <a16:creationId xmlns:a16="http://schemas.microsoft.com/office/drawing/2014/main" id="{5730C955-7168-4CB0-BEC6-DCFFB09634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64" y="2552673"/>
            <a:ext cx="5116158" cy="4225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217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905DED-7D03-4BA1-856C-6203141D7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2192001" cy="440267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Тести (кожна правильна відповідь 2 бали, максимальна кількість балів – 12)</a:t>
            </a:r>
            <a:br>
              <a:rPr lang="ru-U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C1D5A3-0B47-441A-8E87-25C0DB028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490" y="478545"/>
            <a:ext cx="11695288" cy="6035144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Clr>
                <a:srgbClr val="333333"/>
              </a:buClr>
              <a:buSzPts val="1400"/>
              <a:buNone/>
            </a:pP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Ярослав </a:t>
            </a:r>
            <a:r>
              <a:rPr lang="ru-RU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Осмомисл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правив</a:t>
            </a:r>
            <a:endParaRPr lang="ru-UA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1153 по 1187 </a:t>
            </a:r>
            <a:r>
              <a:rPr lang="ru-UA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		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1143 по 1177 </a:t>
            </a:r>
            <a:r>
              <a:rPr lang="ru-UA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1019 по 1054 </a:t>
            </a:r>
            <a:r>
              <a:rPr lang="ru-UA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		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1199 по 1205 </a:t>
            </a:r>
            <a:r>
              <a:rPr lang="ru-UA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uk-UA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Укажіть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роки </a:t>
            </a:r>
            <a:r>
              <a:rPr lang="ru-RU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правління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Волинського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князя Романа Мстиславовича.</a:t>
            </a:r>
            <a:endParaRPr lang="ru-UA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1175 – 1188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рр.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1188 – 1205 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рр.		</a:t>
            </a: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1170 – 1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205рр.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Г) 1200-1221рр.</a:t>
            </a:r>
            <a:endParaRPr lang="ru-UA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uk-UA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Центром </a:t>
            </a:r>
            <a:r>
              <a:rPr lang="ru-RU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Волинського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князівства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сер. ХІІ ст. стало </a:t>
            </a:r>
            <a:r>
              <a:rPr lang="ru-RU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місто</a:t>
            </a:r>
            <a:endParaRPr lang="ru-UA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UA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UA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Луцьк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UA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Буськ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ru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Белз</a:t>
            </a:r>
            <a:endParaRPr lang="ru-UA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4. . 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Центром </a:t>
            </a:r>
            <a:r>
              <a:rPr lang="uk-UA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Галицького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князівства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сер. ХІІ ст. стало </a:t>
            </a:r>
            <a:r>
              <a:rPr lang="ru-RU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місто</a:t>
            </a:r>
            <a:endParaRPr lang="ru-UA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А) Галич			Б) Волинь	В) </a:t>
            </a:r>
            <a:r>
              <a:rPr lang="uk-UA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Белз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Г) Київ</a:t>
            </a:r>
            <a:endParaRPr lang="ru-UA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Які родовища знаходились на Галицько-Волинських землях</a:t>
            </a:r>
            <a:endParaRPr lang="ru-UA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А) нафти		Б) золота		В) бурштину		Г) солі</a:t>
            </a:r>
            <a:endParaRPr lang="ru-UA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Оберіть, що було спільного для Галицького та Волинського князівства</a:t>
            </a:r>
            <a:endParaRPr lang="ru-UA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А) великі запаси золота, один князь, обидва знаходились на півдні сучасної </a:t>
            </a:r>
            <a:r>
              <a:rPr lang="uk-UA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UA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Б) мали великі запаси солі, одну правлячу династію;</a:t>
            </a:r>
            <a:endParaRPr lang="ru-UA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В) ч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ерез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землі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проходили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важливі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торговельні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шляхи, тут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були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великі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родовища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солі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були густозаселеними, захищені від нападів кочових племен.</a:t>
            </a:r>
            <a:endParaRPr lang="ru-UA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t">
              <a:spcBef>
                <a:spcPts val="0"/>
              </a:spcBef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Г) усі відповіді є вірні</a:t>
            </a:r>
            <a:endParaRPr lang="ru-UA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476310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F47AEA-2182-4898-AB76-3ED8647B9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689" y="327377"/>
            <a:ext cx="5492224" cy="5892801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працюєте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репор­тером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солідного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історичного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видання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назвою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Strength in unity</a:t>
            </a:r>
            <a:r>
              <a:rPr lang="ru-RU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»/ </a:t>
            </a:r>
            <a:r>
              <a:rPr lang="uk-UA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«Сила в єдності</a:t>
            </a:r>
            <a:r>
              <a:rPr lang="ru-RU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br>
              <a:rPr lang="ru-RU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Ваш номер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готується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друку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вільною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лишається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одна колонка з таким заголовком: </a:t>
            </a:r>
            <a:r>
              <a:rPr lang="ru-RU" sz="3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 </a:t>
            </a:r>
            <a:r>
              <a:rPr lang="ru-RU" sz="32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сьогоднішньому</a:t>
            </a:r>
            <a:r>
              <a:rPr lang="ru-RU" sz="3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ru-RU" sz="3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 </a:t>
            </a:r>
            <a:r>
              <a:rPr lang="ru-RU" sz="32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дізнався</a:t>
            </a:r>
            <a:r>
              <a:rPr lang="ru-RU" sz="3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32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дізналася</a:t>
            </a:r>
            <a:r>
              <a:rPr lang="ru-RU" sz="3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)... ».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туди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написали?</a:t>
            </a:r>
            <a:br>
              <a:rPr lang="ru-UA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sz="3200" dirty="0"/>
          </a:p>
        </p:txBody>
      </p:sp>
      <p:pic>
        <p:nvPicPr>
          <p:cNvPr id="7170" name="Picture 2" descr="Колишні щоденні газети відновили вихід - Детектор медіа.">
            <a:extLst>
              <a:ext uri="{FF2B5EF4-FFF2-40B4-BE49-F238E27FC236}">
                <a16:creationId xmlns:a16="http://schemas.microsoft.com/office/drawing/2014/main" id="{CFCD5192-5BD1-4FEE-AEFA-9D6CF768D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2533">
            <a:off x="6441015" y="485422"/>
            <a:ext cx="5171607" cy="3429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Друк газет на замовлення - «Фактор-Друк»">
            <a:extLst>
              <a:ext uri="{FF2B5EF4-FFF2-40B4-BE49-F238E27FC236}">
                <a16:creationId xmlns:a16="http://schemas.microsoft.com/office/drawing/2014/main" id="{E3EDC2F9-B740-4156-A0AA-866066167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5456">
            <a:off x="6641496" y="2535487"/>
            <a:ext cx="3363382" cy="2209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Найстаріша в світі українська газета">
            <a:extLst>
              <a:ext uri="{FF2B5EF4-FFF2-40B4-BE49-F238E27FC236}">
                <a16:creationId xmlns:a16="http://schemas.microsoft.com/office/drawing/2014/main" id="{148FE1BE-7109-4B5D-BC94-D212286C2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5444">
            <a:off x="6841523" y="4421947"/>
            <a:ext cx="3481154" cy="19559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696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79E249-6A72-49B4-B11C-764E72D1E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</a:t>
            </a:r>
            <a:endParaRPr lang="ru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8982BB-7888-4F98-8898-408A3289A8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43379"/>
            <a:ext cx="6220177" cy="4697984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С. 90-92, опрацювати, вивчити конспект в зошиті.</a:t>
            </a:r>
            <a:endParaRPr lang="ru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uk-U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Заповнити таблицю «Зовнішня і внутрішня політика»</a:t>
            </a:r>
            <a:endParaRPr lang="ru-UA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uk-U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варіант 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Романа Мстиславовича</a:t>
            </a:r>
            <a:endParaRPr lang="ru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uk-U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ІІ варіант 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Ярослава Осмомисла</a:t>
            </a:r>
            <a:endParaRPr lang="ru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uk-UA" sz="24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pic>
        <p:nvPicPr>
          <p:cNvPr id="8194" name="Picture 2" descr="ГДЗ: готові домашні завдання, підручники, презентації та матеріали з  літератури | GDZ4YOU">
            <a:extLst>
              <a:ext uri="{FF2B5EF4-FFF2-40B4-BE49-F238E27FC236}">
                <a16:creationId xmlns:a16="http://schemas.microsoft.com/office/drawing/2014/main" id="{83A87B14-86A1-4799-B73C-FF7EF41BB1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7" t="4038" r="9470" b="10582"/>
          <a:stretch/>
        </p:blipFill>
        <p:spPr bwMode="auto">
          <a:xfrm>
            <a:off x="7055556" y="0"/>
            <a:ext cx="51364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26021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324</TotalTime>
  <Words>659</Words>
  <Application>Microsoft Office PowerPoint</Application>
  <PresentationFormat>Широкоэкранный</PresentationFormat>
  <Paragraphs>90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Times New Roman</vt:lpstr>
      <vt:lpstr>Trebuchet MS</vt:lpstr>
      <vt:lpstr>Wingdings 3</vt:lpstr>
      <vt:lpstr>Аспект</vt:lpstr>
      <vt:lpstr>Вправа «Чиста дошка»</vt:lpstr>
      <vt:lpstr>ТЕМА УРОКУ  Галицьке та Волинське князівства у другій половині ХІІ століття. Діяльність Ярослава Осмомисла та Романа Мстиславовича </vt:lpstr>
      <vt:lpstr>План уроку: </vt:lpstr>
      <vt:lpstr>Проблемне питання </vt:lpstr>
      <vt:lpstr>«Галицьке князівство»</vt:lpstr>
      <vt:lpstr>Заповнення таблиці</vt:lpstr>
      <vt:lpstr>«Волинське князівство»</vt:lpstr>
      <vt:lpstr>Заповнення таблиці</vt:lpstr>
      <vt:lpstr>Робота за варіантами</vt:lpstr>
      <vt:lpstr>Проблемне питання </vt:lpstr>
      <vt:lpstr>ТВОРЧЕ ЗАВДАННЯ</vt:lpstr>
      <vt:lpstr>Тести (кожна правильна відповідь 2 бали, максимальна кількість балів – 12) </vt:lpstr>
      <vt:lpstr>Ви працюєте репор­тером солідного історичного видання, під назвою «Strength in unity»/ «Сила в єдності».  Ваш номер готується до друку і вільною лишається одна колонка з таким заголовком: «На сьогоднішньому уроці я дізнався (дізналася)... ». Що б ви туди написали? </vt:lpstr>
      <vt:lpstr>Домашнє завдання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Основи 3D графіки</dc:title>
  <dc:creator>Пользователь Windows</dc:creator>
  <cp:lastModifiedBy>Кристина Агабекян</cp:lastModifiedBy>
  <cp:revision>21</cp:revision>
  <dcterms:created xsi:type="dcterms:W3CDTF">2020-05-06T15:09:53Z</dcterms:created>
  <dcterms:modified xsi:type="dcterms:W3CDTF">2022-01-19T17:12:29Z</dcterms:modified>
</cp:coreProperties>
</file>