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93" r:id="rId2"/>
    <p:sldId id="256" r:id="rId3"/>
    <p:sldId id="261" r:id="rId4"/>
    <p:sldId id="280" r:id="rId5"/>
    <p:sldId id="298" r:id="rId6"/>
    <p:sldId id="299" r:id="rId7"/>
    <p:sldId id="264" r:id="rId8"/>
    <p:sldId id="265" r:id="rId9"/>
    <p:sldId id="297" r:id="rId10"/>
    <p:sldId id="296" r:id="rId11"/>
    <p:sldId id="281" r:id="rId12"/>
    <p:sldId id="268" r:id="rId13"/>
    <p:sldId id="267" r:id="rId14"/>
    <p:sldId id="279" r:id="rId15"/>
    <p:sldId id="289" r:id="rId16"/>
    <p:sldId id="294" r:id="rId17"/>
    <p:sldId id="271" r:id="rId18"/>
    <p:sldId id="288" r:id="rId19"/>
    <p:sldId id="285" r:id="rId20"/>
    <p:sldId id="286" r:id="rId21"/>
    <p:sldId id="291" r:id="rId22"/>
    <p:sldId id="275" r:id="rId23"/>
    <p:sldId id="290" r:id="rId24"/>
    <p:sldId id="295" r:id="rId25"/>
    <p:sldId id="292" r:id="rId26"/>
    <p:sldId id="300" r:id="rId27"/>
    <p:sldId id="283" r:id="rId28"/>
    <p:sldId id="27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0AB6"/>
    <a:srgbClr val="160DC3"/>
    <a:srgbClr val="0C240D"/>
    <a:srgbClr val="FF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із теми 1 –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7" autoAdjust="0"/>
    <p:restoredTop sz="94660"/>
  </p:normalViewPr>
  <p:slideViewPr>
    <p:cSldViewPr>
      <p:cViewPr varScale="1">
        <p:scale>
          <a:sx n="69" d="100"/>
          <a:sy n="69" d="100"/>
        </p:scale>
        <p:origin x="14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DF35D3-3F07-4BE1-84CE-9F00D2E7458A}" type="doc">
      <dgm:prSet loTypeId="urn:microsoft.com/office/officeart/2005/8/layout/radial6" loCatId="cycle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DD55BD9-AF18-40CB-B014-F68B17A4D881}">
      <dgm:prSet phldrT="[Текст]" custT="1"/>
      <dgm:spPr/>
      <dgm:t>
        <a:bodyPr/>
        <a:lstStyle/>
        <a:p>
          <a:r>
            <a:rPr lang="uk-UA" sz="3600" b="1" noProof="0" dirty="0" err="1" smtClean="0">
              <a:solidFill>
                <a:srgbClr val="910AB6"/>
              </a:solidFill>
              <a:latin typeface="Times New Roman" pitchFamily="18" charset="0"/>
              <a:cs typeface="Times New Roman" pitchFamily="18" charset="0"/>
            </a:rPr>
            <a:t>Роздробле-ність</a:t>
          </a:r>
          <a:endParaRPr lang="uk-UA" sz="3600" b="1" noProof="0" dirty="0">
            <a:solidFill>
              <a:srgbClr val="910AB6"/>
            </a:solidFill>
            <a:latin typeface="Times New Roman" pitchFamily="18" charset="0"/>
            <a:cs typeface="Times New Roman" pitchFamily="18" charset="0"/>
          </a:endParaRPr>
        </a:p>
      </dgm:t>
    </dgm:pt>
    <dgm:pt modelId="{4B774604-E2F6-402C-806B-3E66E9D2DAAC}" type="parTrans" cxnId="{94526191-6A35-46A0-9AFB-FE3AA6826569}">
      <dgm:prSet/>
      <dgm:spPr/>
      <dgm:t>
        <a:bodyPr/>
        <a:lstStyle/>
        <a:p>
          <a:endParaRPr lang="ru-RU"/>
        </a:p>
      </dgm:t>
    </dgm:pt>
    <dgm:pt modelId="{BE8150F8-FBDF-4355-BF76-575E8BAEC6AD}" type="sibTrans" cxnId="{94526191-6A35-46A0-9AFB-FE3AA6826569}">
      <dgm:prSet/>
      <dgm:spPr/>
      <dgm:t>
        <a:bodyPr/>
        <a:lstStyle/>
        <a:p>
          <a:endParaRPr lang="ru-RU"/>
        </a:p>
      </dgm:t>
    </dgm:pt>
    <dgm:pt modelId="{BA97B740-0746-433F-A7D1-C95302511D52}">
      <dgm:prSet phldrT="[Текст]" custT="1"/>
      <dgm:spPr/>
      <dgm:t>
        <a:bodyPr/>
        <a:lstStyle/>
        <a:p>
          <a:r>
            <a:rPr lang="uk-UA" sz="2600" dirty="0" smtClean="0">
              <a:solidFill>
                <a:srgbClr val="910AB6"/>
              </a:solidFill>
            </a:rPr>
            <a:t>Міжусобиці</a:t>
          </a:r>
          <a:endParaRPr lang="ru-RU" sz="2600" dirty="0">
            <a:solidFill>
              <a:srgbClr val="910AB6"/>
            </a:solidFill>
          </a:endParaRPr>
        </a:p>
      </dgm:t>
    </dgm:pt>
    <dgm:pt modelId="{9787071D-5E97-4EBD-B731-6BF3CD1725ED}" type="parTrans" cxnId="{68D7E4D3-0164-44B8-8814-C041E5EA6B19}">
      <dgm:prSet/>
      <dgm:spPr/>
      <dgm:t>
        <a:bodyPr/>
        <a:lstStyle/>
        <a:p>
          <a:endParaRPr lang="ru-RU"/>
        </a:p>
      </dgm:t>
    </dgm:pt>
    <dgm:pt modelId="{0B210A97-3483-448D-99A5-7C117604C7CF}" type="sibTrans" cxnId="{68D7E4D3-0164-44B8-8814-C041E5EA6B19}">
      <dgm:prSet/>
      <dgm:spPr/>
      <dgm:t>
        <a:bodyPr/>
        <a:lstStyle/>
        <a:p>
          <a:endParaRPr lang="ru-RU"/>
        </a:p>
      </dgm:t>
    </dgm:pt>
    <dgm:pt modelId="{F21BE2B1-C7B9-4482-9B76-4687B3E07DE1}">
      <dgm:prSet phldrT="[Текст]"/>
      <dgm:spPr/>
      <dgm:t>
        <a:bodyPr/>
        <a:lstStyle/>
        <a:p>
          <a:r>
            <a:rPr lang="uk-UA" dirty="0" smtClean="0">
              <a:solidFill>
                <a:srgbClr val="910AB6"/>
              </a:solidFill>
            </a:rPr>
            <a:t>Відсутність єдиної влади</a:t>
          </a:r>
          <a:endParaRPr lang="ru-RU" dirty="0">
            <a:solidFill>
              <a:srgbClr val="910AB6"/>
            </a:solidFill>
          </a:endParaRPr>
        </a:p>
      </dgm:t>
    </dgm:pt>
    <dgm:pt modelId="{25834273-7755-4540-8FB7-82495E80A808}" type="parTrans" cxnId="{D929AB40-9017-4179-B2AE-65312D3437CA}">
      <dgm:prSet/>
      <dgm:spPr/>
      <dgm:t>
        <a:bodyPr/>
        <a:lstStyle/>
        <a:p>
          <a:endParaRPr lang="ru-RU"/>
        </a:p>
      </dgm:t>
    </dgm:pt>
    <dgm:pt modelId="{044FAF44-DA57-4E1A-9601-B8849E5F903A}" type="sibTrans" cxnId="{D929AB40-9017-4179-B2AE-65312D3437CA}">
      <dgm:prSet/>
      <dgm:spPr/>
      <dgm:t>
        <a:bodyPr/>
        <a:lstStyle/>
        <a:p>
          <a:endParaRPr lang="ru-RU"/>
        </a:p>
      </dgm:t>
    </dgm:pt>
    <dgm:pt modelId="{5CBB5734-FB1E-4B98-BE84-4AE9466FB6FF}">
      <dgm:prSet phldrT="[Текст]"/>
      <dgm:spPr/>
      <dgm:t>
        <a:bodyPr/>
        <a:lstStyle/>
        <a:p>
          <a:r>
            <a:rPr lang="uk-UA" dirty="0" smtClean="0">
              <a:solidFill>
                <a:srgbClr val="910AB6"/>
              </a:solidFill>
            </a:rPr>
            <a:t>Політична і економічна слабкість</a:t>
          </a:r>
          <a:endParaRPr lang="ru-RU" dirty="0">
            <a:solidFill>
              <a:srgbClr val="910AB6"/>
            </a:solidFill>
          </a:endParaRPr>
        </a:p>
      </dgm:t>
    </dgm:pt>
    <dgm:pt modelId="{10A6C4E3-5577-4EA9-8429-7C190F05B354}" type="parTrans" cxnId="{94756823-06CB-4B75-B6D4-24CC364DE2D2}">
      <dgm:prSet/>
      <dgm:spPr/>
      <dgm:t>
        <a:bodyPr/>
        <a:lstStyle/>
        <a:p>
          <a:endParaRPr lang="ru-RU"/>
        </a:p>
      </dgm:t>
    </dgm:pt>
    <dgm:pt modelId="{647FEEEC-E0FE-4ADB-A8C6-EA973F32DA03}" type="sibTrans" cxnId="{94756823-06CB-4B75-B6D4-24CC364DE2D2}">
      <dgm:prSet/>
      <dgm:spPr/>
      <dgm:t>
        <a:bodyPr/>
        <a:lstStyle/>
        <a:p>
          <a:endParaRPr lang="ru-RU"/>
        </a:p>
      </dgm:t>
    </dgm:pt>
    <dgm:pt modelId="{012E54CE-1676-4FD0-A7A5-E47E663EAD9B}">
      <dgm:prSet phldrT="[Текст]" custT="1"/>
      <dgm:spPr/>
      <dgm:t>
        <a:bodyPr/>
        <a:lstStyle/>
        <a:p>
          <a:r>
            <a:rPr lang="uk-UA" sz="2600" dirty="0" smtClean="0">
              <a:solidFill>
                <a:srgbClr val="910AB6"/>
              </a:solidFill>
            </a:rPr>
            <a:t>Відсутність єдиного війська</a:t>
          </a:r>
          <a:endParaRPr lang="ru-RU" sz="2600" dirty="0">
            <a:solidFill>
              <a:srgbClr val="910AB6"/>
            </a:solidFill>
          </a:endParaRPr>
        </a:p>
      </dgm:t>
    </dgm:pt>
    <dgm:pt modelId="{1293E770-71FD-474B-845C-1FFDAFFA0F7F}" type="parTrans" cxnId="{280BD22C-6293-4C37-870F-E6B4A54D82B4}">
      <dgm:prSet/>
      <dgm:spPr/>
      <dgm:t>
        <a:bodyPr/>
        <a:lstStyle/>
        <a:p>
          <a:endParaRPr lang="ru-RU"/>
        </a:p>
      </dgm:t>
    </dgm:pt>
    <dgm:pt modelId="{A15EF1D8-BB5F-40F7-B49D-3F1ACEAD9EF8}" type="sibTrans" cxnId="{280BD22C-6293-4C37-870F-E6B4A54D82B4}">
      <dgm:prSet/>
      <dgm:spPr/>
      <dgm:t>
        <a:bodyPr/>
        <a:lstStyle/>
        <a:p>
          <a:endParaRPr lang="ru-RU"/>
        </a:p>
      </dgm:t>
    </dgm:pt>
    <dgm:pt modelId="{5981844E-91F6-421E-B96E-2805A9739523}" type="pres">
      <dgm:prSet presAssocID="{A7DF35D3-3F07-4BE1-84CE-9F00D2E7458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8B30D8-1741-485A-8519-9DB3C98ED531}" type="pres">
      <dgm:prSet presAssocID="{ADD55BD9-AF18-40CB-B014-F68B17A4D881}" presName="centerShape" presStyleLbl="node0" presStyleIdx="0" presStyleCnt="1" custScaleX="134804" custScaleY="135295"/>
      <dgm:spPr/>
      <dgm:t>
        <a:bodyPr/>
        <a:lstStyle/>
        <a:p>
          <a:endParaRPr lang="ru-RU"/>
        </a:p>
      </dgm:t>
    </dgm:pt>
    <dgm:pt modelId="{C7A7A2D2-6FF2-4052-B415-9456A67597B5}" type="pres">
      <dgm:prSet presAssocID="{BA97B740-0746-433F-A7D1-C95302511D52}" presName="node" presStyleLbl="node1" presStyleIdx="0" presStyleCnt="4" custScaleX="149719" custRadScaleRad="100092" custRadScaleInc="47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439A08-0D06-4DB9-A60A-320ADD4BC1CA}" type="pres">
      <dgm:prSet presAssocID="{BA97B740-0746-433F-A7D1-C95302511D52}" presName="dummy" presStyleCnt="0"/>
      <dgm:spPr/>
    </dgm:pt>
    <dgm:pt modelId="{FD7B27AB-E633-4B7B-BF76-31F026661C03}" type="pres">
      <dgm:prSet presAssocID="{0B210A97-3483-448D-99A5-7C117604C7CF}" presName="sibTrans" presStyleLbl="sibTrans2D1" presStyleIdx="0" presStyleCnt="4"/>
      <dgm:spPr/>
      <dgm:t>
        <a:bodyPr/>
        <a:lstStyle/>
        <a:p>
          <a:endParaRPr lang="ru-RU"/>
        </a:p>
      </dgm:t>
    </dgm:pt>
    <dgm:pt modelId="{CC74DE72-AD50-4826-9FB8-454883FD18AF}" type="pres">
      <dgm:prSet presAssocID="{F21BE2B1-C7B9-4482-9B76-4687B3E07DE1}" presName="node" presStyleLbl="node1" presStyleIdx="1" presStyleCnt="4" custScaleX="135203" custRadScaleRad="100263" custRadScaleInc="-5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0BD168-E7C7-4593-BFE8-5D3D7B5F6F4B}" type="pres">
      <dgm:prSet presAssocID="{F21BE2B1-C7B9-4482-9B76-4687B3E07DE1}" presName="dummy" presStyleCnt="0"/>
      <dgm:spPr/>
    </dgm:pt>
    <dgm:pt modelId="{7086C8FD-3288-4B02-A82F-8F6AC01FDBA6}" type="pres">
      <dgm:prSet presAssocID="{044FAF44-DA57-4E1A-9601-B8849E5F903A}" presName="sibTrans" presStyleLbl="sibTrans2D1" presStyleIdx="1" presStyleCnt="4" custLinFactNeighborX="-88" custLinFactNeighborY="-88"/>
      <dgm:spPr/>
      <dgm:t>
        <a:bodyPr/>
        <a:lstStyle/>
        <a:p>
          <a:endParaRPr lang="ru-RU"/>
        </a:p>
      </dgm:t>
    </dgm:pt>
    <dgm:pt modelId="{9D9506E3-F2F9-42DB-BD0E-C364810457E9}" type="pres">
      <dgm:prSet presAssocID="{5CBB5734-FB1E-4B98-BE84-4AE9466FB6FF}" presName="node" presStyleLbl="node1" presStyleIdx="2" presStyleCnt="4" custScaleX="159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6B2C2E-68BF-439D-ADE2-2A699D2B106B}" type="pres">
      <dgm:prSet presAssocID="{5CBB5734-FB1E-4B98-BE84-4AE9466FB6FF}" presName="dummy" presStyleCnt="0"/>
      <dgm:spPr/>
    </dgm:pt>
    <dgm:pt modelId="{CBDEE3AD-0152-4E9F-9944-6B92BE278B9D}" type="pres">
      <dgm:prSet presAssocID="{647FEEEC-E0FE-4ADB-A8C6-EA973F32DA03}" presName="sibTrans" presStyleLbl="sibTrans2D1" presStyleIdx="2" presStyleCnt="4"/>
      <dgm:spPr/>
      <dgm:t>
        <a:bodyPr/>
        <a:lstStyle/>
        <a:p>
          <a:endParaRPr lang="ru-RU"/>
        </a:p>
      </dgm:t>
    </dgm:pt>
    <dgm:pt modelId="{41DCD819-A160-45DF-ACCB-908BD2269177}" type="pres">
      <dgm:prSet presAssocID="{012E54CE-1676-4FD0-A7A5-E47E663EAD9B}" presName="node" presStyleLbl="node1" presStyleIdx="3" presStyleCnt="4" custScaleX="150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EE9C6-041F-48B8-AE2E-720D4D00261D}" type="pres">
      <dgm:prSet presAssocID="{012E54CE-1676-4FD0-A7A5-E47E663EAD9B}" presName="dummy" presStyleCnt="0"/>
      <dgm:spPr/>
    </dgm:pt>
    <dgm:pt modelId="{D886D528-EEB9-481B-95D6-E2B6D219A482}" type="pres">
      <dgm:prSet presAssocID="{A15EF1D8-BB5F-40F7-B49D-3F1ACEAD9EF8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C408C931-4309-4142-9EBE-E1D19773C6DC}" type="presOf" srcId="{F21BE2B1-C7B9-4482-9B76-4687B3E07DE1}" destId="{CC74DE72-AD50-4826-9FB8-454883FD18AF}" srcOrd="0" destOrd="0" presId="urn:microsoft.com/office/officeart/2005/8/layout/radial6"/>
    <dgm:cxn modelId="{5E8D7BDE-AD38-4133-8980-1529751975A8}" type="presOf" srcId="{0B210A97-3483-448D-99A5-7C117604C7CF}" destId="{FD7B27AB-E633-4B7B-BF76-31F026661C03}" srcOrd="0" destOrd="0" presId="urn:microsoft.com/office/officeart/2005/8/layout/radial6"/>
    <dgm:cxn modelId="{5B6778B2-F1BE-41A3-BA94-DF7A97A02CE1}" type="presOf" srcId="{A15EF1D8-BB5F-40F7-B49D-3F1ACEAD9EF8}" destId="{D886D528-EEB9-481B-95D6-E2B6D219A482}" srcOrd="0" destOrd="0" presId="urn:microsoft.com/office/officeart/2005/8/layout/radial6"/>
    <dgm:cxn modelId="{94756823-06CB-4B75-B6D4-24CC364DE2D2}" srcId="{ADD55BD9-AF18-40CB-B014-F68B17A4D881}" destId="{5CBB5734-FB1E-4B98-BE84-4AE9466FB6FF}" srcOrd="2" destOrd="0" parTransId="{10A6C4E3-5577-4EA9-8429-7C190F05B354}" sibTransId="{647FEEEC-E0FE-4ADB-A8C6-EA973F32DA03}"/>
    <dgm:cxn modelId="{A3A97B1F-0E6C-4432-A6B2-A2C1BB084765}" type="presOf" srcId="{012E54CE-1676-4FD0-A7A5-E47E663EAD9B}" destId="{41DCD819-A160-45DF-ACCB-908BD2269177}" srcOrd="0" destOrd="0" presId="urn:microsoft.com/office/officeart/2005/8/layout/radial6"/>
    <dgm:cxn modelId="{66D4E81A-FBD9-40B7-BF9A-F6BFC4098149}" type="presOf" srcId="{ADD55BD9-AF18-40CB-B014-F68B17A4D881}" destId="{348B30D8-1741-485A-8519-9DB3C98ED531}" srcOrd="0" destOrd="0" presId="urn:microsoft.com/office/officeart/2005/8/layout/radial6"/>
    <dgm:cxn modelId="{8267F33F-24FF-48BB-8914-F7C76442C34E}" type="presOf" srcId="{5CBB5734-FB1E-4B98-BE84-4AE9466FB6FF}" destId="{9D9506E3-F2F9-42DB-BD0E-C364810457E9}" srcOrd="0" destOrd="0" presId="urn:microsoft.com/office/officeart/2005/8/layout/radial6"/>
    <dgm:cxn modelId="{C8DAA9BF-BF15-461C-8171-AD26AA139729}" type="presOf" srcId="{BA97B740-0746-433F-A7D1-C95302511D52}" destId="{C7A7A2D2-6FF2-4052-B415-9456A67597B5}" srcOrd="0" destOrd="0" presId="urn:microsoft.com/office/officeart/2005/8/layout/radial6"/>
    <dgm:cxn modelId="{5AD44D3B-654A-4968-BC1D-1889A5F9BF76}" type="presOf" srcId="{647FEEEC-E0FE-4ADB-A8C6-EA973F32DA03}" destId="{CBDEE3AD-0152-4E9F-9944-6B92BE278B9D}" srcOrd="0" destOrd="0" presId="urn:microsoft.com/office/officeart/2005/8/layout/radial6"/>
    <dgm:cxn modelId="{B184199A-4CB4-4954-9E6A-DC24C145F064}" type="presOf" srcId="{A7DF35D3-3F07-4BE1-84CE-9F00D2E7458A}" destId="{5981844E-91F6-421E-B96E-2805A9739523}" srcOrd="0" destOrd="0" presId="urn:microsoft.com/office/officeart/2005/8/layout/radial6"/>
    <dgm:cxn modelId="{F13002E4-98BA-41B3-A251-0796EF0F7921}" type="presOf" srcId="{044FAF44-DA57-4E1A-9601-B8849E5F903A}" destId="{7086C8FD-3288-4B02-A82F-8F6AC01FDBA6}" srcOrd="0" destOrd="0" presId="urn:microsoft.com/office/officeart/2005/8/layout/radial6"/>
    <dgm:cxn modelId="{280BD22C-6293-4C37-870F-E6B4A54D82B4}" srcId="{ADD55BD9-AF18-40CB-B014-F68B17A4D881}" destId="{012E54CE-1676-4FD0-A7A5-E47E663EAD9B}" srcOrd="3" destOrd="0" parTransId="{1293E770-71FD-474B-845C-1FFDAFFA0F7F}" sibTransId="{A15EF1D8-BB5F-40F7-B49D-3F1ACEAD9EF8}"/>
    <dgm:cxn modelId="{68D7E4D3-0164-44B8-8814-C041E5EA6B19}" srcId="{ADD55BD9-AF18-40CB-B014-F68B17A4D881}" destId="{BA97B740-0746-433F-A7D1-C95302511D52}" srcOrd="0" destOrd="0" parTransId="{9787071D-5E97-4EBD-B731-6BF3CD1725ED}" sibTransId="{0B210A97-3483-448D-99A5-7C117604C7CF}"/>
    <dgm:cxn modelId="{94526191-6A35-46A0-9AFB-FE3AA6826569}" srcId="{A7DF35D3-3F07-4BE1-84CE-9F00D2E7458A}" destId="{ADD55BD9-AF18-40CB-B014-F68B17A4D881}" srcOrd="0" destOrd="0" parTransId="{4B774604-E2F6-402C-806B-3E66E9D2DAAC}" sibTransId="{BE8150F8-FBDF-4355-BF76-575E8BAEC6AD}"/>
    <dgm:cxn modelId="{D929AB40-9017-4179-B2AE-65312D3437CA}" srcId="{ADD55BD9-AF18-40CB-B014-F68B17A4D881}" destId="{F21BE2B1-C7B9-4482-9B76-4687B3E07DE1}" srcOrd="1" destOrd="0" parTransId="{25834273-7755-4540-8FB7-82495E80A808}" sibTransId="{044FAF44-DA57-4E1A-9601-B8849E5F903A}"/>
    <dgm:cxn modelId="{301BF932-7D9E-4E98-81D5-1FE42ED81975}" type="presParOf" srcId="{5981844E-91F6-421E-B96E-2805A9739523}" destId="{348B30D8-1741-485A-8519-9DB3C98ED531}" srcOrd="0" destOrd="0" presId="urn:microsoft.com/office/officeart/2005/8/layout/radial6"/>
    <dgm:cxn modelId="{AE8F2A85-12E3-448E-8815-36883AD2B1B0}" type="presParOf" srcId="{5981844E-91F6-421E-B96E-2805A9739523}" destId="{C7A7A2D2-6FF2-4052-B415-9456A67597B5}" srcOrd="1" destOrd="0" presId="urn:microsoft.com/office/officeart/2005/8/layout/radial6"/>
    <dgm:cxn modelId="{9F77DC39-E3A8-4ADD-A797-96B8B4D3805F}" type="presParOf" srcId="{5981844E-91F6-421E-B96E-2805A9739523}" destId="{18439A08-0D06-4DB9-A60A-320ADD4BC1CA}" srcOrd="2" destOrd="0" presId="urn:microsoft.com/office/officeart/2005/8/layout/radial6"/>
    <dgm:cxn modelId="{86DB38A8-8B93-4EF3-9A0B-5A8A8F401A99}" type="presParOf" srcId="{5981844E-91F6-421E-B96E-2805A9739523}" destId="{FD7B27AB-E633-4B7B-BF76-31F026661C03}" srcOrd="3" destOrd="0" presId="urn:microsoft.com/office/officeart/2005/8/layout/radial6"/>
    <dgm:cxn modelId="{92483B89-B721-45EC-8449-F170A83A57C7}" type="presParOf" srcId="{5981844E-91F6-421E-B96E-2805A9739523}" destId="{CC74DE72-AD50-4826-9FB8-454883FD18AF}" srcOrd="4" destOrd="0" presId="urn:microsoft.com/office/officeart/2005/8/layout/radial6"/>
    <dgm:cxn modelId="{D17C7B46-B4C5-4892-986F-90D9493C2D9C}" type="presParOf" srcId="{5981844E-91F6-421E-B96E-2805A9739523}" destId="{810BD168-E7C7-4593-BFE8-5D3D7B5F6F4B}" srcOrd="5" destOrd="0" presId="urn:microsoft.com/office/officeart/2005/8/layout/radial6"/>
    <dgm:cxn modelId="{8116FECC-2A61-481A-A3E9-5894B94ED4F4}" type="presParOf" srcId="{5981844E-91F6-421E-B96E-2805A9739523}" destId="{7086C8FD-3288-4B02-A82F-8F6AC01FDBA6}" srcOrd="6" destOrd="0" presId="urn:microsoft.com/office/officeart/2005/8/layout/radial6"/>
    <dgm:cxn modelId="{AF55D39C-EF83-4AF8-BD5B-80D4F4FE2D69}" type="presParOf" srcId="{5981844E-91F6-421E-B96E-2805A9739523}" destId="{9D9506E3-F2F9-42DB-BD0E-C364810457E9}" srcOrd="7" destOrd="0" presId="urn:microsoft.com/office/officeart/2005/8/layout/radial6"/>
    <dgm:cxn modelId="{F67FF560-93EA-41D0-A733-59A0E3D4C555}" type="presParOf" srcId="{5981844E-91F6-421E-B96E-2805A9739523}" destId="{E96B2C2E-68BF-439D-ADE2-2A699D2B106B}" srcOrd="8" destOrd="0" presId="urn:microsoft.com/office/officeart/2005/8/layout/radial6"/>
    <dgm:cxn modelId="{A27A1DA5-6954-4929-8F35-D2FD3A2F0B4A}" type="presParOf" srcId="{5981844E-91F6-421E-B96E-2805A9739523}" destId="{CBDEE3AD-0152-4E9F-9944-6B92BE278B9D}" srcOrd="9" destOrd="0" presId="urn:microsoft.com/office/officeart/2005/8/layout/radial6"/>
    <dgm:cxn modelId="{5D44C239-0489-4B46-A596-417B0BABC597}" type="presParOf" srcId="{5981844E-91F6-421E-B96E-2805A9739523}" destId="{41DCD819-A160-45DF-ACCB-908BD2269177}" srcOrd="10" destOrd="0" presId="urn:microsoft.com/office/officeart/2005/8/layout/radial6"/>
    <dgm:cxn modelId="{AF0CB4EA-6115-4D63-A571-85087BE1C18C}" type="presParOf" srcId="{5981844E-91F6-421E-B96E-2805A9739523}" destId="{77BEE9C6-041F-48B8-AE2E-720D4D00261D}" srcOrd="11" destOrd="0" presId="urn:microsoft.com/office/officeart/2005/8/layout/radial6"/>
    <dgm:cxn modelId="{5C4AEA40-34D6-4445-B9B3-E5083E100BFF}" type="presParOf" srcId="{5981844E-91F6-421E-B96E-2805A9739523}" destId="{D886D528-EEB9-481B-95D6-E2B6D219A482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6D528-EEB9-481B-95D6-E2B6D219A482}">
      <dsp:nvSpPr>
        <dsp:cNvPr id="0" name=""/>
        <dsp:cNvSpPr/>
      </dsp:nvSpPr>
      <dsp:spPr>
        <a:xfrm>
          <a:off x="1998931" y="788096"/>
          <a:ext cx="5277086" cy="5277086"/>
        </a:xfrm>
        <a:prstGeom prst="blockArc">
          <a:avLst>
            <a:gd name="adj1" fmla="val 10796852"/>
            <a:gd name="adj2" fmla="val 16285760"/>
            <a:gd name="adj3" fmla="val 464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BDEE3AD-0152-4E9F-9944-6B92BE278B9D}">
      <dsp:nvSpPr>
        <dsp:cNvPr id="0" name=""/>
        <dsp:cNvSpPr/>
      </dsp:nvSpPr>
      <dsp:spPr>
        <a:xfrm>
          <a:off x="1998932" y="790456"/>
          <a:ext cx="5277086" cy="527708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086C8FD-3288-4B02-A82F-8F6AC01FDBA6}">
      <dsp:nvSpPr>
        <dsp:cNvPr id="0" name=""/>
        <dsp:cNvSpPr/>
      </dsp:nvSpPr>
      <dsp:spPr>
        <a:xfrm>
          <a:off x="2001066" y="785822"/>
          <a:ext cx="5277086" cy="5277086"/>
        </a:xfrm>
        <a:prstGeom prst="blockArc">
          <a:avLst>
            <a:gd name="adj1" fmla="val 21590459"/>
            <a:gd name="adj2" fmla="val 5409041"/>
            <a:gd name="adj3" fmla="val 464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D7B27AB-E633-4B7B-BF76-31F026661C03}">
      <dsp:nvSpPr>
        <dsp:cNvPr id="0" name=""/>
        <dsp:cNvSpPr/>
      </dsp:nvSpPr>
      <dsp:spPr>
        <a:xfrm>
          <a:off x="2005705" y="788256"/>
          <a:ext cx="5277086" cy="5277086"/>
        </a:xfrm>
        <a:prstGeom prst="blockArc">
          <a:avLst>
            <a:gd name="adj1" fmla="val 16276722"/>
            <a:gd name="adj2" fmla="val 21593406"/>
            <a:gd name="adj3" fmla="val 464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48B30D8-1741-485A-8519-9DB3C98ED531}">
      <dsp:nvSpPr>
        <dsp:cNvPr id="0" name=""/>
        <dsp:cNvSpPr/>
      </dsp:nvSpPr>
      <dsp:spPr>
        <a:xfrm>
          <a:off x="3000364" y="1785926"/>
          <a:ext cx="3274220" cy="32861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noProof="0" dirty="0" err="1" smtClean="0">
              <a:solidFill>
                <a:srgbClr val="910AB6"/>
              </a:solidFill>
              <a:latin typeface="Times New Roman" pitchFamily="18" charset="0"/>
              <a:cs typeface="Times New Roman" pitchFamily="18" charset="0"/>
            </a:rPr>
            <a:t>Роздробле-ність</a:t>
          </a:r>
          <a:endParaRPr lang="uk-UA" sz="3600" b="1" kern="1200" noProof="0" dirty="0">
            <a:solidFill>
              <a:srgbClr val="910AB6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79862" y="2267171"/>
        <a:ext cx="2315224" cy="2323656"/>
      </dsp:txXfrm>
    </dsp:sp>
    <dsp:sp modelId="{C7A7A2D2-6FF2-4052-B415-9456A67597B5}">
      <dsp:nvSpPr>
        <dsp:cNvPr id="0" name=""/>
        <dsp:cNvSpPr/>
      </dsp:nvSpPr>
      <dsp:spPr>
        <a:xfrm>
          <a:off x="3428992" y="0"/>
          <a:ext cx="2545541" cy="17002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910AB6"/>
              </a:solidFill>
            </a:rPr>
            <a:t>Міжусобиці</a:t>
          </a:r>
          <a:endParaRPr lang="ru-RU" sz="2600" kern="1200" dirty="0">
            <a:solidFill>
              <a:srgbClr val="910AB6"/>
            </a:solidFill>
          </a:endParaRPr>
        </a:p>
      </dsp:txBody>
      <dsp:txXfrm>
        <a:off x="3801778" y="248990"/>
        <a:ext cx="1799969" cy="1202232"/>
      </dsp:txXfrm>
    </dsp:sp>
    <dsp:sp modelId="{CC74DE72-AD50-4826-9FB8-454883FD18AF}">
      <dsp:nvSpPr>
        <dsp:cNvPr id="0" name=""/>
        <dsp:cNvSpPr/>
      </dsp:nvSpPr>
      <dsp:spPr>
        <a:xfrm>
          <a:off x="6072209" y="2571749"/>
          <a:ext cx="2298738" cy="17002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910AB6"/>
              </a:solidFill>
            </a:rPr>
            <a:t>Відсутність єдиної влади</a:t>
          </a:r>
          <a:endParaRPr lang="ru-RU" sz="2600" kern="1200" dirty="0">
            <a:solidFill>
              <a:srgbClr val="910AB6"/>
            </a:solidFill>
          </a:endParaRPr>
        </a:p>
      </dsp:txBody>
      <dsp:txXfrm>
        <a:off x="6408851" y="2820739"/>
        <a:ext cx="1625454" cy="1202232"/>
      </dsp:txXfrm>
    </dsp:sp>
    <dsp:sp modelId="{9D9506E3-F2F9-42DB-BD0E-C364810457E9}">
      <dsp:nvSpPr>
        <dsp:cNvPr id="0" name=""/>
        <dsp:cNvSpPr/>
      </dsp:nvSpPr>
      <dsp:spPr>
        <a:xfrm>
          <a:off x="3280153" y="5156229"/>
          <a:ext cx="2714644" cy="17002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910AB6"/>
              </a:solidFill>
            </a:rPr>
            <a:t>Політична і економічна слабкість</a:t>
          </a:r>
          <a:endParaRPr lang="ru-RU" sz="2600" kern="1200" dirty="0">
            <a:solidFill>
              <a:srgbClr val="910AB6"/>
            </a:solidFill>
          </a:endParaRPr>
        </a:p>
      </dsp:txBody>
      <dsp:txXfrm>
        <a:off x="3677703" y="5405219"/>
        <a:ext cx="1919544" cy="1202232"/>
      </dsp:txXfrm>
    </dsp:sp>
    <dsp:sp modelId="{41DCD819-A160-45DF-ACCB-908BD2269177}">
      <dsp:nvSpPr>
        <dsp:cNvPr id="0" name=""/>
        <dsp:cNvSpPr/>
      </dsp:nvSpPr>
      <dsp:spPr>
        <a:xfrm>
          <a:off x="779820" y="2578893"/>
          <a:ext cx="2560639" cy="17002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910AB6"/>
              </a:solidFill>
            </a:rPr>
            <a:t>Відсутність єдиного війська</a:t>
          </a:r>
          <a:endParaRPr lang="ru-RU" sz="2600" kern="1200" dirty="0">
            <a:solidFill>
              <a:srgbClr val="910AB6"/>
            </a:solidFill>
          </a:endParaRPr>
        </a:p>
      </dsp:txBody>
      <dsp:txXfrm>
        <a:off x="1154817" y="2827883"/>
        <a:ext cx="1810645" cy="1202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D103D-6850-48D1-B1ED-AC111A09697F}" type="datetimeFigureOut">
              <a:rPr lang="uk-UA" smtClean="0"/>
              <a:pPr/>
              <a:t>21.01.2020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5FD912-7234-4896-A459-0DF1EF3A584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FD912-7234-4896-A459-0DF1EF3A5849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78581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Тема уроку </a:t>
            </a:r>
          </a:p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    </a:t>
            </a:r>
            <a:r>
              <a:rPr lang="uk-UA" sz="3200" b="1" i="1" dirty="0" smtClean="0">
                <a:solidFill>
                  <a:srgbClr val="FF0000"/>
                </a:solidFill>
              </a:rPr>
              <a:t>Походи монголів на Русь</a:t>
            </a:r>
          </a:p>
          <a:p>
            <a:endParaRPr lang="uk-UA" dirty="0"/>
          </a:p>
        </p:txBody>
      </p:sp>
      <p:pic>
        <p:nvPicPr>
          <p:cNvPr id="3074" name="Picture 2" descr="C:\Users\Кутенко Н В\Desktop\Урок монгольська навала 7 клас\бит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071678"/>
            <a:ext cx="5357850" cy="41453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71451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“ Не було з часів створення світу катастрофи, жахливішої для людства ” </a:t>
            </a:r>
            <a:r>
              <a:rPr lang="uk-UA" sz="32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sz="2400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</a:t>
            </a:r>
            <a:r>
              <a:rPr lang="uk-UA" sz="2400" dirty="0" smtClean="0">
                <a:solidFill>
                  <a:srgbClr val="7030A0"/>
                </a:solidFill>
              </a:rPr>
              <a:t>Арабський історик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571876"/>
            <a:ext cx="7058052" cy="2066924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434" name="Picture 2" descr="Картинки по запросу хто такі монголо татари"/>
          <p:cNvPicPr>
            <a:picLocks noChangeAspect="1" noChangeArrowheads="1"/>
          </p:cNvPicPr>
          <p:nvPr/>
        </p:nvPicPr>
        <p:blipFill>
          <a:blip r:embed="rId2"/>
          <a:srcRect b="5882"/>
          <a:stretch>
            <a:fillRect/>
          </a:stretch>
        </p:blipFill>
        <p:spPr bwMode="auto">
          <a:xfrm>
            <a:off x="1357290" y="2214554"/>
            <a:ext cx="6746922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13573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200" dirty="0" smtClean="0"/>
              <a:t>Тема уроку:</a:t>
            </a: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Походи монголів на Русь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1643050"/>
            <a:ext cx="7500990" cy="399575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uk-UA" dirty="0" smtClean="0">
                <a:solidFill>
                  <a:srgbClr val="C00000"/>
                </a:solidFill>
              </a:rPr>
              <a:t>                            На цьому  уроці ми: 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rgbClr val="C00000"/>
                </a:solidFill>
              </a:rPr>
              <a:t>з</a:t>
            </a:r>
            <a:r>
              <a:rPr lang="en-US" dirty="0" smtClean="0">
                <a:solidFill>
                  <a:srgbClr val="C00000"/>
                </a:solidFill>
              </a:rPr>
              <a:t>’</a:t>
            </a:r>
            <a:r>
              <a:rPr lang="uk-UA" dirty="0" smtClean="0">
                <a:solidFill>
                  <a:srgbClr val="C00000"/>
                </a:solidFill>
              </a:rPr>
              <a:t>ясуємо хто такі монголи;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rgbClr val="C00000"/>
                </a:solidFill>
              </a:rPr>
              <a:t>визначимо  особливості організації </a:t>
            </a:r>
          </a:p>
          <a:p>
            <a:pPr algn="l"/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 smtClean="0">
                <a:solidFill>
                  <a:srgbClr val="C00000"/>
                </a:solidFill>
              </a:rPr>
              <a:t> військових походів їх на Русь;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rgbClr val="C00000"/>
                </a:solidFill>
              </a:rPr>
              <a:t> зазначимо основні причини та наслідки</a:t>
            </a:r>
          </a:p>
          <a:p>
            <a:pPr algn="l"/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 smtClean="0">
                <a:solidFill>
                  <a:srgbClr val="C00000"/>
                </a:solidFill>
              </a:rPr>
              <a:t> поразки русичів;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rgbClr val="C00000"/>
                </a:solidFill>
              </a:rPr>
              <a:t>охарактеризуємо  управління монголами          </a:t>
            </a:r>
          </a:p>
          <a:p>
            <a:pPr algn="l"/>
            <a:r>
              <a:rPr lang="uk-UA" dirty="0" smtClean="0">
                <a:solidFill>
                  <a:srgbClr val="C00000"/>
                </a:solidFill>
              </a:rPr>
              <a:t>  підкорених земель.</a:t>
            </a:r>
          </a:p>
          <a:p>
            <a:pPr algn="l"/>
            <a:r>
              <a:rPr lang="uk-UA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верх 2"/>
          <p:cNvSpPr/>
          <p:nvPr/>
        </p:nvSpPr>
        <p:spPr>
          <a:xfrm>
            <a:off x="4500562" y="1428736"/>
            <a:ext cx="71438" cy="10001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4572000" y="4429132"/>
            <a:ext cx="7143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лево 4"/>
          <p:cNvSpPr/>
          <p:nvPr/>
        </p:nvSpPr>
        <p:spPr>
          <a:xfrm>
            <a:off x="2928926" y="3357562"/>
            <a:ext cx="571504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5857884" y="3357562"/>
            <a:ext cx="64294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1357298"/>
            <a:ext cx="8001056" cy="43396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« Монголи промайнули над Руссю подібно до хмари сарани, подібно до урагану крушать усе, що зустрічалося на їхньому шляху, руйнуючи села і міста ».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                           </a:t>
            </a:r>
          </a:p>
          <a:p>
            <a:pPr algn="r"/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ru-RU" sz="2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О. І. Герцен</a:t>
            </a:r>
            <a:endParaRPr lang="ru-RU" sz="2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043890" cy="586900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</a:t>
            </a:r>
            <a:b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Проблемні завдання: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</a:t>
            </a: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чому монголам вдалося завоювати величезні території?</a:t>
            </a:r>
            <a:b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чи можна було уникнути монгольської навали на Київську Русь?</a:t>
            </a:r>
            <a:r>
              <a:rPr lang="uk-UA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uk-UA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1027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428604"/>
            <a:ext cx="1285884" cy="1875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55007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План уроку</a:t>
            </a:r>
            <a:b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</a:t>
            </a:r>
            <a: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Перші завоювання монголів     </a:t>
            </a:r>
            <a:b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2. Секрети монгольського війська</a:t>
            </a:r>
            <a:b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3. Вторгнення Батия на українські землі</a:t>
            </a:r>
            <a:b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spc="50" dirty="0" smtClean="0">
                <a:ln w="11430"/>
                <a:solidFill>
                  <a:srgbClr val="0C240D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4. Утворення Золотої Орди</a:t>
            </a:r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57166"/>
            <a:ext cx="4714907" cy="5643580"/>
          </a:xfrm>
          <a:prstGeom prst="roundRect">
            <a:avLst>
              <a:gd name="adj" fmla="val 16667"/>
            </a:avLst>
          </a:prstGeom>
          <a:ln w="38100">
            <a:solidFill>
              <a:srgbClr val="00206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000232" y="6088559"/>
            <a:ext cx="528641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itchFamily="18" charset="0"/>
              </a:rPr>
              <a:t>Чингісхан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ртинки по запросу хто такі монголо тата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71480"/>
            <a:ext cx="7221295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786050" y="5643578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Атака монгольської кінноти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 r="-1439" b="8533"/>
          <a:stretch>
            <a:fillRect/>
          </a:stretch>
        </p:blipFill>
        <p:spPr bwMode="auto">
          <a:xfrm>
            <a:off x="1357290" y="1466008"/>
            <a:ext cx="6858048" cy="4923076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928662" y="285728"/>
            <a:ext cx="7500990" cy="8925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Comic Sans MS" pitchFamily="66" charset="0"/>
              </a:rPr>
              <a:t>Імперія монголів ХІІІ століття </a:t>
            </a:r>
          </a:p>
          <a:p>
            <a:pPr algn="ctr"/>
            <a:r>
              <a:rPr lang="uk-UA" sz="2000" b="1" dirty="0" smtClean="0">
                <a:latin typeface="Comic Sans MS" pitchFamily="66" charset="0"/>
              </a:rPr>
              <a:t>(від Тихого океану до Чорного моря)</a:t>
            </a:r>
            <a:endParaRPr lang="ru-RU" sz="2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071546"/>
            <a:ext cx="7772400" cy="4697429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1215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–        </a:t>
            </a:r>
            <a: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Китай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1219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800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–       </a:t>
            </a:r>
            <a: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Хорезм</a:t>
            </a:r>
            <a:b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1221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-      середня Азія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1222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рік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-        Іран,   Закавказзя</a:t>
            </a:r>
            <a:r>
              <a:rPr lang="uk-UA" sz="2800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1223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-        </a:t>
            </a:r>
            <a:r>
              <a:rPr lang="uk-UA" sz="2800" i="1" dirty="0" smtClean="0">
                <a:solidFill>
                  <a:srgbClr val="910AB6"/>
                </a:solidFill>
                <a:latin typeface="Times New Roman" pitchFamily="18" charset="0"/>
                <a:cs typeface="Times New Roman" pitchFamily="18" charset="0"/>
              </a:rPr>
              <a:t>південні рубежі русі    </a:t>
            </a:r>
            <a:endParaRPr lang="ru-RU" sz="2000" i="1" dirty="0">
              <a:solidFill>
                <a:srgbClr val="910A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4291"/>
            <a:ext cx="7772400" cy="85725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Створення імперії монголів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/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uk-UA" b="1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br>
              <a:rPr lang="uk-UA" b="1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uk-UA" sz="2800" b="1" i="1" dirty="0" smtClean="0">
                <a:solidFill>
                  <a:srgbClr val="160DC3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Битва на р. Калка (1223 р.)</a:t>
            </a:r>
            <a:endParaRPr lang="ru-RU" sz="2800" b="1" i="1" dirty="0">
              <a:solidFill>
                <a:srgbClr val="160DC3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5361" name="Picture 1" descr="C:\Users\Кутенко Н В\Desktop\Урок монгольська навала 7 клас\кал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00042"/>
            <a:ext cx="7000924" cy="50547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285728"/>
            <a:ext cx="7772400" cy="5483247"/>
          </a:xfrm>
        </p:spPr>
        <p:txBody>
          <a:bodyPr/>
          <a:lstStyle/>
          <a:p>
            <a:r>
              <a:rPr lang="uk-UA" dirty="0" smtClean="0"/>
              <a:t>                                     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14744" y="142852"/>
            <a:ext cx="5143536" cy="78581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Монгольські воїни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143372" y="1071546"/>
            <a:ext cx="4429156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4" name="Picture 2" descr="Картинки по запросу хто такі монголо татар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3929066"/>
            <a:ext cx="7286676" cy="2928934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>
            <a:lum bright="10000"/>
          </a:blip>
          <a:srcRect/>
          <a:stretch>
            <a:fillRect/>
          </a:stretch>
        </p:blipFill>
        <p:spPr bwMode="auto">
          <a:xfrm>
            <a:off x="214282" y="214290"/>
            <a:ext cx="4071966" cy="41882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2214546" y="428604"/>
            <a:ext cx="4541502" cy="5000659"/>
          </a:xfrm>
          <a:prstGeom prst="roundRect">
            <a:avLst>
              <a:gd name="adj" fmla="val 16667"/>
            </a:avLst>
          </a:prstGeom>
          <a:ln w="76200">
            <a:solidFill>
              <a:srgbClr val="0C240D"/>
            </a:solidFill>
          </a:ln>
          <a:effectLst>
            <a:glow rad="101600">
              <a:srgbClr val="FF0000">
                <a:alpha val="60000"/>
              </a:srgb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857356" y="5857892"/>
            <a:ext cx="55721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Хан Батий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Кутенко Н В\Desktop\Урок монгольська навала 7 клас\Штурм Володимира.jpg"/>
          <p:cNvPicPr>
            <a:picLocks noChangeAspect="1" noChangeArrowheads="1"/>
          </p:cNvPicPr>
          <p:nvPr/>
        </p:nvPicPr>
        <p:blipFill>
          <a:blip r:embed="rId2"/>
          <a:srcRect l="1950" r="7174" b="11111"/>
          <a:stretch>
            <a:fillRect/>
          </a:stretch>
        </p:blipFill>
        <p:spPr bwMode="auto">
          <a:xfrm>
            <a:off x="357158" y="2071678"/>
            <a:ext cx="8322527" cy="350422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00166" y="6072206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1238 рік  – оборона міста  Володимир</a:t>
            </a:r>
            <a:endParaRPr lang="uk-UA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714356"/>
            <a:ext cx="88582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u="sng" dirty="0" smtClean="0">
                <a:latin typeface="Times New Roman" pitchFamily="18" charset="0"/>
                <a:cs typeface="Times New Roman" pitchFamily="18" charset="0"/>
              </a:rPr>
              <a:t>1237 -1238рр. 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Північно – Східна Русь.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Міста  Рязань, Володимир, Ярославль,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Козельськ.</a:t>
            </a:r>
          </a:p>
          <a:p>
            <a:r>
              <a:rPr lang="uk-UA" sz="2000" u="sng" dirty="0" smtClean="0">
                <a:latin typeface="Times New Roman" pitchFamily="18" charset="0"/>
                <a:cs typeface="Times New Roman" pitchFamily="18" charset="0"/>
              </a:rPr>
              <a:t>1239 – 1240рр. 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Південно – Західна   Русь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Переяслав, Чернігів, Київ.</a:t>
            </a:r>
          </a:p>
          <a:p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1071538" y="214290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Просування монголів по українських землях</a:t>
            </a:r>
            <a:endParaRPr lang="uk-UA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утенко Н В\Desktop\Урок монгольська навала 7 клас\оборона Рязані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143116"/>
            <a:ext cx="6000792" cy="4000528"/>
          </a:xfrm>
          <a:prstGeom prst="rect">
            <a:avLst/>
          </a:prstGeom>
          <a:noFill/>
        </p:spPr>
      </p:pic>
      <p:sp>
        <p:nvSpPr>
          <p:cNvPr id="3" name="Прямокутник 2"/>
          <p:cNvSpPr/>
          <p:nvPr/>
        </p:nvSpPr>
        <p:spPr>
          <a:xfrm>
            <a:off x="214282" y="1071546"/>
            <a:ext cx="89297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u="sng" dirty="0" smtClean="0">
                <a:latin typeface="Times New Roman" pitchFamily="18" charset="0"/>
                <a:cs typeface="Times New Roman" pitchFamily="18" charset="0"/>
              </a:rPr>
              <a:t>1241р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Північно – Західна Русь.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Похід на Волинь і Галичину.</a:t>
            </a:r>
          </a:p>
          <a:p>
            <a:r>
              <a:rPr lang="uk-UA" sz="2400" u="sng" dirty="0" smtClean="0">
                <a:latin typeface="Times New Roman" pitchFamily="18" charset="0"/>
                <a:cs typeface="Times New Roman" pitchFamily="18" charset="0"/>
              </a:rPr>
              <a:t>1242р.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похід у Європу і повернення на Волгу.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642910" y="285728"/>
            <a:ext cx="8286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Просування монголів по українських землях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6215082"/>
            <a:ext cx="3554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Оборона міста Рязань</a:t>
            </a:r>
            <a:endParaRPr lang="uk-UA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137555" cy="4840305"/>
          </a:xfrm>
        </p:spPr>
        <p:txBody>
          <a:bodyPr/>
          <a:lstStyle/>
          <a:p>
            <a:r>
              <a:rPr lang="uk-UA" dirty="0" smtClean="0"/>
              <a:t>                                             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0100" y="214290"/>
            <a:ext cx="7358114" cy="78581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Штурм   і  оборона   Києва </a:t>
            </a:r>
            <a:endParaRPr lang="ru-RU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5" name="Picture 5" descr="C:\Users\Кутенко Н В\Desktop\00095338_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96218"/>
            <a:ext cx="7072362" cy="50567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утенко Н В\Desktop\Урок монгольська навала 7 клас\1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3116"/>
            <a:ext cx="4429155" cy="2935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Users\Кутенко Н В\Desktop\Урок монгольська навала 7 клас\десятинна церк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500174"/>
            <a:ext cx="3071834" cy="4390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857752" y="6143644"/>
            <a:ext cx="3981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/>
              <a:t>Руїни Десятинної церкви</a:t>
            </a:r>
            <a:endParaRPr lang="uk-UA" sz="24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142852"/>
            <a:ext cx="89297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     Оборона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Києва</a:t>
            </a:r>
            <a:r>
              <a:rPr lang="uk-UA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тривала 10 тижнів і  4 дні, із 50 тисяч жителів залишилося тільки 2 тисячі чоловік</a:t>
            </a:r>
            <a:endParaRPr lang="uk-UA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5357826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6 грудня 1240 р.</a:t>
            </a:r>
            <a:endParaRPr lang="uk-U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2770" name="Picture 2" descr="Картинки по запросу хто такі монголо татари"/>
          <p:cNvPicPr>
            <a:picLocks noChangeAspect="1" noChangeArrowheads="1"/>
          </p:cNvPicPr>
          <p:nvPr/>
        </p:nvPicPr>
        <p:blipFill>
          <a:blip r:embed="rId2"/>
          <a:srcRect t="15942" b="18841"/>
          <a:stretch>
            <a:fillRect/>
          </a:stretch>
        </p:blipFill>
        <p:spPr bwMode="auto">
          <a:xfrm>
            <a:off x="214282" y="214290"/>
            <a:ext cx="7572428" cy="3214710"/>
          </a:xfrm>
          <a:prstGeom prst="rect">
            <a:avLst/>
          </a:prstGeom>
          <a:noFill/>
        </p:spPr>
      </p:pic>
      <p:pic>
        <p:nvPicPr>
          <p:cNvPr id="4" name="Picture 2" descr="C:\Users\Кутенко Н В\Desktop\Урок монгольська навала 7 клас\Baskak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071810"/>
            <a:ext cx="5000660" cy="3600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71472" y="4429132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142844" y="4071942"/>
            <a:ext cx="3786214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Столітнє перебування  Русі під владою монгольських ханів призвело до відставання в розвитку від країн Західної Європи</a:t>
            </a:r>
            <a:endParaRPr lang="uk-UA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8992" y="6286520"/>
            <a:ext cx="19203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Золота Орда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Кутенко Н В\Desktop\Урок монгольська навала 7 клас\карта Золота орд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8072494" cy="6033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Кутенко Н В\Desktop\Урок монгольська навала 7 клас\воїни.jpg"/>
          <p:cNvPicPr>
            <a:picLocks noChangeAspect="1" noChangeArrowheads="1"/>
          </p:cNvPicPr>
          <p:nvPr/>
        </p:nvPicPr>
        <p:blipFill>
          <a:blip r:embed="rId2"/>
          <a:srcRect t="13541" r="1562"/>
          <a:stretch>
            <a:fillRect/>
          </a:stretch>
        </p:blipFill>
        <p:spPr bwMode="auto">
          <a:xfrm>
            <a:off x="1643042" y="3000372"/>
            <a:ext cx="5500726" cy="362348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285728"/>
            <a:ext cx="785818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Пояснити терміни: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-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Золота Орда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- ярлик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- монгольське іго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- баскак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- Сарай - Бату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92869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Монголо – татарське ярмо на східнослав</a:t>
            </a:r>
            <a:r>
              <a:rPr lang="en-US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’</a:t>
            </a:r>
            <a:r>
              <a:rPr lang="uk-UA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янських землях</a:t>
            </a:r>
            <a:endParaRPr lang="ru-RU" b="1" dirty="0">
              <a:latin typeface="Times New Roman" panose="02020603050405020304" pitchFamily="18" charset="0"/>
              <a:ea typeface="Arial Unicode MS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1" y="1643050"/>
          <a:ext cx="8572559" cy="1468764"/>
        </p:xfrm>
        <a:graphic>
          <a:graphicData uri="http://schemas.openxmlformats.org/drawingml/2006/table">
            <a:tbl>
              <a:tblPr/>
              <a:tblGrid>
                <a:gridCol w="257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57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3557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Політична залежність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b="1" baseline="0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                                   </a:t>
                      </a:r>
                      <a:endParaRPr lang="ru-RU" sz="1600" b="1" dirty="0" smtClean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Економічна залежність</a:t>
                      </a:r>
                      <a:endParaRPr lang="ru-RU" sz="1600" b="1" dirty="0" smtClean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b="1" dirty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Наслідки монголо -</a:t>
                      </a:r>
                      <a:r>
                        <a:rPr lang="uk-UA" sz="1600" b="1" baseline="0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татарського ярма</a:t>
                      </a:r>
                      <a:endParaRPr lang="ru-RU" sz="1600" b="1" dirty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2571736" y="3429000"/>
            <a:ext cx="4214842" cy="3040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00034" y="1285860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Заповнити таблицю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643966" cy="11429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Монголо – татарське ярмо на східнослав</a:t>
            </a:r>
            <a:r>
              <a:rPr lang="en-US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’</a:t>
            </a:r>
            <a:r>
              <a:rPr lang="uk-UA" sz="27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янських землях</a:t>
            </a:r>
            <a:endParaRPr lang="ru-RU" b="1" dirty="0">
              <a:latin typeface="Times New Roman" panose="02020603050405020304" pitchFamily="18" charset="0"/>
              <a:ea typeface="Arial Unicode MS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1643050"/>
          <a:ext cx="8858311" cy="1857388"/>
        </p:xfrm>
        <a:graphic>
          <a:graphicData uri="http://schemas.openxmlformats.org/drawingml/2006/table">
            <a:tbl>
              <a:tblPr/>
              <a:tblGrid>
                <a:gridCol w="31529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2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2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4528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Політична залежність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b="1" baseline="0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                                   </a:t>
                      </a:r>
                      <a:endParaRPr lang="ru-RU" sz="1600" b="1" dirty="0" smtClean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Економічна залежність</a:t>
                      </a:r>
                      <a:endParaRPr lang="ru-RU" sz="1600" b="1" dirty="0" smtClean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b="1" dirty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Наслідки монголо -</a:t>
                      </a:r>
                      <a:r>
                        <a:rPr lang="uk-UA" sz="1600" b="1" baseline="0" dirty="0" smtClean="0">
                          <a:solidFill>
                            <a:srgbClr val="0C240D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татарського ярма</a:t>
                      </a:r>
                      <a:endParaRPr lang="ru-RU" sz="1600" b="1" dirty="0">
                        <a:solidFill>
                          <a:srgbClr val="0C240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2860">
                <a:tc>
                  <a:txBody>
                    <a:bodyPr/>
                    <a:lstStyle/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втрата незалежності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контроль баскаками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надсилали воїнів до війська </a:t>
                      </a:r>
                      <a:r>
                        <a:rPr lang="uk-UA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хана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брали ярлик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платили данину Орді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«людська десятина»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людські втрати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зруйновані міста і села</a:t>
                      </a:r>
                    </a:p>
                    <a:p>
                      <a:pPr algn="ctr"/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занепад культури,</a:t>
                      </a:r>
                      <a:r>
                        <a:rPr lang="uk-UA" sz="18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uk-UA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ремесел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2285984" y="3706571"/>
            <a:ext cx="4000528" cy="2885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00034" y="1214422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Заповнити таблицю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043890" cy="586900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</a:t>
            </a:r>
            <a:b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Проблемні завдання: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</a:t>
            </a: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чому монголам вдалося завоювати величезні території?</a:t>
            </a:r>
            <a:b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31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чи можна було уникнути монгольської навали на Київську Русь?</a:t>
            </a:r>
            <a:r>
              <a:rPr lang="uk-UA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uk-UA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1027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428604"/>
            <a:ext cx="1285884" cy="1875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/>
        </p:nvGraphicFramePr>
        <p:xfrm>
          <a:off x="1428727" y="1428736"/>
          <a:ext cx="6357985" cy="4857785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271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15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1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15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15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71557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uk-UA" sz="4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uk-UA" sz="4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uk-UA" sz="4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uk-UA" sz="4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1557"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 smtClean="0">
                          <a:solidFill>
                            <a:srgbClr val="910AB6"/>
                          </a:solidFill>
                        </a:rPr>
                        <a:t>1</a:t>
                      </a:r>
                      <a:endParaRPr lang="uk-UA" sz="4400" b="1" dirty="0">
                        <a:solidFill>
                          <a:srgbClr val="910AB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1557"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 smtClean="0">
                          <a:solidFill>
                            <a:srgbClr val="910AB6"/>
                          </a:solidFill>
                        </a:rPr>
                        <a:t>2</a:t>
                      </a:r>
                      <a:endParaRPr lang="uk-UA" sz="4400" b="1" dirty="0">
                        <a:solidFill>
                          <a:srgbClr val="910AB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1557"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 smtClean="0">
                          <a:solidFill>
                            <a:srgbClr val="910AB6"/>
                          </a:solidFill>
                        </a:rPr>
                        <a:t>3</a:t>
                      </a:r>
                      <a:endParaRPr lang="uk-UA" sz="4400" b="1" dirty="0">
                        <a:solidFill>
                          <a:srgbClr val="910AB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1557"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 smtClean="0">
                          <a:solidFill>
                            <a:srgbClr val="910AB6"/>
                          </a:solidFill>
                        </a:rPr>
                        <a:t>4</a:t>
                      </a:r>
                      <a:endParaRPr lang="uk-UA" sz="4400" b="1" dirty="0">
                        <a:solidFill>
                          <a:srgbClr val="910AB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43174" y="428604"/>
            <a:ext cx="40671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smtClean="0">
                <a:solidFill>
                  <a:srgbClr val="7030A0"/>
                </a:solidFill>
              </a:rPr>
              <a:t>Історичні шахи</a:t>
            </a:r>
            <a:endParaRPr lang="uk-UA" sz="4400" b="1" i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Кутенко Н В\Desktop\Урок монгольська навала 7 клас\1347119352_fer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5429264"/>
            <a:ext cx="785818" cy="785818"/>
          </a:xfrm>
          <a:prstGeom prst="rect">
            <a:avLst/>
          </a:prstGeom>
          <a:noFill/>
        </p:spPr>
      </p:pic>
      <p:pic>
        <p:nvPicPr>
          <p:cNvPr id="2051" name="Picture 3" descr="C:\Users\Кутенко Н В\Desktop\Урок монгольська навала 7 клас\imag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357826"/>
            <a:ext cx="642942" cy="832235"/>
          </a:xfrm>
          <a:prstGeom prst="rect">
            <a:avLst/>
          </a:prstGeom>
          <a:noFill/>
        </p:spPr>
      </p:pic>
      <p:pic>
        <p:nvPicPr>
          <p:cNvPr id="2052" name="Picture 4" descr="C:\Users\Кутенко Н В\Desktop\Урок монгольська навала 7 клас\shahmatnaja-ladja-na-dosk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5500702"/>
            <a:ext cx="484424" cy="688959"/>
          </a:xfrm>
          <a:prstGeom prst="rect">
            <a:avLst/>
          </a:prstGeom>
          <a:noFill/>
        </p:spPr>
      </p:pic>
      <p:pic>
        <p:nvPicPr>
          <p:cNvPr id="2053" name="Picture 5" descr="C:\Users\Кутенко Н В\Desktop\Урок монгольська навала 7 клас\коро-ь-шахматная-фигура-517936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5429264"/>
            <a:ext cx="742846" cy="718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571480"/>
            <a:ext cx="8215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«Майте любов між собою... І якщо будете жити в любові між собою, Бог буде у вас і підкорить вам ворогів. І будете мирно жити. Якщо ж будете в ненависті жити, у сварках і незгодах, то загинете самі і загубите землю батьків своїх і дідів своїх, які здобули її трудом своїм великим…»                                         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Ярослав Мудрий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яросла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429000"/>
            <a:ext cx="3714748" cy="283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3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Порівняти  світ  русичів    і  монголів   </a:t>
            </a:r>
          </a:p>
          <a:p>
            <a:r>
              <a:rPr lang="uk-UA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642910" y="4000504"/>
            <a:ext cx="3497002" cy="2369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500562" y="3929066"/>
            <a:ext cx="4230565" cy="24313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5" name="Таблиця 4"/>
          <p:cNvGraphicFramePr>
            <a:graphicFrameLocks noGrp="1"/>
          </p:cNvGraphicFramePr>
          <p:nvPr/>
        </p:nvGraphicFramePr>
        <p:xfrm>
          <a:off x="714348" y="785795"/>
          <a:ext cx="8001056" cy="270646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85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3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04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Порівняти за ознаками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русичі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монголи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/>
                        <a:t>Релігія</a:t>
                      </a:r>
                      <a:endParaRPr lang="uk-UA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Заняття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Спосіб життя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/>
                        <a:t>Управління</a:t>
                      </a:r>
                      <a:endParaRPr lang="uk-UA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/>
                        <a:t>Рівень культури</a:t>
                      </a:r>
                      <a:endParaRPr lang="uk-UA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785" marR="6678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5" y="1643051"/>
            <a:ext cx="8001057" cy="335758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000" i="1" dirty="0" smtClean="0"/>
              <a:t>  1.   Опрацювати тему “ навала монголів  на українські землі ” (параграф 18).</a:t>
            </a:r>
            <a:br>
              <a:rPr lang="uk-UA" sz="2000" i="1" dirty="0" smtClean="0"/>
            </a:br>
            <a:r>
              <a:rPr lang="uk-UA" sz="2000" i="1" dirty="0" smtClean="0"/>
              <a:t/>
            </a:r>
            <a:br>
              <a:rPr lang="uk-UA" sz="2000" i="1" dirty="0" smtClean="0"/>
            </a:br>
            <a:r>
              <a:rPr lang="uk-UA" sz="2000" i="1" dirty="0" smtClean="0"/>
              <a:t>  2.  Скласти порівняльну таблицю “ життя монголів і русичів ”</a:t>
            </a:r>
            <a:br>
              <a:rPr lang="uk-UA" sz="2000" i="1" dirty="0" smtClean="0"/>
            </a:br>
            <a:r>
              <a:rPr lang="uk-UA" sz="2000" i="1" dirty="0" smtClean="0"/>
              <a:t/>
            </a:r>
            <a:br>
              <a:rPr lang="uk-UA" sz="2000" i="1" dirty="0" smtClean="0"/>
            </a:br>
            <a:r>
              <a:rPr lang="uk-UA" sz="2000" i="1" dirty="0" smtClean="0"/>
              <a:t>з.  для допитливих. Дайте відповідь на запитання:</a:t>
            </a:r>
            <a:br>
              <a:rPr lang="uk-UA" sz="2000" i="1" dirty="0" smtClean="0"/>
            </a:br>
            <a:r>
              <a:rPr lang="uk-UA" sz="2000" i="1" dirty="0" smtClean="0"/>
              <a:t/>
            </a:r>
            <a:br>
              <a:rPr lang="uk-UA" sz="2000" i="1" dirty="0" smtClean="0"/>
            </a:br>
            <a:r>
              <a:rPr lang="uk-UA" sz="1100" i="1" dirty="0" smtClean="0">
                <a:latin typeface="+mj-lt"/>
              </a:rPr>
              <a:t> </a:t>
            </a:r>
            <a:r>
              <a:rPr lang="uk-UA" sz="2000" i="1" dirty="0" smtClean="0">
                <a:latin typeface="+mj-lt"/>
              </a:rPr>
              <a:t>Чи правильно вчинили кияни та жителі інших міст Русі , що до останнього захищали  свої міста? Свою відповідь аргументуйте.</a:t>
            </a:r>
            <a:endParaRPr lang="uk-UA" i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42853"/>
            <a:ext cx="7772400" cy="85725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Домашнє завдання: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26SlideId26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38SlideId26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38SlideId26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42SlideId26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31SlideId26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8122831SlideId2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2123011SlideId26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</TotalTime>
  <Words>390</Words>
  <Application>Microsoft Office PowerPoint</Application>
  <PresentationFormat>Экран (4:3)</PresentationFormat>
  <Paragraphs>103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7" baseType="lpstr">
      <vt:lpstr>Arial</vt:lpstr>
      <vt:lpstr>Arial Black</vt:lpstr>
      <vt:lpstr>Arial Unicode MS</vt:lpstr>
      <vt:lpstr>Bookman Old Style</vt:lpstr>
      <vt:lpstr>Calibri</vt:lpstr>
      <vt:lpstr>Cambria</vt:lpstr>
      <vt:lpstr>Comic Sans MS</vt:lpstr>
      <vt:lpstr>Times New Roman</vt:lpstr>
      <vt:lpstr>Тема Office</vt:lpstr>
      <vt:lpstr>Презентация PowerPoint</vt:lpstr>
      <vt:lpstr>“ Не було з часів створення світу катастрофи, жахливішої для людства ”                                                    Арабський історик</vt:lpstr>
      <vt:lpstr>Тема уроку: Походи монголів на Русь</vt:lpstr>
      <vt:lpstr>Презентация PowerPoint</vt:lpstr>
      <vt:lpstr>Презентация PowerPoint</vt:lpstr>
      <vt:lpstr>                         Проблемні завдання:   - чому монголам вдалося завоювати величезні території?  - чи можна було уникнути монгольської навали на Київську Русь?  </vt:lpstr>
      <vt:lpstr>                     План уроку        1. Перші завоювання монголів               2. Секрети монгольського війська          3. Вторгнення Батия на українські землі          4. Утворення Золотої Орди </vt:lpstr>
      <vt:lpstr>Презентация PowerPoint</vt:lpstr>
      <vt:lpstr>Презентация PowerPoint</vt:lpstr>
      <vt:lpstr> </vt:lpstr>
      <vt:lpstr> 1215 рік   –        Китай 1219 рік  –       Хорезм 1221 рік    -      середня Азія 1222 рік   -        Іран,   Закавказзя 1223 рік  -        південні рубежі русі    </vt:lpstr>
      <vt:lpstr>         Битва на р. Калка (1223 р.)</vt:lpstr>
      <vt:lpstr>                                      </vt:lpstr>
      <vt:lpstr>Презентация PowerPoint</vt:lpstr>
      <vt:lpstr>Презентация PowerPoint</vt:lpstr>
      <vt:lpstr>Презентация PowerPoint</vt:lpstr>
      <vt:lpstr>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Монголо – татарське ярмо на східнослав’янських землях</vt:lpstr>
      <vt:lpstr>Монголо – татарське ярмо на східнослав’янських землях</vt:lpstr>
      <vt:lpstr>                         Проблемні завдання:   - чому монголам вдалося завоювати величезні території?  - чи можна було уникнути монгольської навали на Київську Русь?  </vt:lpstr>
      <vt:lpstr>Презентация PowerPoint</vt:lpstr>
      <vt:lpstr>Презентация PowerPoint</vt:lpstr>
      <vt:lpstr>Презентация PowerPoint</vt:lpstr>
      <vt:lpstr>  1.   Опрацювати тему “ навала монголів  на українські землі ” (параграф 18).    2.  Скласти порівняльну таблицю “ життя монголів і русичів ”  з.  для допитливих. Дайте відповідь на запитання:   Чи правильно вчинили кияни та жителі інших міст Русі , що до останнього захищали  свої міста? Свою відповідь аргументуйте.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 було з часів створення св</dc:title>
  <dc:creator>Кутенко Н В</dc:creator>
  <cp:lastModifiedBy>Кутненко Н В</cp:lastModifiedBy>
  <cp:revision>105</cp:revision>
  <dcterms:modified xsi:type="dcterms:W3CDTF">2020-01-21T13:50:24Z</dcterms:modified>
</cp:coreProperties>
</file>