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9" r:id="rId3"/>
    <p:sldId id="274" r:id="rId4"/>
    <p:sldId id="262" r:id="rId5"/>
    <p:sldId id="283" r:id="rId6"/>
    <p:sldId id="272" r:id="rId7"/>
    <p:sldId id="273" r:id="rId8"/>
    <p:sldId id="285" r:id="rId9"/>
    <p:sldId id="277" r:id="rId10"/>
    <p:sldId id="263" r:id="rId11"/>
    <p:sldId id="280" r:id="rId12"/>
    <p:sldId id="281" r:id="rId13"/>
    <p:sldId id="288" r:id="rId14"/>
    <p:sldId id="260" r:id="rId15"/>
    <p:sldId id="26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80" autoAdjust="0"/>
    <p:restoredTop sz="94660"/>
  </p:normalViewPr>
  <p:slideViewPr>
    <p:cSldViewPr>
      <p:cViewPr>
        <p:scale>
          <a:sx n="48" d="100"/>
          <a:sy n="48" d="100"/>
        </p:scale>
        <p:origin x="-726" y="-13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C6B298F-36A9-47EA-BAD1-1778D462A9E1}" type="datetimeFigureOut">
              <a:rPr lang="ru-RU" smtClean="0"/>
              <a:pPr/>
              <a:t>02.01.2022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2C352CC-715B-4981-8123-BA3885EF4F9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hyperlink" Target="https://zno.osvita.ua/ukraine-history/tag-vizvolna_vijna_ukrayinskogo_narodu_xvii_st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s://vseosvita.ua/go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ᐈ Основні повноваження вищих органів державної влади Війська Запорозького |  Discover.in.u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ᐈ Основні повноваження вищих органів державної влади Війська Запорозького |  Discover.in.u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65717" y="6171041"/>
            <a:ext cx="87987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>
                <a:hlinkClick r:id="rId4"/>
              </a:rPr>
              <a:t>https://zno.osvita.ua/ukraine-history/tag-vizvolna_vijna_ukrayinskogo_narodu_xvii_st/</a:t>
            </a:r>
            <a:endParaRPr lang="ru-RU" dirty="0"/>
          </a:p>
        </p:txBody>
      </p:sp>
      <p:pic>
        <p:nvPicPr>
          <p:cNvPr id="7" name="_Запорозький марш_ (Вогнем і мечем) 00_00_00-00_00_32~1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55575" y="334645"/>
            <a:ext cx="8798771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17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8 серпня 1649 року утворення Української гетьманської держави – Carthago  delenda est (с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12"/>
            <a:ext cx="9144000" cy="682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95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2.bp.blogspot.com/-ePgvpjHlLAQ/Vpfo0AlepYI/AAAAAAAAEG8/XeevB_jApkY/s640/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790"/>
            <a:ext cx="9260699" cy="688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287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 cstate="print"/>
          <a:srcRect l="28216" t="26143" r="17366" b="23513"/>
          <a:stretch/>
        </p:blipFill>
        <p:spPr bwMode="auto">
          <a:xfrm>
            <a:off x="251520" y="620688"/>
            <a:ext cx="8712968" cy="59766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9505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Унікальний подарунок музею: енциклопедичне видання «Україна – козацька  держава»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3043"/>
            <a:ext cx="10124527" cy="753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Вертикальный свиток 2"/>
          <p:cNvSpPr/>
          <p:nvPr/>
        </p:nvSpPr>
        <p:spPr>
          <a:xfrm>
            <a:off x="1115616" y="1556792"/>
            <a:ext cx="3384376" cy="3024335"/>
          </a:xfrm>
          <a:prstGeom prst="vertic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«Заснування Української козацької держави</a:t>
            </a:r>
            <a:r>
              <a:rPr lang="uk-UA" sz="2800" b="1" dirty="0"/>
              <a:t> – </a:t>
            </a:r>
            <a:r>
              <a:rPr lang="uk-UA" sz="2800" b="1" dirty="0" smtClean="0"/>
              <a:t>Війська Запорозького</a:t>
            </a:r>
            <a:r>
              <a:rPr lang="uk-UA" sz="2800" b="1" i="1" dirty="0" smtClean="0"/>
              <a:t>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5454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Чому історики, оцінюючи значення&#10;Хмельницького, твердять, що з&#10;усіх аспектів діяльності гетьмана&#10;найцікавішим є державотво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Чому історики, оцінюючи значення&#10;Хмельницького, твердять, що з&#10;усіх аспектів діяльності гетьмана&#10;найцікавішим є державотво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2" name="Picture 6" descr="Українська традиція республіканізму. | Українська Республіканська Парті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440" y="-387424"/>
            <a:ext cx="9144000" cy="6644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34891" y="4581128"/>
            <a:ext cx="9144000" cy="261610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1</a:t>
            </a:r>
            <a:r>
              <a:rPr lang="uk-UA" sz="2800" b="1" dirty="0">
                <a:solidFill>
                  <a:srgbClr val="FFFF00"/>
                </a:solidFill>
              </a:rPr>
              <a:t>.  Політичний устрій та адміністративно - територіальний устрій.</a:t>
            </a:r>
            <a:endParaRPr lang="ru-RU" sz="2800" b="1" dirty="0">
              <a:solidFill>
                <a:srgbClr val="FFFF00"/>
              </a:solidFill>
            </a:endParaRPr>
          </a:p>
          <a:p>
            <a:pPr algn="ctr"/>
            <a:r>
              <a:rPr lang="uk-UA" sz="2800" b="1" dirty="0">
                <a:solidFill>
                  <a:srgbClr val="FFFF00"/>
                </a:solidFill>
              </a:rPr>
              <a:t>2.  Фінанси та судочинство.</a:t>
            </a:r>
            <a:endParaRPr lang="ru-RU" sz="2800" b="1" dirty="0">
              <a:solidFill>
                <a:srgbClr val="FFFF00"/>
              </a:solidFill>
            </a:endParaRPr>
          </a:p>
          <a:p>
            <a:pPr algn="ctr"/>
            <a:r>
              <a:rPr lang="uk-UA" sz="2800" b="1" dirty="0" smtClean="0">
                <a:solidFill>
                  <a:srgbClr val="FFFF00"/>
                </a:solidFill>
              </a:rPr>
              <a:t>3</a:t>
            </a:r>
            <a:r>
              <a:rPr lang="uk-UA" sz="2800" b="1" dirty="0">
                <a:solidFill>
                  <a:srgbClr val="FFFF00"/>
                </a:solidFill>
              </a:rPr>
              <a:t>.  Соціально-економічне  життя.</a:t>
            </a:r>
            <a:endParaRPr lang="ru-RU" sz="2800" b="1" dirty="0">
              <a:solidFill>
                <a:srgbClr val="FFFF00"/>
              </a:solidFill>
            </a:endParaRPr>
          </a:p>
          <a:p>
            <a:pPr algn="ctr"/>
            <a:r>
              <a:rPr lang="uk-UA" sz="2800" b="1" dirty="0">
                <a:solidFill>
                  <a:srgbClr val="FFFF00"/>
                </a:solidFill>
              </a:rPr>
              <a:t>4.  Українське військо. </a:t>
            </a:r>
            <a:endParaRPr lang="ru-RU" sz="2800" b="1" dirty="0">
              <a:solidFill>
                <a:srgbClr val="FFFF00"/>
              </a:solidFill>
            </a:endParaRPr>
          </a:p>
          <a:p>
            <a:pPr algn="ctr"/>
            <a:r>
              <a:rPr lang="uk-UA" sz="2400" b="1" dirty="0">
                <a:solidFill>
                  <a:srgbClr val="FFFF00"/>
                </a:solidFill>
              </a:rPr>
              <a:t>     </a:t>
            </a:r>
            <a:r>
              <a:rPr lang="uk-UA" sz="2400" b="1" dirty="0" smtClean="0">
                <a:solidFill>
                  <a:srgbClr val="FFFF00"/>
                </a:solidFill>
              </a:rPr>
              <a:t> 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16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Изучаем историю с Еленой Переходовой: Утворення української козацької  держави — Гетьманщин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40663"/>
            <a:ext cx="4583696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Герб Війська Запорізького » Сайт про козак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Лицар із самопалом — Вікіпеді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60338"/>
            <a:ext cx="2253343" cy="289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Гетьманщина — Вікіпеді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76" y="3573016"/>
            <a:ext cx="4583696" cy="302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C:\Users\User\Desktop\img9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19"/>
          <a:stretch/>
        </p:blipFill>
        <p:spPr bwMode="auto">
          <a:xfrm>
            <a:off x="5596689" y="3059639"/>
            <a:ext cx="3079767" cy="36622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769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Заснування української козацької держави – гетьманщини. (Урок 4) -  презентация онлай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0628"/>
            <a:ext cx="9144000" cy="677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54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Адміністративно-територіальний устрій Лiвобережної Гетьманщини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1461"/>
            <a:ext cx="978233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23928" y="2766119"/>
            <a:ext cx="1296144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ПОЛКИ </a:t>
            </a:r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347864" y="3353239"/>
            <a:ext cx="2664296" cy="46166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ЛІВОБЕРЕЖЖЯ 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19872" y="4221088"/>
            <a:ext cx="230425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ПРАВОБЕРЕЖЖЯ 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923928" y="5229200"/>
            <a:ext cx="1440160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СОТНІ</a:t>
            </a: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23928" y="6021288"/>
            <a:ext cx="1440160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КУРЕНІ </a:t>
            </a:r>
            <a:endParaRPr lang="ru-RU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47564" y="1556792"/>
            <a:ext cx="7848872" cy="52322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chemeClr val="bg1"/>
                </a:solidFill>
              </a:rPr>
              <a:t>Воєводства: Київське, Чернігівське, Брацлавське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7564" y="1633736"/>
            <a:ext cx="8028892" cy="36933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558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50" accel="100000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 полків 9 полків 7 полків Чигиринський Черкаський Корсунський Білоцерківський Канівський Уманський Брацлавський Кальницький Київський Переяславсь...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438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-24-6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83"/>
            <a:ext cx="9139227" cy="686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User\Desktop\-23-63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7" b="40528"/>
          <a:stretch/>
        </p:blipFill>
        <p:spPr bwMode="auto">
          <a:xfrm>
            <a:off x="-1" y="3995530"/>
            <a:ext cx="9139227" cy="2862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852936"/>
            <a:ext cx="9144000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???</a:t>
            </a:r>
            <a:endParaRPr lang="ru-RU" sz="36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5426765"/>
            <a:ext cx="8640960" cy="12425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solidFill>
                  <a:schemeClr val="bg1"/>
                </a:solidFill>
              </a:rPr>
              <a:t>???</a:t>
            </a:r>
            <a:endParaRPr lang="ru-RU" sz="5400" b="1" dirty="0">
              <a:solidFill>
                <a:schemeClr val="bg1"/>
              </a:solidFill>
            </a:endParaRPr>
          </a:p>
        </p:txBody>
      </p:sp>
      <p:pic>
        <p:nvPicPr>
          <p:cNvPr id="4098" name="Рисунок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92696"/>
            <a:ext cx="1291640" cy="18515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ятно 1 4"/>
          <p:cNvSpPr/>
          <p:nvPr/>
        </p:nvSpPr>
        <p:spPr>
          <a:xfrm flipH="1">
            <a:off x="715578" y="1725929"/>
            <a:ext cx="576063" cy="462707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078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-26-6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" y="0"/>
            <a:ext cx="913922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озак-квест Як козаки скарби шукали? | Діти в місті Киї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38" y="2204864"/>
            <a:ext cx="7735580" cy="443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56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6" name="Picture 24" descr="13. Ukr mischank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827"/>
            <a:ext cx="1800200" cy="308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06. Shlahetna panna z starshinskogo rod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1852"/>
            <a:ext cx="1982326" cy="3303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04. Polkovnik ukr polk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68" y="183578"/>
            <a:ext cx="1759648" cy="294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14. Ukr mischany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899" y="40827"/>
            <a:ext cx="1888187" cy="309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18. Ukr shlachtych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95933"/>
            <a:ext cx="1882967" cy="315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 descr="19. Ukr selany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095" y="3312966"/>
            <a:ext cx="1886370" cy="3126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8" name="Picture 36" descr="01. Divchyna selank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480" y="3283735"/>
            <a:ext cx="1925520" cy="315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0" name="Picture 38" descr="09. Sotnyk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325" y="216292"/>
            <a:ext cx="1670675" cy="290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2" name="Picture 40" descr="12. Ukr kozak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086" y="88153"/>
            <a:ext cx="1967082" cy="298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Рисунок 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764" y="2719736"/>
            <a:ext cx="1852449" cy="3954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75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present5.com/presentation/187127091_437380008/image-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360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5589240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hlinkClick r:id="rId2"/>
              </a:rPr>
              <a:t>vseosvita.ua/go</a:t>
            </a:r>
            <a:endParaRPr lang="ru-RU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9" t="54668" b="19984"/>
          <a:stretch/>
        </p:blipFill>
        <p:spPr bwMode="auto">
          <a:xfrm>
            <a:off x="3851920" y="2738294"/>
            <a:ext cx="5162136" cy="3920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764704"/>
            <a:ext cx="3600400" cy="433965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Домашнє завдання</a:t>
            </a:r>
          </a:p>
          <a:p>
            <a:endParaRPr lang="uk-UA" sz="3600" dirty="0" smtClean="0"/>
          </a:p>
          <a:p>
            <a:pPr marL="342900" indent="-342900"/>
            <a:r>
              <a:rPr lang="uk-UA" sz="2800" b="1" dirty="0" smtClean="0"/>
              <a:t>1.    </a:t>
            </a:r>
            <a:r>
              <a:rPr lang="en-US" sz="2800" b="1" dirty="0" smtClean="0"/>
              <a:t>&amp; 25 </a:t>
            </a:r>
            <a:r>
              <a:rPr lang="uk-UA" sz="2800" b="1" dirty="0" smtClean="0"/>
              <a:t>опрацювати  </a:t>
            </a:r>
          </a:p>
          <a:p>
            <a:r>
              <a:rPr lang="uk-UA" sz="2800" b="1" dirty="0" smtClean="0"/>
              <a:t>2.  Підготуватися до узагальнюючого уроку за Розділом  3. Пройти тестування.</a:t>
            </a:r>
          </a:p>
          <a:p>
            <a:endParaRPr lang="ru-RU" sz="2800" b="1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2" t="31188" r="41836" b="45096"/>
          <a:stretch/>
        </p:blipFill>
        <p:spPr bwMode="auto">
          <a:xfrm>
            <a:off x="5264633" y="415579"/>
            <a:ext cx="233671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264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528</TotalTime>
  <Words>71</Words>
  <Application>Microsoft Office PowerPoint</Application>
  <PresentationFormat>Экран (4:3)</PresentationFormat>
  <Paragraphs>20</Paragraphs>
  <Slides>15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Паркет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39</cp:revision>
  <dcterms:created xsi:type="dcterms:W3CDTF">2021-12-18T18:19:11Z</dcterms:created>
  <dcterms:modified xsi:type="dcterms:W3CDTF">2022-01-02T10:14:28Z</dcterms:modified>
</cp:coreProperties>
</file>