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ef200befac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1ef200befac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1ef200befac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1ef200befac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1ef201abbe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1ef201abbe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1ef201abbe3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1ef201abbe3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1ef201abbe3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1ef201abbe3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ef201abbe3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1ef201abbe3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ef201abbe3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1ef201abbe3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hyperlink" Target="about:blank" TargetMode="External"/><Relationship Id="rId4" Type="http://schemas.openxmlformats.org/officeDocument/2006/relationships/image" Target="../media/image2.png"/><Relationship Id="rId5" Type="http://schemas.openxmlformats.org/officeDocument/2006/relationships/hyperlink" Target="about:blank" TargetMode="External"/><Relationship Id="rId6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4.png"/><Relationship Id="rId7" Type="http://schemas.openxmlformats.org/officeDocument/2006/relationships/image" Target="../media/image12.png"/><Relationship Id="rId8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png"/><Relationship Id="rId4" Type="http://schemas.openxmlformats.org/officeDocument/2006/relationships/image" Target="../media/image5.jpg"/><Relationship Id="rId5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create.kahoot.it/details/1b2975d4-eac0-470a-8f2d-b740d129b3d2" TargetMode="External"/><Relationship Id="rId4" Type="http://schemas.openxmlformats.org/officeDocument/2006/relationships/hyperlink" Target="https://wordwall.net/resource/66578997" TargetMode="External"/><Relationship Id="rId5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418000"/>
            <a:ext cx="8520600" cy="125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3380"/>
              <a:t>Соціально-економічний розвиток західно-українських земель у другій половині ХІХ ст.</a:t>
            </a:r>
            <a:endParaRPr sz="3380"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160075" y="458417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/>
              <a:t>Калугіна Юлія Володимирівна</a:t>
            </a:r>
            <a:endParaRPr sz="2000"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3350" y="1828150"/>
            <a:ext cx="4134051" cy="2756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1417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Австро-Угорщина </a:t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125075" y="6328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6400"/>
              <a:t>Внаслідок переходу Австрійської імперії від феодалізму до капіталізму відбулись зміни у політичному житті. У 1867 р. вона перетворюється на дуалістичну (подвійну) монархію Австро-Угорщину - конституційна монархія.</a:t>
            </a:r>
            <a:endParaRPr sz="6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6400"/>
              <a:t>Австрійська адміністрація управляє: Східна Галичина, Буковина.</a:t>
            </a:r>
            <a:endParaRPr sz="6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6400"/>
              <a:t>Угорська адміністрація управляє: Закарпаття.</a:t>
            </a:r>
            <a:endParaRPr sz="6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6400"/>
              <a:t>Більшість українців на території Австро-Угорщини не має жодних прав, тому знаходяться на низькому або середньому економічному рівні. Австро-Угорщина перетворює західноукраїнські землі на свій аграрно-сировинний придаток, будує залізничні дороги, щоб швидше вивезти з України дешеві  товари. В Україні ні Австро-Угорська, ні російська імперії у другій половині ХІХ ст. не прагнути вводити капіталістичні реформи, тому що будь-якими засобами створювали перепони для створення її незалежності.</a:t>
            </a:r>
            <a:endParaRPr sz="64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descr="Файл:Flag of Austria-Hungary 1869-1918.svg" id="63" name="Google Shape;63;p14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92850" y="3923525"/>
            <a:ext cx="1615200" cy="1076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Файл:Austria-Hungaria transparency.png" id="64" name="Google Shape;64;p14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458200" y="3760225"/>
            <a:ext cx="2227600" cy="1403401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4"/>
          <p:cNvSpPr txBox="1"/>
          <p:nvPr/>
        </p:nvSpPr>
        <p:spPr>
          <a:xfrm>
            <a:off x="5473275" y="4247513"/>
            <a:ext cx="1936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500">
                <a:solidFill>
                  <a:schemeClr val="dk2"/>
                </a:solidFill>
              </a:rPr>
              <a:t>Герб та прапор Австро-Угорщини</a:t>
            </a:r>
            <a:endParaRPr sz="15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idx="1" type="body"/>
          </p:nvPr>
        </p:nvSpPr>
        <p:spPr>
          <a:xfrm>
            <a:off x="83975" y="161100"/>
            <a:ext cx="4373700" cy="56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Структура землекористування </a:t>
            </a:r>
            <a:r>
              <a:rPr lang="uk">
                <a:solidFill>
                  <a:srgbClr val="FF0000"/>
                </a:solidFill>
              </a:rPr>
              <a:t>до реформи 1848р</a:t>
            </a:r>
            <a:r>
              <a:rPr lang="uk">
                <a:solidFill>
                  <a:srgbClr val="FF0000"/>
                </a:solidFill>
              </a:rPr>
              <a:t>.</a:t>
            </a:r>
            <a:r>
              <a:rPr lang="uk"/>
              <a:t> </a:t>
            </a:r>
            <a:endParaRPr/>
          </a:p>
        </p:txBody>
      </p:sp>
      <p:sp>
        <p:nvSpPr>
          <p:cNvPr id="71" name="Google Shape;71;p15"/>
          <p:cNvSpPr txBox="1"/>
          <p:nvPr>
            <p:ph idx="2" type="body"/>
          </p:nvPr>
        </p:nvSpPr>
        <p:spPr>
          <a:xfrm>
            <a:off x="4572000" y="161100"/>
            <a:ext cx="4481100" cy="56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uk" sz="5200"/>
              <a:t>Структура землекористування</a:t>
            </a:r>
            <a:r>
              <a:rPr lang="uk" sz="5200">
                <a:solidFill>
                  <a:srgbClr val="FF0000"/>
                </a:solidFill>
              </a:rPr>
              <a:t> після реформи 1848р.</a:t>
            </a:r>
            <a:r>
              <a:rPr lang="uk" sz="5200"/>
              <a:t> </a:t>
            </a:r>
            <a:endParaRPr sz="52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2" name="Google Shape;72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03487" y="376600"/>
            <a:ext cx="2268501" cy="142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40249" y="1889499"/>
            <a:ext cx="2395018" cy="142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061725" y="3317925"/>
            <a:ext cx="2752074" cy="152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071800" y="442156"/>
            <a:ext cx="2060273" cy="1297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120182" y="1927229"/>
            <a:ext cx="2268500" cy="1352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980225" y="3317925"/>
            <a:ext cx="2752074" cy="15281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23552" y="2571750"/>
            <a:ext cx="770550" cy="1106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6"/>
          <p:cNvPicPr preferRelativeResize="0"/>
          <p:nvPr/>
        </p:nvPicPr>
        <p:blipFill rotWithShape="1">
          <a:blip r:embed="rId5">
            <a:alphaModFix/>
          </a:blip>
          <a:srcRect b="0" l="3611" r="77" t="0"/>
          <a:stretch/>
        </p:blipFill>
        <p:spPr>
          <a:xfrm>
            <a:off x="8373450" y="3283200"/>
            <a:ext cx="770550" cy="11080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18533" y="0"/>
            <a:ext cx="9262531" cy="5210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62675" y="49304"/>
            <a:ext cx="2218650" cy="14790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003" id="95" name="Google Shape;95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89650" y="-27750"/>
            <a:ext cx="6953651" cy="5198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5804546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9"/>
          <p:cNvSpPr txBox="1"/>
          <p:nvPr/>
        </p:nvSpPr>
        <p:spPr>
          <a:xfrm>
            <a:off x="6043900" y="1602525"/>
            <a:ext cx="27174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rgbClr val="980000"/>
                </a:solidFill>
              </a:rPr>
              <a:t>Охарактеризуйте писемні історичні джерела, визначте стан українських емігрантів.</a:t>
            </a:r>
            <a:endParaRPr sz="1800">
              <a:solidFill>
                <a:srgbClr val="98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/>
          <p:nvPr>
            <p:ph idx="1" type="body"/>
          </p:nvPr>
        </p:nvSpPr>
        <p:spPr>
          <a:xfrm>
            <a:off x="405000" y="2660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1"/>
                </a:solidFill>
              </a:rPr>
              <a:t>Рефлексія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3"/>
              </a:rPr>
              <a:t>https://create.kahoot.it/details/1b2975d4-eac0-470a-8f2d-b740d129b3d2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20"/>
          <p:cNvSpPr txBox="1"/>
          <p:nvPr>
            <p:ph idx="2" type="body"/>
          </p:nvPr>
        </p:nvSpPr>
        <p:spPr>
          <a:xfrm>
            <a:off x="4832400" y="2660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200">
                <a:solidFill>
                  <a:srgbClr val="FF0000"/>
                </a:solidFill>
              </a:rPr>
              <a:t>Домашнє завдання</a:t>
            </a:r>
            <a:endParaRPr b="1" sz="2200">
              <a:solidFill>
                <a:srgbClr val="FF0000"/>
              </a:solidFill>
            </a:endParaRPr>
          </a:p>
          <a:p>
            <a:pPr indent="-336550" lvl="0" marL="457200" rtl="0" algn="l">
              <a:spcBef>
                <a:spcPts val="1200"/>
              </a:spcBef>
              <a:spcAft>
                <a:spcPts val="0"/>
              </a:spcAft>
              <a:buSzPts val="1700"/>
              <a:buAutoNum type="arabicPeriod"/>
            </a:pPr>
            <a:r>
              <a:rPr lang="uk" sz="1700"/>
              <a:t>Опрацювати §19-20, усно відповісти на запитання на с. 177.</a:t>
            </a:r>
            <a:endParaRPr sz="1700"/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uk" sz="1700"/>
              <a:t>Виконати тестування та скріншот додати в гугл-клас конати тестування та скріншот додати в гугл-клас </a:t>
            </a:r>
            <a:r>
              <a:rPr lang="uk" sz="1700" u="sng">
                <a:solidFill>
                  <a:schemeClr val="hlink"/>
                </a:solidFill>
                <a:hlinkClick r:id="rId4"/>
              </a:rPr>
              <a:t>https://wordwall.net/resource/66578997</a:t>
            </a:r>
            <a:endParaRPr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</p:txBody>
      </p:sp>
      <p:pic>
        <p:nvPicPr>
          <p:cNvPr id="108" name="Google Shape;108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28750" y="2249025"/>
            <a:ext cx="1699350" cy="2832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