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TAN Headline" charset="1" panose="00000000000000000000"/>
      <p:regular r:id="rId12"/>
    </p:embeddedFont>
    <p:embeddedFont>
      <p:font typeface="Fraunces" charset="1" panose="000000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jpeg" Type="http://schemas.openxmlformats.org/officeDocument/2006/relationships/image"/><Relationship Id="rId4" Target="../media/image6.jpeg" Type="http://schemas.openxmlformats.org/officeDocument/2006/relationships/image"/><Relationship Id="rId5" Target="../media/image7.jpeg" Type="http://schemas.openxmlformats.org/officeDocument/2006/relationships/image"/><Relationship Id="rId6" Target="https://www.youtube.com/watch?app=desktop&amp;v=MAdXxGXuCLo" TargetMode="External" Type="http://schemas.openxmlformats.org/officeDocument/2006/relationships/video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10.jpeg" Type="http://schemas.openxmlformats.org/officeDocument/2006/relationships/image"/><Relationship Id="rId4" Target="../media/image11.jpeg" Type="http://schemas.openxmlformats.org/officeDocument/2006/relationships/image"/><Relationship Id="rId5" Target="../media/image12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Relationship Id="rId3" Target="../media/image14.jpeg" Type="http://schemas.openxmlformats.org/officeDocument/2006/relationships/image"/><Relationship Id="rId4" Target="../media/image15.jpeg" Type="http://schemas.openxmlformats.org/officeDocument/2006/relationships/image"/><Relationship Id="rId5" Target="../media/image16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64581" y="5688544"/>
            <a:ext cx="3862768" cy="4114800"/>
          </a:xfrm>
          <a:custGeom>
            <a:avLst/>
            <a:gdLst/>
            <a:ahLst/>
            <a:cxnLst/>
            <a:rect r="r" b="b" t="t" l="l"/>
            <a:pathLst>
              <a:path h="4114800" w="3862768">
                <a:moveTo>
                  <a:pt x="0" y="0"/>
                </a:moveTo>
                <a:lnTo>
                  <a:pt x="3862769" y="0"/>
                </a:lnTo>
                <a:lnTo>
                  <a:pt x="38627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674227" y="7137740"/>
            <a:ext cx="5936399" cy="3057246"/>
          </a:xfrm>
          <a:custGeom>
            <a:avLst/>
            <a:gdLst/>
            <a:ahLst/>
            <a:cxnLst/>
            <a:rect r="r" b="b" t="t" l="l"/>
            <a:pathLst>
              <a:path h="3057246" w="5936399">
                <a:moveTo>
                  <a:pt x="0" y="0"/>
                </a:moveTo>
                <a:lnTo>
                  <a:pt x="5936400" y="0"/>
                </a:lnTo>
                <a:lnTo>
                  <a:pt x="5936400" y="3057246"/>
                </a:lnTo>
                <a:lnTo>
                  <a:pt x="0" y="30572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4432667" y="342696"/>
            <a:ext cx="13596397" cy="6023200"/>
            <a:chOff x="0" y="0"/>
            <a:chExt cx="18128529" cy="8030934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457200"/>
              <a:ext cx="18128529" cy="67562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2651"/>
                </a:lnSpc>
              </a:pPr>
              <a:r>
                <a:rPr lang="en-US" sz="14542">
                  <a:solidFill>
                    <a:srgbClr val="FF3131"/>
                  </a:solidFill>
                  <a:latin typeface="TAN Headline"/>
                  <a:ea typeface="TAN Headline"/>
                  <a:cs typeface="TAN Headline"/>
                  <a:sym typeface="TAN Headline"/>
                </a:rPr>
                <a:t>Виникнення Києво-Руської державності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6891678"/>
              <a:ext cx="18128529" cy="113925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242"/>
                </a:lnSpc>
              </a:pPr>
              <a:r>
                <a:rPr lang="en-US" sz="5173" spc="517">
                  <a:solidFill>
                    <a:srgbClr val="000000"/>
                  </a:solidFill>
                  <a:latin typeface="Fraunces"/>
                  <a:ea typeface="Fraunces"/>
                  <a:cs typeface="Fraunces"/>
                  <a:sym typeface="Fraunces"/>
                </a:rPr>
                <a:t>КАЛУГІНА ЮЛІЯ ВОЛОДИМИРІВНА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94003" y="218507"/>
            <a:ext cx="5180440" cy="3886064"/>
          </a:xfrm>
          <a:custGeom>
            <a:avLst/>
            <a:gdLst/>
            <a:ahLst/>
            <a:cxnLst/>
            <a:rect r="r" b="b" t="t" l="l"/>
            <a:pathLst>
              <a:path h="3886064" w="5180440">
                <a:moveTo>
                  <a:pt x="0" y="0"/>
                </a:moveTo>
                <a:lnTo>
                  <a:pt x="5180440" y="0"/>
                </a:lnTo>
                <a:lnTo>
                  <a:pt x="5180440" y="3886064"/>
                </a:lnTo>
                <a:lnTo>
                  <a:pt x="0" y="38860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431842" y="410173"/>
            <a:ext cx="6536244" cy="3694399"/>
          </a:xfrm>
          <a:custGeom>
            <a:avLst/>
            <a:gdLst/>
            <a:ahLst/>
            <a:cxnLst/>
            <a:rect r="r" b="b" t="t" l="l"/>
            <a:pathLst>
              <a:path h="3694399" w="6536244">
                <a:moveTo>
                  <a:pt x="0" y="0"/>
                </a:moveTo>
                <a:lnTo>
                  <a:pt x="6536244" y="0"/>
                </a:lnTo>
                <a:lnTo>
                  <a:pt x="6536244" y="3694398"/>
                </a:lnTo>
                <a:lnTo>
                  <a:pt x="0" y="369439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663558" y="5422074"/>
            <a:ext cx="7115143" cy="4237306"/>
          </a:xfrm>
          <a:custGeom>
            <a:avLst/>
            <a:gdLst/>
            <a:ahLst/>
            <a:cxnLst/>
            <a:rect r="r" b="b" t="t" l="l"/>
            <a:pathLst>
              <a:path h="4237306" w="7115143">
                <a:moveTo>
                  <a:pt x="0" y="0"/>
                </a:moveTo>
                <a:lnTo>
                  <a:pt x="7115143" y="0"/>
                </a:lnTo>
                <a:lnTo>
                  <a:pt x="7115143" y="4237306"/>
                </a:lnTo>
                <a:lnTo>
                  <a:pt x="0" y="42373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pic>
        <p:nvPicPr>
          <p:cNvPr name="Picture 5" id="5"/>
          <p:cNvPicPr>
            <a:picLocks noChangeAspect="true"/>
          </p:cNvPicPr>
          <p:nvPr>
            <a:videoFile r:link="rId6"/>
          </p:nvPr>
        </p:nvPicPr>
        <p:blipFill>
          <a:blip r:embed="rId5"/>
          <a:stretch>
            <a:fillRect/>
          </a:stretch>
        </p:blipFill>
        <p:spPr>
          <a:xfrm rot="0">
            <a:off x="13137270" y="1292220"/>
            <a:ext cx="4122030" cy="2316832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0" y="5055140"/>
            <a:ext cx="10275735" cy="4203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79"/>
              </a:lnSpc>
            </a:pPr>
            <a:r>
              <a:rPr lang="en-US" sz="4771" u="sng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Городища</a:t>
            </a:r>
            <a:r>
              <a:rPr lang="en-US" sz="4771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 - укріплені захисними огорожами перві поселення слов’ян.</a:t>
            </a:r>
          </a:p>
          <a:p>
            <a:pPr algn="ctr">
              <a:lnSpc>
                <a:spcPts val="6679"/>
              </a:lnSpc>
              <a:spcBef>
                <a:spcPct val="0"/>
              </a:spcBef>
            </a:pPr>
            <a:r>
              <a:rPr lang="en-US" sz="4771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Також поселення = давні міста давніх слов’ян. 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90365" y="488570"/>
            <a:ext cx="8985269" cy="8941931"/>
          </a:xfrm>
          <a:custGeom>
            <a:avLst/>
            <a:gdLst/>
            <a:ahLst/>
            <a:cxnLst/>
            <a:rect r="r" b="b" t="t" l="l"/>
            <a:pathLst>
              <a:path h="8941931" w="8985269">
                <a:moveTo>
                  <a:pt x="0" y="0"/>
                </a:moveTo>
                <a:lnTo>
                  <a:pt x="8985268" y="0"/>
                </a:lnTo>
                <a:lnTo>
                  <a:pt x="8985268" y="8941932"/>
                </a:lnTo>
                <a:lnTo>
                  <a:pt x="0" y="89419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9554078" y="638871"/>
            <a:ext cx="8509359" cy="8292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Київська Русь</a:t>
            </a:r>
          </a:p>
          <a:p>
            <a:pPr algn="ctr" marL="777240" indent="-388620" lvl="1">
              <a:lnSpc>
                <a:spcPts val="5040"/>
              </a:lnSpc>
              <a:buAutoNum type="arabicPeriod" startAt="1"/>
            </a:pPr>
            <a:r>
              <a:rPr lang="en-US" sz="36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Держава у східних слов’ян.</a:t>
            </a:r>
          </a:p>
          <a:p>
            <a:pPr algn="ctr" marL="777240" indent="-388620" lvl="1">
              <a:lnSpc>
                <a:spcPts val="5040"/>
              </a:lnSpc>
              <a:buAutoNum type="arabicPeriod" startAt="1"/>
            </a:pPr>
            <a:r>
              <a:rPr lang="en-US" sz="36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Переважають усні речові джерела над писемними (літописець Нестор більше  писав історію держави з власного судження) та речовими. </a:t>
            </a:r>
          </a:p>
          <a:p>
            <a:pPr algn="ctr" marL="777240" indent="-388620" lvl="1">
              <a:lnSpc>
                <a:spcPts val="5040"/>
              </a:lnSpc>
              <a:buAutoNum type="arabicPeriod" startAt="1"/>
            </a:pPr>
            <a:r>
              <a:rPr lang="en-US" sz="36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Слов’яни не припиняли оборонятись від кочових племен (хозари, печеніги, половці).</a:t>
            </a:r>
          </a:p>
          <a:p>
            <a:pPr algn="ctr" marL="777240" indent="-388620" lvl="1">
              <a:lnSpc>
                <a:spcPts val="5040"/>
              </a:lnSpc>
              <a:spcBef>
                <a:spcPct val="0"/>
              </a:spcBef>
              <a:buAutoNum type="arabicPeriod" startAt="1"/>
            </a:pPr>
            <a:r>
              <a:rPr lang="en-US" sz="36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Київська Русь - феодальна держава.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3041164" cy="5228668"/>
          </a:xfrm>
          <a:custGeom>
            <a:avLst/>
            <a:gdLst/>
            <a:ahLst/>
            <a:cxnLst/>
            <a:rect r="r" b="b" t="t" l="l"/>
            <a:pathLst>
              <a:path h="5228668" w="3041164">
                <a:moveTo>
                  <a:pt x="0" y="0"/>
                </a:moveTo>
                <a:lnTo>
                  <a:pt x="3041164" y="0"/>
                </a:lnTo>
                <a:lnTo>
                  <a:pt x="3041164" y="5228668"/>
                </a:lnTo>
                <a:lnTo>
                  <a:pt x="0" y="52286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286506" y="71199"/>
            <a:ext cx="3443826" cy="5175148"/>
          </a:xfrm>
          <a:custGeom>
            <a:avLst/>
            <a:gdLst/>
            <a:ahLst/>
            <a:cxnLst/>
            <a:rect r="r" b="b" t="t" l="l"/>
            <a:pathLst>
              <a:path h="5175148" w="3443826">
                <a:moveTo>
                  <a:pt x="0" y="0"/>
                </a:moveTo>
                <a:lnTo>
                  <a:pt x="3443825" y="0"/>
                </a:lnTo>
                <a:lnTo>
                  <a:pt x="3443825" y="5175148"/>
                </a:lnTo>
                <a:lnTo>
                  <a:pt x="0" y="51751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553255" y="-2455"/>
            <a:ext cx="6782605" cy="4925770"/>
          </a:xfrm>
          <a:custGeom>
            <a:avLst/>
            <a:gdLst/>
            <a:ahLst/>
            <a:cxnLst/>
            <a:rect r="r" b="b" t="t" l="l"/>
            <a:pathLst>
              <a:path h="4925770" w="6782605">
                <a:moveTo>
                  <a:pt x="0" y="0"/>
                </a:moveTo>
                <a:lnTo>
                  <a:pt x="6782605" y="0"/>
                </a:lnTo>
                <a:lnTo>
                  <a:pt x="6782605" y="4925770"/>
                </a:lnTo>
                <a:lnTo>
                  <a:pt x="0" y="49257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7213189" y="316713"/>
            <a:ext cx="2949277" cy="5088541"/>
          </a:xfrm>
          <a:custGeom>
            <a:avLst/>
            <a:gdLst/>
            <a:ahLst/>
            <a:cxnLst/>
            <a:rect r="r" b="b" t="t" l="l"/>
            <a:pathLst>
              <a:path h="5088541" w="2949277">
                <a:moveTo>
                  <a:pt x="0" y="0"/>
                </a:moveTo>
                <a:lnTo>
                  <a:pt x="2949276" y="0"/>
                </a:lnTo>
                <a:lnTo>
                  <a:pt x="2949276" y="5088541"/>
                </a:lnTo>
                <a:lnTo>
                  <a:pt x="0" y="50885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-270065" y="5310004"/>
            <a:ext cx="18288000" cy="46158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FF3131"/>
                </a:solidFill>
                <a:latin typeface="TAN Headline"/>
                <a:ea typeface="TAN Headline"/>
                <a:cs typeface="TAN Headline"/>
                <a:sym typeface="TAN Headline"/>
              </a:rPr>
              <a:t>Історичний портрет</a:t>
            </a:r>
          </a:p>
          <a:p>
            <a:pPr algn="ctr" marL="669293" indent="-334646" lvl="1">
              <a:lnSpc>
                <a:spcPts val="4340"/>
              </a:lnSpc>
              <a:buAutoNum type="arabicPeriod" startAt="1"/>
            </a:pPr>
            <a:r>
              <a:rPr lang="en-US" sz="31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Прізвище, ім’я: Аскольд, Аскольд аль Дюр, в історії Київської Русі - Аскольд і Дір.</a:t>
            </a:r>
          </a:p>
          <a:p>
            <a:pPr algn="ctr" marL="669293" indent="-334646" lvl="1">
              <a:lnSpc>
                <a:spcPts val="4340"/>
              </a:lnSpc>
              <a:buAutoNum type="arabicPeriod" startAt="1"/>
            </a:pPr>
            <a:r>
              <a:rPr lang="en-US" sz="31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Хронологія: правління ? 850ті рр - 882 р.</a:t>
            </a:r>
          </a:p>
          <a:p>
            <a:pPr algn="ctr" marL="669293" indent="-334646" lvl="1">
              <a:lnSpc>
                <a:spcPts val="4340"/>
              </a:lnSpc>
              <a:buAutoNum type="arabicPeriod" startAt="1"/>
            </a:pPr>
            <a:r>
              <a:rPr lang="en-US" sz="31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Посада: князь Київської Русі, Великий князь.</a:t>
            </a:r>
          </a:p>
          <a:p>
            <a:pPr algn="ctr" marL="669293" indent="-334646" lvl="1">
              <a:lnSpc>
                <a:spcPts val="4340"/>
              </a:lnSpc>
              <a:buAutoNum type="arabicPeriod" startAt="1"/>
            </a:pPr>
            <a:r>
              <a:rPr lang="en-US" sz="31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Внутрішня політика: 860 -882 р. монархія, розвиток економіки.</a:t>
            </a:r>
          </a:p>
          <a:p>
            <a:pPr algn="ctr" marL="647703" indent="-323852" lvl="1">
              <a:lnSpc>
                <a:spcPts val="4200"/>
              </a:lnSpc>
              <a:spcBef>
                <a:spcPct val="0"/>
              </a:spcBef>
              <a:buAutoNum type="arabicPeriod" startAt="1"/>
            </a:pPr>
            <a:r>
              <a:rPr lang="en-US" sz="30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Зовнішня політика: переважають війни з сусідами, 18 червня 860 року відбулася спроба захопити найвидатніше візантійське місто, але завершилося нападом на бухту Золотий Ріг. Руси повернулися додому з великою здобиччю. Так у Візантії дізналися про Київську Русь.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45514" y="0"/>
            <a:ext cx="3461741" cy="3835432"/>
          </a:xfrm>
          <a:custGeom>
            <a:avLst/>
            <a:gdLst/>
            <a:ahLst/>
            <a:cxnLst/>
            <a:rect r="r" b="b" t="t" l="l"/>
            <a:pathLst>
              <a:path h="3835432" w="3461741">
                <a:moveTo>
                  <a:pt x="0" y="0"/>
                </a:moveTo>
                <a:lnTo>
                  <a:pt x="3461741" y="0"/>
                </a:lnTo>
                <a:lnTo>
                  <a:pt x="3461741" y="3835432"/>
                </a:lnTo>
                <a:lnTo>
                  <a:pt x="0" y="38354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480" t="0" r="-12480" b="-3655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918627" y="108026"/>
            <a:ext cx="2612332" cy="4026743"/>
          </a:xfrm>
          <a:custGeom>
            <a:avLst/>
            <a:gdLst/>
            <a:ahLst/>
            <a:cxnLst/>
            <a:rect r="r" b="b" t="t" l="l"/>
            <a:pathLst>
              <a:path h="4026743" w="2612332">
                <a:moveTo>
                  <a:pt x="0" y="0"/>
                </a:moveTo>
                <a:lnTo>
                  <a:pt x="2612332" y="0"/>
                </a:lnTo>
                <a:lnTo>
                  <a:pt x="2612332" y="4026744"/>
                </a:lnTo>
                <a:lnTo>
                  <a:pt x="0" y="40267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971232" y="22097"/>
            <a:ext cx="2467604" cy="4112673"/>
          </a:xfrm>
          <a:custGeom>
            <a:avLst/>
            <a:gdLst/>
            <a:ahLst/>
            <a:cxnLst/>
            <a:rect r="r" b="b" t="t" l="l"/>
            <a:pathLst>
              <a:path h="4112673" w="2467604">
                <a:moveTo>
                  <a:pt x="0" y="0"/>
                </a:moveTo>
                <a:lnTo>
                  <a:pt x="2467604" y="0"/>
                </a:lnTo>
                <a:lnTo>
                  <a:pt x="2467604" y="4112673"/>
                </a:lnTo>
                <a:lnTo>
                  <a:pt x="0" y="41126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039413" y="108026"/>
            <a:ext cx="2978522" cy="3940814"/>
          </a:xfrm>
          <a:custGeom>
            <a:avLst/>
            <a:gdLst/>
            <a:ahLst/>
            <a:cxnLst/>
            <a:rect r="r" b="b" t="t" l="l"/>
            <a:pathLst>
              <a:path h="3940814" w="2978522">
                <a:moveTo>
                  <a:pt x="0" y="0"/>
                </a:moveTo>
                <a:lnTo>
                  <a:pt x="2978522" y="0"/>
                </a:lnTo>
                <a:lnTo>
                  <a:pt x="2978522" y="3940814"/>
                </a:lnTo>
                <a:lnTo>
                  <a:pt x="0" y="39408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0" y="4426155"/>
            <a:ext cx="18288000" cy="5692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FF3131"/>
                </a:solidFill>
                <a:latin typeface="TAN Headline"/>
                <a:ea typeface="TAN Headline"/>
                <a:cs typeface="TAN Headline"/>
                <a:sym typeface="TAN Headline"/>
              </a:rPr>
              <a:t>Історичний портрет</a:t>
            </a:r>
          </a:p>
          <a:p>
            <a:pPr algn="ctr" marL="669293" indent="-334646" lvl="1">
              <a:lnSpc>
                <a:spcPts val="4340"/>
              </a:lnSpc>
              <a:buAutoNum type="arabicPeriod" startAt="1"/>
            </a:pPr>
            <a:r>
              <a:rPr lang="en-US" sz="31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Прізвище, ім’я:  Олег, Олег Віщий</a:t>
            </a:r>
          </a:p>
          <a:p>
            <a:pPr algn="ctr" marL="669293" indent="-334646" lvl="1">
              <a:lnSpc>
                <a:spcPts val="4340"/>
              </a:lnSpc>
              <a:buAutoNum type="arabicPeriod" startAt="1"/>
            </a:pPr>
            <a:r>
              <a:rPr lang="en-US" sz="31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Хронологія: правління 882 - 912 р.</a:t>
            </a:r>
          </a:p>
          <a:p>
            <a:pPr algn="ctr" marL="669293" indent="-334646" lvl="1">
              <a:lnSpc>
                <a:spcPts val="4340"/>
              </a:lnSpc>
              <a:buAutoNum type="arabicPeriod" startAt="1"/>
            </a:pPr>
            <a:r>
              <a:rPr lang="en-US" sz="31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Посада: князь Київської Русі, Великий князь.</a:t>
            </a:r>
          </a:p>
          <a:p>
            <a:pPr algn="ctr" marL="669293" indent="-334646" lvl="1">
              <a:lnSpc>
                <a:spcPts val="4340"/>
              </a:lnSpc>
              <a:buAutoNum type="arabicPeriod" startAt="1"/>
            </a:pPr>
            <a:r>
              <a:rPr lang="en-US" sz="31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Внутрішня політика: монархія, розвиток економіки, в результаті війн з сусідами розширив територію Київської Русі.</a:t>
            </a:r>
          </a:p>
          <a:p>
            <a:pPr algn="ctr" marL="647703" indent="-323852" lvl="1">
              <a:lnSpc>
                <a:spcPts val="4200"/>
              </a:lnSpc>
              <a:spcBef>
                <a:spcPct val="0"/>
              </a:spcBef>
              <a:buAutoNum type="arabicPeriod" startAt="1"/>
            </a:pPr>
            <a:r>
              <a:rPr lang="en-US" sz="3000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Зовнішня політика: переважають війни з сусідами, Війна Олега з хозарами скінчилась тим, що він погромив їхні порти на Каспії. З метою закріпитись у Києві і домогтись міжнародного визнання, він здійснив походи на Константинополь (907, 911 pp.) і уклав вигідні торговельні угоди.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07604" y="102678"/>
            <a:ext cx="15672792" cy="38291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119"/>
              </a:lnSpc>
            </a:pPr>
            <a:r>
              <a:rPr lang="en-US" sz="12942">
                <a:solidFill>
                  <a:srgbClr val="FF5757"/>
                </a:solidFill>
                <a:latin typeface="TAN Headline"/>
                <a:ea typeface="TAN Headline"/>
                <a:cs typeface="TAN Headline"/>
                <a:sym typeface="TAN Headline"/>
              </a:rPr>
              <a:t>Домашнє завдання</a:t>
            </a:r>
          </a:p>
          <a:p>
            <a:pPr algn="l">
              <a:lnSpc>
                <a:spcPts val="12319"/>
              </a:lnSpc>
              <a:spcBef>
                <a:spcPct val="0"/>
              </a:spcBef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526473" y="2511694"/>
            <a:ext cx="16453923" cy="8502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1483494" indent="-741747" lvl="1">
              <a:lnSpc>
                <a:spcPts val="9619"/>
              </a:lnSpc>
              <a:spcBef>
                <a:spcPct val="0"/>
              </a:spcBef>
              <a:buAutoNum type="arabicPeriod" startAt="1"/>
            </a:pPr>
            <a:r>
              <a:rPr lang="en-US" sz="6871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Опрацювати § 2-3, усно відповісти на запитання на с. 27</a:t>
            </a:r>
          </a:p>
          <a:p>
            <a:pPr algn="ctr" marL="1483494" indent="-741747" lvl="1">
              <a:lnSpc>
                <a:spcPts val="9619"/>
              </a:lnSpc>
              <a:spcBef>
                <a:spcPct val="0"/>
              </a:spcBef>
              <a:buAutoNum type="arabicPeriod" startAt="1"/>
            </a:pPr>
            <a:r>
              <a:rPr lang="en-US" sz="6871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Опрацювати презентацію.</a:t>
            </a:r>
          </a:p>
          <a:p>
            <a:pPr algn="ctr" marL="1483494" indent="-741747" lvl="1">
              <a:lnSpc>
                <a:spcPts val="9619"/>
              </a:lnSpc>
              <a:spcBef>
                <a:spcPct val="0"/>
              </a:spcBef>
              <a:buAutoNum type="arabicPeriod" startAt="1"/>
            </a:pPr>
            <a:r>
              <a:rPr lang="en-US" sz="6871">
                <a:solidFill>
                  <a:srgbClr val="000000"/>
                </a:solidFill>
                <a:latin typeface="TAN Headline"/>
                <a:ea typeface="TAN Headline"/>
                <a:cs typeface="TAN Headline"/>
                <a:sym typeface="TAN Headline"/>
              </a:rPr>
              <a:t>Виконати роботу https://wordwall.net/uk/resource/77983414</a:t>
            </a:r>
          </a:p>
          <a:p>
            <a:pPr algn="ctr">
              <a:lnSpc>
                <a:spcPts val="961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DAGQvlU8QVM</dc:identifier>
  <dcterms:modified xsi:type="dcterms:W3CDTF">2011-08-01T06:04:30Z</dcterms:modified>
  <cp:revision>1</cp:revision>
  <dc:title>Виникнення Києво-Руської державності</dc:title>
</cp:coreProperties>
</file>