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Century Gothic" panose="020B0502020202020204" pitchFamily="34" charset="0"/>
      <p:regular r:id="rId13"/>
      <p:bold r:id="rId14"/>
      <p:italic r:id="rId15"/>
      <p:boldItalic r:id="rId16"/>
    </p:embeddedFont>
    <p:embeddedFont>
      <p:font typeface="Inter" panose="020B0604020202020204" charset="0"/>
      <p:regular r:id="rId17"/>
    </p:embeddedFont>
    <p:embeddedFont>
      <p:font typeface="Wingdings 3" panose="05040102010807070707" pitchFamily="18" charset="2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6" d="100"/>
          <a:sy n="96" d="100"/>
        </p:scale>
        <p:origin x="3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9588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1054" y="822960"/>
            <a:ext cx="9601200" cy="3566161"/>
          </a:xfrm>
        </p:spPr>
        <p:txBody>
          <a:bodyPr anchor="b">
            <a:normAutofit/>
          </a:bodyPr>
          <a:lstStyle>
            <a:lvl1pPr algn="l">
              <a:defRPr sz="5760">
                <a:effectLst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1054" y="4612641"/>
            <a:ext cx="7680960" cy="2336800"/>
          </a:xfrm>
        </p:spPr>
        <p:txBody>
          <a:bodyPr anchor="t">
            <a:normAutofit/>
          </a:bodyPr>
          <a:lstStyle>
            <a:lvl1pPr marL="0" indent="0" algn="l">
              <a:buNone/>
              <a:defRPr sz="252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9873614" y="10160"/>
            <a:ext cx="4572000" cy="4572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7329805" y="109855"/>
            <a:ext cx="7296786" cy="729678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8682990" y="274320"/>
            <a:ext cx="5943600" cy="59436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8803005" y="38734"/>
            <a:ext cx="5823587" cy="5823587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9414512" y="731522"/>
            <a:ext cx="5212079" cy="521207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984118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30915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054" y="2407920"/>
            <a:ext cx="10241281" cy="2737920"/>
          </a:xfrm>
        </p:spPr>
        <p:txBody>
          <a:bodyPr anchor="b">
            <a:normAutofit/>
          </a:bodyPr>
          <a:lstStyle>
            <a:lvl1pPr algn="l">
              <a:defRPr sz="4320" b="0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6" y="5394960"/>
            <a:ext cx="10241280" cy="1798320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87398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1054" y="822961"/>
            <a:ext cx="5925186" cy="4338320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69760" y="822961"/>
            <a:ext cx="5921375" cy="4338319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60479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6497" y="822960"/>
            <a:ext cx="5579744" cy="691514"/>
          </a:xfrm>
        </p:spPr>
        <p:txBody>
          <a:bodyPr anchor="b">
            <a:noAutofit/>
          </a:bodyPr>
          <a:lstStyle>
            <a:lvl1pPr marL="0" indent="0">
              <a:buNone/>
              <a:defRPr sz="336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1054" y="1524635"/>
            <a:ext cx="5925186" cy="3636646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294879" y="822960"/>
            <a:ext cx="5598161" cy="691514"/>
          </a:xfrm>
        </p:spPr>
        <p:txBody>
          <a:bodyPr anchor="b">
            <a:noAutofit/>
          </a:bodyPr>
          <a:lstStyle>
            <a:lvl1pPr marL="0" indent="0">
              <a:buNone/>
              <a:defRPr sz="336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967854" y="1514474"/>
            <a:ext cx="5915026" cy="3636646"/>
          </a:xfrm>
        </p:spPr>
        <p:txBody>
          <a:bodyPr anchor="t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521457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901964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43110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2014" y="822960"/>
            <a:ext cx="4389120" cy="1645920"/>
          </a:xfrm>
        </p:spPr>
        <p:txBody>
          <a:bodyPr anchor="b">
            <a:normAutofit/>
          </a:bodyPr>
          <a:lstStyle>
            <a:lvl1pPr algn="l">
              <a:defRPr sz="288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1055" y="822960"/>
            <a:ext cx="7132321" cy="6370320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2014" y="2651760"/>
            <a:ext cx="4389120" cy="2509520"/>
          </a:xfrm>
        </p:spPr>
        <p:txBody>
          <a:bodyPr anchor="t">
            <a:normAutofit/>
          </a:bodyPr>
          <a:lstStyle>
            <a:lvl1pPr marL="0" indent="0">
              <a:buNone/>
              <a:defRPr sz="192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967196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7374" y="1737360"/>
            <a:ext cx="7223760" cy="1371600"/>
          </a:xfrm>
        </p:spPr>
        <p:txBody>
          <a:bodyPr anchor="b">
            <a:normAutofit/>
          </a:bodyPr>
          <a:lstStyle>
            <a:lvl1pPr algn="l">
              <a:defRPr sz="336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6814" y="1097280"/>
            <a:ext cx="3937169" cy="54864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67374" y="3332480"/>
            <a:ext cx="7225666" cy="2458720"/>
          </a:xfrm>
        </p:spPr>
        <p:txBody>
          <a:bodyPr anchor="t">
            <a:normAutofit/>
          </a:bodyPr>
          <a:lstStyle>
            <a:lvl1pPr marL="0" indent="0">
              <a:buNone/>
              <a:defRPr sz="216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30146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822960" y="640080"/>
            <a:ext cx="12982574" cy="374904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097282" y="4612640"/>
            <a:ext cx="9965052" cy="54864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920"/>
            </a:lvl1pPr>
            <a:lvl2pPr marL="548640" indent="0">
              <a:buFontTx/>
              <a:buNone/>
              <a:defRPr/>
            </a:lvl2pPr>
            <a:lvl3pPr marL="1097280" indent="0">
              <a:buFontTx/>
              <a:buNone/>
              <a:defRPr/>
            </a:lvl3pPr>
            <a:lvl4pPr marL="1645920" indent="0">
              <a:buFontTx/>
              <a:buNone/>
              <a:defRPr/>
            </a:lvl4pPr>
            <a:lvl5pPr marL="219456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65084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056" y="822960"/>
            <a:ext cx="12070080" cy="3291840"/>
          </a:xfrm>
        </p:spPr>
        <p:txBody>
          <a:bodyPr anchor="ctr">
            <a:normAutofit/>
          </a:bodyPr>
          <a:lstStyle>
            <a:lvl1pPr algn="l">
              <a:defRPr sz="3840" b="0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4" y="4937760"/>
            <a:ext cx="10243186" cy="2255520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001154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9694" y="822960"/>
            <a:ext cx="10972801" cy="3291840"/>
          </a:xfrm>
        </p:spPr>
        <p:txBody>
          <a:bodyPr anchor="ctr">
            <a:normAutofit/>
          </a:bodyPr>
          <a:lstStyle>
            <a:lvl1pPr algn="l">
              <a:defRPr sz="3840" b="0" cap="all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735454" y="4114800"/>
            <a:ext cx="10241280" cy="4572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548640" indent="0">
              <a:buFontTx/>
              <a:buNone/>
              <a:defRPr/>
            </a:lvl2pPr>
            <a:lvl3pPr marL="1097280" indent="0">
              <a:buFontTx/>
              <a:buNone/>
              <a:defRPr/>
            </a:lvl3pPr>
            <a:lvl4pPr marL="1645920" indent="0">
              <a:buFontTx/>
              <a:buNone/>
              <a:defRPr/>
            </a:lvl4pPr>
            <a:lvl5pPr marL="219456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6" y="5161281"/>
            <a:ext cx="10241280" cy="2021838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38174" y="974667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2494" y="3322321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 algn="r"/>
            <a:r>
              <a:rPr lang="en-US" sz="96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972196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054" y="4114800"/>
            <a:ext cx="10241280" cy="2036880"/>
          </a:xfrm>
        </p:spPr>
        <p:txBody>
          <a:bodyPr anchor="b">
            <a:normAutofit/>
          </a:bodyPr>
          <a:lstStyle>
            <a:lvl1pPr algn="l">
              <a:defRPr sz="3840" b="0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3" y="6159577"/>
            <a:ext cx="10243188" cy="103248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959961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9696" y="822960"/>
            <a:ext cx="10972800" cy="3291840"/>
          </a:xfrm>
        </p:spPr>
        <p:txBody>
          <a:bodyPr anchor="ctr">
            <a:normAutofit/>
          </a:bodyPr>
          <a:lstStyle>
            <a:lvl1pPr algn="l">
              <a:defRPr sz="3840" b="0" cap="all">
                <a:solidFill>
                  <a:schemeClr val="tx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21055" y="4714241"/>
            <a:ext cx="10241281" cy="125983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8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4" y="5974080"/>
            <a:ext cx="10241281" cy="1219200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38174" y="974667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2494" y="3322321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 algn="r"/>
            <a:r>
              <a:rPr lang="en-US" sz="96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792786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056" y="822960"/>
            <a:ext cx="12070080" cy="329184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21054" y="4714241"/>
            <a:ext cx="10241280" cy="100584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8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4" y="5720079"/>
            <a:ext cx="10241281" cy="1473200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6993177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846885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22254" y="822960"/>
            <a:ext cx="2468880" cy="5486400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2960" y="822960"/>
            <a:ext cx="9387840" cy="6370320"/>
          </a:xfrm>
        </p:spPr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851753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2288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3007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35120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85770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84237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16623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7902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24259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72467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0310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1048363" y="3556000"/>
            <a:ext cx="3578230" cy="385064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1054" y="5384799"/>
            <a:ext cx="10241280" cy="180848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4" y="822961"/>
            <a:ext cx="10241280" cy="4338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885294" y="7406641"/>
            <a:ext cx="1920240" cy="43815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1054" y="7406641"/>
            <a:ext cx="9052560" cy="43815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435841" y="6694171"/>
            <a:ext cx="1370694" cy="8039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84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1012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</p:sldLayoutIdLst>
  <p:hf sldNum="0" hdr="0" ftr="0" dt="0"/>
  <p:txStyles>
    <p:titleStyle>
      <a:lvl1pPr algn="l" defTabSz="548640" rtl="0" eaLnBrk="1" latinLnBrk="0" hangingPunct="1">
        <a:spcBef>
          <a:spcPct val="0"/>
        </a:spcBef>
        <a:buNone/>
        <a:defRPr sz="432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891540" indent="-34290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16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440180" indent="-34290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92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851660" indent="-20574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400300" indent="-20574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301752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356616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411480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466344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601516"/>
            <a:ext cx="7556421" cy="22327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Володимир Великий і запровадження християнства на Русі</a:t>
            </a:r>
            <a:endParaRPr lang="en-US" sz="4650" dirty="0"/>
          </a:p>
        </p:txBody>
      </p:sp>
      <p:sp>
        <p:nvSpPr>
          <p:cNvPr id="4" name="Text 1"/>
          <p:cNvSpPr/>
          <p:nvPr/>
        </p:nvSpPr>
        <p:spPr>
          <a:xfrm>
            <a:off x="793790" y="5174456"/>
            <a:ext cx="7556421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50"/>
              </a:lnSpc>
              <a:buNone/>
            </a:pPr>
            <a:r>
              <a:rPr lang="en-US" sz="2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7 клас | Історія України</a:t>
            </a:r>
            <a:endParaRPr lang="en-US" sz="2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F30BC4-2176-4000-CFEA-72D1BDDC7D89}"/>
              </a:ext>
            </a:extLst>
          </p:cNvPr>
          <p:cNvSpPr txBox="1"/>
          <p:nvPr/>
        </p:nvSpPr>
        <p:spPr>
          <a:xfrm>
            <a:off x="4080013" y="6370334"/>
            <a:ext cx="732513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 err="1"/>
              <a:t>Підготувала</a:t>
            </a:r>
            <a:r>
              <a:rPr lang="ru-RU" b="1" dirty="0"/>
              <a:t>:</a:t>
            </a:r>
          </a:p>
          <a:p>
            <a:r>
              <a:rPr lang="ru-RU" b="1" dirty="0" err="1"/>
              <a:t>Дрофич</a:t>
            </a:r>
            <a:r>
              <a:rPr lang="ru-RU" b="1" dirty="0"/>
              <a:t> Ярослава </a:t>
            </a:r>
            <a:r>
              <a:rPr lang="ru-RU" b="1" dirty="0" err="1"/>
              <a:t>Василівна</a:t>
            </a:r>
            <a:endParaRPr lang="ru-RU" b="1" dirty="0"/>
          </a:p>
          <a:p>
            <a:r>
              <a:rPr lang="ru-RU" b="1" dirty="0" err="1"/>
              <a:t>вчитель</a:t>
            </a:r>
            <a:r>
              <a:rPr lang="ru-RU" b="1" dirty="0"/>
              <a:t> </a:t>
            </a:r>
            <a:r>
              <a:rPr lang="ru-RU" b="1" dirty="0" err="1"/>
              <a:t>історії</a:t>
            </a:r>
            <a:r>
              <a:rPr lang="ru-RU" b="1" dirty="0"/>
              <a:t> </a:t>
            </a:r>
          </a:p>
          <a:p>
            <a:r>
              <a:rPr lang="ru-RU" b="1" dirty="0"/>
              <a:t>ЗЗСО І-ІІ </a:t>
            </a:r>
            <a:r>
              <a:rPr lang="ru-RU" b="1" dirty="0" err="1"/>
              <a:t>ступенів</a:t>
            </a:r>
            <a:r>
              <a:rPr lang="ru-RU" b="1" dirty="0"/>
              <a:t>  с. </a:t>
            </a:r>
            <a:r>
              <a:rPr lang="ru-RU" b="1" dirty="0" err="1"/>
              <a:t>Ріп’яна</a:t>
            </a:r>
            <a:endParaRPr lang="ru-R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6635" y="726877"/>
            <a:ext cx="7750731" cy="1306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41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Хто такий Володимир Великий?</a:t>
            </a:r>
            <a:endParaRPr lang="en-US" sz="4100" dirty="0"/>
          </a:p>
        </p:txBody>
      </p:sp>
      <p:sp>
        <p:nvSpPr>
          <p:cNvPr id="4" name="Shape 1"/>
          <p:cNvSpPr/>
          <p:nvPr/>
        </p:nvSpPr>
        <p:spPr>
          <a:xfrm>
            <a:off x="696635" y="2331720"/>
            <a:ext cx="3775829" cy="2481977"/>
          </a:xfrm>
          <a:prstGeom prst="roundRect">
            <a:avLst>
              <a:gd name="adj" fmla="val 4421"/>
            </a:avLst>
          </a:prstGeom>
          <a:solidFill>
            <a:srgbClr val="FFFFFF">
              <a:alpha val="95000"/>
            </a:srgbClr>
          </a:solidFill>
          <a:ln w="22860">
            <a:solidFill>
              <a:srgbClr val="B2D4E5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73775" y="2331720"/>
            <a:ext cx="91440" cy="2481977"/>
          </a:xfrm>
          <a:prstGeom prst="roundRect">
            <a:avLst>
              <a:gd name="adj" fmla="val 91429"/>
            </a:avLst>
          </a:prstGeom>
          <a:solidFill>
            <a:srgbClr val="007EBD"/>
          </a:solidFill>
          <a:ln/>
        </p:spPr>
      </p:sp>
      <p:sp>
        <p:nvSpPr>
          <p:cNvPr id="6" name="Text 3"/>
          <p:cNvSpPr/>
          <p:nvPr/>
        </p:nvSpPr>
        <p:spPr>
          <a:xfrm>
            <a:off x="987028" y="2553533"/>
            <a:ext cx="3127653" cy="3264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Правитель-Об'єднувач</a:t>
            </a:r>
            <a:endParaRPr lang="en-US" sz="2050" dirty="0"/>
          </a:p>
        </p:txBody>
      </p:sp>
      <p:sp>
        <p:nvSpPr>
          <p:cNvPr id="7" name="Text 4"/>
          <p:cNvSpPr/>
          <p:nvPr/>
        </p:nvSpPr>
        <p:spPr>
          <a:xfrm>
            <a:off x="987028" y="2999423"/>
            <a:ext cx="3263622" cy="9554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Великий князь Київський (980–1015 рр.), онук видатної княгині Ольги.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4671417" y="2331720"/>
            <a:ext cx="3775948" cy="2481977"/>
          </a:xfrm>
          <a:prstGeom prst="roundRect">
            <a:avLst>
              <a:gd name="adj" fmla="val 4421"/>
            </a:avLst>
          </a:prstGeom>
          <a:solidFill>
            <a:srgbClr val="FFFFFF">
              <a:alpha val="95000"/>
            </a:srgbClr>
          </a:solidFill>
          <a:ln w="22860">
            <a:solidFill>
              <a:srgbClr val="B2D4E5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4648557" y="2331720"/>
            <a:ext cx="91440" cy="2481977"/>
          </a:xfrm>
          <a:prstGeom prst="roundRect">
            <a:avLst>
              <a:gd name="adj" fmla="val 91429"/>
            </a:avLst>
          </a:prstGeom>
          <a:solidFill>
            <a:srgbClr val="007EBD"/>
          </a:solidFill>
          <a:ln/>
        </p:spPr>
      </p:sp>
      <p:sp>
        <p:nvSpPr>
          <p:cNvPr id="10" name="Text 7"/>
          <p:cNvSpPr/>
          <p:nvPr/>
        </p:nvSpPr>
        <p:spPr>
          <a:xfrm>
            <a:off x="4961811" y="2553533"/>
            <a:ext cx="3043118" cy="3264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Розширення Кордонів</a:t>
            </a:r>
            <a:endParaRPr lang="en-US" sz="2050" dirty="0"/>
          </a:p>
        </p:txBody>
      </p:sp>
      <p:sp>
        <p:nvSpPr>
          <p:cNvPr id="11" name="Text 8"/>
          <p:cNvSpPr/>
          <p:nvPr/>
        </p:nvSpPr>
        <p:spPr>
          <a:xfrm>
            <a:off x="4961811" y="2999423"/>
            <a:ext cx="3263741" cy="15924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Об’єднав більшість східнослов’янських племен, значно розширивши та зміцнивши кордони Київської Русі.</a:t>
            </a:r>
            <a:endParaRPr lang="en-US" sz="1550" dirty="0"/>
          </a:p>
        </p:txBody>
      </p:sp>
      <p:sp>
        <p:nvSpPr>
          <p:cNvPr id="12" name="Shape 9"/>
          <p:cNvSpPr/>
          <p:nvPr/>
        </p:nvSpPr>
        <p:spPr>
          <a:xfrm>
            <a:off x="696635" y="5012650"/>
            <a:ext cx="3775829" cy="2489954"/>
          </a:xfrm>
          <a:prstGeom prst="roundRect">
            <a:avLst>
              <a:gd name="adj" fmla="val 4407"/>
            </a:avLst>
          </a:prstGeom>
          <a:solidFill>
            <a:srgbClr val="FFFFFF">
              <a:alpha val="95000"/>
            </a:srgbClr>
          </a:solidFill>
          <a:ln w="22860">
            <a:solidFill>
              <a:srgbClr val="B2D4E5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673775" y="5012650"/>
            <a:ext cx="91440" cy="2489954"/>
          </a:xfrm>
          <a:prstGeom prst="roundRect">
            <a:avLst>
              <a:gd name="adj" fmla="val 91429"/>
            </a:avLst>
          </a:prstGeom>
          <a:solidFill>
            <a:srgbClr val="007EBD"/>
          </a:solidFill>
          <a:ln/>
        </p:spPr>
      </p:sp>
      <p:sp>
        <p:nvSpPr>
          <p:cNvPr id="14" name="Text 11"/>
          <p:cNvSpPr/>
          <p:nvPr/>
        </p:nvSpPr>
        <p:spPr>
          <a:xfrm>
            <a:off x="987028" y="5234464"/>
            <a:ext cx="3263622" cy="6529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Реформатор і Будівничий</a:t>
            </a:r>
            <a:endParaRPr lang="en-US" sz="2050" dirty="0"/>
          </a:p>
        </p:txBody>
      </p:sp>
      <p:sp>
        <p:nvSpPr>
          <p:cNvPr id="15" name="Text 12"/>
          <p:cNvSpPr/>
          <p:nvPr/>
        </p:nvSpPr>
        <p:spPr>
          <a:xfrm>
            <a:off x="987028" y="6006822"/>
            <a:ext cx="3263622" cy="1273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Увійшов в історію як хреститель Русі, визначний реформатор внутрішнього життя та активний будівничий міст і храмів.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96835" y="311825"/>
            <a:ext cx="554914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Язичництво на Русі до Володимира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396835" y="955953"/>
            <a:ext cx="8191262" cy="3629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До приходу християнства на Русі панувала розгалужена багатобожна віра. Слов'яни вшановували велику кількість богів, пов'язаних із силами природи та побутом.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622347" y="2489896"/>
            <a:ext cx="8191262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buSzPct val="100000"/>
              <a:buChar char="•"/>
            </a:pP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Головні божества: </a:t>
            </a:r>
            <a:r>
              <a:rPr lang="en-US" sz="2400" dirty="0">
                <a:latin typeface="Inter" pitchFamily="34" charset="0"/>
                <a:ea typeface="Inter" pitchFamily="34" charset="-122"/>
                <a:cs typeface="Inter" pitchFamily="34" charset="-120"/>
              </a:rPr>
              <a:t>Перун </a:t>
            </a: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(бог грому і війни), </a:t>
            </a:r>
            <a:endParaRPr lang="uk-UA" sz="2400" dirty="0">
              <a:solidFill>
                <a:srgbClr val="272525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 algn="l">
              <a:buSzPct val="100000"/>
            </a:pPr>
            <a:r>
              <a:rPr lang="en-US" sz="2400" dirty="0" err="1">
                <a:latin typeface="Inter" pitchFamily="34" charset="0"/>
                <a:ea typeface="Inter" pitchFamily="34" charset="-122"/>
                <a:cs typeface="Inter" pitchFamily="34" charset="-120"/>
              </a:rPr>
              <a:t>Дажбог</a:t>
            </a: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(бог Сонця і добра), </a:t>
            </a:r>
            <a:endParaRPr lang="uk-UA" sz="2400" dirty="0">
              <a:solidFill>
                <a:srgbClr val="272525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 algn="l">
              <a:buSzPct val="100000"/>
            </a:pPr>
            <a:r>
              <a:rPr lang="en-US" sz="2400" dirty="0" err="1">
                <a:latin typeface="Inter" pitchFamily="34" charset="0"/>
                <a:ea typeface="Inter" pitchFamily="34" charset="-122"/>
                <a:cs typeface="Inter" pitchFamily="34" charset="-120"/>
              </a:rPr>
              <a:t>Мокош</a:t>
            </a: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(богиня родючості).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622347" y="3660936"/>
            <a:ext cx="8191262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buSzPct val="100000"/>
              <a:buChar char="•"/>
            </a:pP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На початку свого правління князь </a:t>
            </a:r>
            <a:r>
              <a:rPr lang="en-US" sz="24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Володимир</a:t>
            </a: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endParaRPr lang="uk-UA" sz="2400" dirty="0">
              <a:solidFill>
                <a:srgbClr val="272525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 algn="l">
              <a:buSzPct val="100000"/>
            </a:pPr>
            <a:r>
              <a:rPr lang="en-US" sz="24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особисто</a:t>
            </a: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підтримував язичництво, </a:t>
            </a:r>
            <a:r>
              <a:rPr lang="uk-UA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4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збудувавши</a:t>
            </a: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endParaRPr lang="uk-UA" sz="2400" dirty="0">
              <a:solidFill>
                <a:srgbClr val="272525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 algn="l">
              <a:buSzPct val="100000"/>
            </a:pP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у Києві капища для головних богів.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681156" y="4983532"/>
            <a:ext cx="8191262" cy="3629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buSzPct val="100000"/>
              <a:buChar char="•"/>
            </a:pP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У </a:t>
            </a:r>
            <a:r>
              <a:rPr lang="en-US" sz="24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980 році</a:t>
            </a: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була проведена реформа язичництва, спроба створити єдиний державний пантеон. Однак ця реформа не змогла припинити внутрішні суперечності в суспільстві та об'єднати всі племена.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681156" y="6852538"/>
            <a:ext cx="8191262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Ця багатоманітність вірувань заважала </a:t>
            </a:r>
            <a:r>
              <a:rPr lang="en-US" sz="24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централізації</a:t>
            </a: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endParaRPr lang="uk-UA" sz="2400" dirty="0">
              <a:solidFill>
                <a:srgbClr val="272525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 marL="0" indent="0" algn="l">
              <a:buNone/>
            </a:pPr>
            <a:r>
              <a:rPr lang="en-US" sz="24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влади</a:t>
            </a: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та міжнародному </a:t>
            </a:r>
            <a:r>
              <a:rPr lang="en-US" sz="24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визнанню</a:t>
            </a: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2400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держави</a:t>
            </a:r>
            <a:endParaRPr lang="en-US" sz="850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0957" y="0"/>
            <a:ext cx="5368647" cy="5368647"/>
          </a:xfrm>
          <a:prstGeom prst="rect">
            <a:avLst/>
          </a:prstGeom>
        </p:spPr>
      </p:pic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0956" y="5368646"/>
            <a:ext cx="5368647" cy="286095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0916" y="672465"/>
            <a:ext cx="11023163" cy="6197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Вибір Віри: Посольства Князя Володимира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660916" y="1669852"/>
            <a:ext cx="13308568" cy="604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Володимир розумів, що для зміцнення держави потрібна єдина, монотеїстична релігія. Він відправив посольства для вивчення світових релігій.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0916" y="2486382"/>
            <a:ext cx="6559868" cy="566499"/>
          </a:xfrm>
          <a:prstGeom prst="roundRect">
            <a:avLst>
              <a:gd name="adj" fmla="val 480084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3799165" y="2592586"/>
            <a:ext cx="283250" cy="3540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49749" y="3241715"/>
            <a:ext cx="2478762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Болгарія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849749" y="3664744"/>
            <a:ext cx="6182201" cy="3020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Вивчення ісламу: не сподобалися заборони на вино і свинину.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7409617" y="2486382"/>
            <a:ext cx="6559868" cy="566499"/>
          </a:xfrm>
          <a:prstGeom prst="roundRect">
            <a:avLst>
              <a:gd name="adj" fmla="val 480084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547866" y="2592586"/>
            <a:ext cx="283250" cy="3540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7598450" y="3241715"/>
            <a:ext cx="2478762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Німеччина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7598450" y="3664744"/>
            <a:ext cx="6182201" cy="604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Вивчення західного християнства (католицизму): віра здалася занадто сухою і непишною.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660916" y="4646533"/>
            <a:ext cx="6559868" cy="566499"/>
          </a:xfrm>
          <a:prstGeom prst="roundRect">
            <a:avLst>
              <a:gd name="adj" fmla="val 480084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799165" y="4752737"/>
            <a:ext cx="283250" cy="3540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849749" y="5401866"/>
            <a:ext cx="2478762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Юдейські землі</a:t>
            </a:r>
            <a:endParaRPr lang="en-US" sz="1950" dirty="0"/>
          </a:p>
        </p:txBody>
      </p:sp>
      <p:sp>
        <p:nvSpPr>
          <p:cNvPr id="15" name="Text 13"/>
          <p:cNvSpPr/>
          <p:nvPr/>
        </p:nvSpPr>
        <p:spPr>
          <a:xfrm>
            <a:off x="849749" y="5824895"/>
            <a:ext cx="6182201" cy="604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Вивчення юдаїзму: не влаштувало те, що юдеї втратили свою державу.</a:t>
            </a:r>
            <a:endParaRPr lang="en-US" sz="1450" dirty="0"/>
          </a:p>
        </p:txBody>
      </p:sp>
      <p:sp>
        <p:nvSpPr>
          <p:cNvPr id="16" name="Shape 14"/>
          <p:cNvSpPr/>
          <p:nvPr/>
        </p:nvSpPr>
        <p:spPr>
          <a:xfrm>
            <a:off x="7409617" y="4646533"/>
            <a:ext cx="6559868" cy="566499"/>
          </a:xfrm>
          <a:prstGeom prst="roundRect">
            <a:avLst>
              <a:gd name="adj" fmla="val 480084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547866" y="4752737"/>
            <a:ext cx="283250" cy="3540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4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7598450" y="5401866"/>
            <a:ext cx="2478762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Візантія (Греція)</a:t>
            </a:r>
            <a:endParaRPr lang="en-US" sz="1950" dirty="0"/>
          </a:p>
        </p:txBody>
      </p:sp>
      <p:sp>
        <p:nvSpPr>
          <p:cNvPr id="19" name="Text 17"/>
          <p:cNvSpPr/>
          <p:nvPr/>
        </p:nvSpPr>
        <p:spPr>
          <a:xfrm>
            <a:off x="7598450" y="5824895"/>
            <a:ext cx="6182201" cy="604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Східне християнство (православ'я): послів найбільше вразила велична служба у </a:t>
            </a:r>
            <a:r>
              <a:rPr lang="en-US" sz="14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Софійському соборі Константинополя</a:t>
            </a: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450" dirty="0"/>
          </a:p>
        </p:txBody>
      </p:sp>
      <p:sp>
        <p:nvSpPr>
          <p:cNvPr id="20" name="Text 18"/>
          <p:cNvSpPr/>
          <p:nvPr/>
        </p:nvSpPr>
        <p:spPr>
          <a:xfrm>
            <a:off x="944166" y="7042666"/>
            <a:ext cx="13025318" cy="3020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Володимир почув про християнство як про віру, що здатна духовно об’єднати народ і зміцнити міжнародний авторитет держави.</a:t>
            </a:r>
            <a:endParaRPr lang="en-US" sz="1450" dirty="0"/>
          </a:p>
        </p:txBody>
      </p:sp>
      <p:sp>
        <p:nvSpPr>
          <p:cNvPr id="21" name="Shape 19"/>
          <p:cNvSpPr/>
          <p:nvPr/>
        </p:nvSpPr>
        <p:spPr>
          <a:xfrm>
            <a:off x="660916" y="6830258"/>
            <a:ext cx="22860" cy="726877"/>
          </a:xfrm>
          <a:prstGeom prst="rect">
            <a:avLst/>
          </a:prstGeom>
          <a:solidFill>
            <a:srgbClr val="007EBD"/>
          </a:solidFill>
          <a:ln/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7938" y="509588"/>
            <a:ext cx="9551194" cy="6074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750"/>
              </a:lnSpc>
              <a:buNone/>
            </a:pPr>
            <a:r>
              <a:rPr lang="en-US" sz="38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988 рік: Хрещення Князя Володимира</a:t>
            </a:r>
            <a:endParaRPr lang="en-US" sz="3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938" y="1602938"/>
            <a:ext cx="5752148" cy="5752147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9191" y="1602938"/>
            <a:ext cx="555308" cy="11430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599521" y="1787962"/>
            <a:ext cx="2429708" cy="303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Херсонес</a:t>
            </a:r>
            <a:endParaRPr lang="en-US" sz="1900" dirty="0"/>
          </a:p>
        </p:txBody>
      </p:sp>
      <p:sp>
        <p:nvSpPr>
          <p:cNvPr id="6" name="Text 2"/>
          <p:cNvSpPr/>
          <p:nvPr/>
        </p:nvSpPr>
        <p:spPr>
          <a:xfrm>
            <a:off x="7599521" y="2276713"/>
            <a:ext cx="6390442" cy="8886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Володимир прийняв християнство за православним обрядом у місті Херсонес (нині територія Криму) у 988 році. За деякими літописами, хрещення відбулося після завоювання міста.</a:t>
            </a:r>
            <a:endParaRPr lang="en-US" sz="14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6844" y="3535442"/>
            <a:ext cx="555308" cy="114300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877175" y="3720465"/>
            <a:ext cx="2429708" cy="303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Шлюб із Анною</a:t>
            </a:r>
            <a:endParaRPr lang="en-US" sz="1900" dirty="0"/>
          </a:p>
        </p:txBody>
      </p:sp>
      <p:sp>
        <p:nvSpPr>
          <p:cNvPr id="9" name="Text 4"/>
          <p:cNvSpPr/>
          <p:nvPr/>
        </p:nvSpPr>
        <p:spPr>
          <a:xfrm>
            <a:off x="7877175" y="4209217"/>
            <a:ext cx="6112788" cy="11849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Отримав дозвіл одружитися з візантійською принцесою Анною, сестрою імператорів Василія II та Костянтина VIII. Цей шлюб був важливим </a:t>
            </a:r>
            <a:r>
              <a:rPr lang="en-US" sz="145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політичним союзом</a:t>
            </a: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із наймогутнішою державою Європи.</a:t>
            </a:r>
            <a:endParaRPr lang="en-US" sz="14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4498" y="5764173"/>
            <a:ext cx="555308" cy="114300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8154829" y="5949196"/>
            <a:ext cx="2429708" cy="303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Хрещення Киян</a:t>
            </a:r>
            <a:endParaRPr lang="en-US" sz="1900" dirty="0"/>
          </a:p>
        </p:txBody>
      </p:sp>
      <p:sp>
        <p:nvSpPr>
          <p:cNvPr id="12" name="Text 6"/>
          <p:cNvSpPr/>
          <p:nvPr/>
        </p:nvSpPr>
        <p:spPr>
          <a:xfrm>
            <a:off x="8154829" y="6437948"/>
            <a:ext cx="5835134" cy="8886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Після повернення до Києва Володимир розпочав масове хрещення жителів столиці, яке відбувалося в річці Дніпро. Так почалося офіційне запровадження християнства на Русі.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27234" y="737592"/>
            <a:ext cx="8940641" cy="681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350"/>
              </a:lnSpc>
              <a:buNone/>
            </a:pPr>
            <a:r>
              <a:rPr lang="en-US" sz="42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Політичне Значення Хрещення</a:t>
            </a:r>
            <a:endParaRPr lang="en-US" sz="4250" dirty="0"/>
          </a:p>
        </p:txBody>
      </p:sp>
      <p:sp>
        <p:nvSpPr>
          <p:cNvPr id="3" name="Shape 1"/>
          <p:cNvSpPr/>
          <p:nvPr/>
        </p:nvSpPr>
        <p:spPr>
          <a:xfrm>
            <a:off x="727234" y="1834872"/>
            <a:ext cx="6484025" cy="2724626"/>
          </a:xfrm>
          <a:prstGeom prst="roundRect">
            <a:avLst>
              <a:gd name="adj" fmla="val 3203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942618" y="2050256"/>
            <a:ext cx="623292" cy="623292"/>
          </a:xfrm>
          <a:prstGeom prst="roundRect">
            <a:avLst>
              <a:gd name="adj" fmla="val 14669024"/>
            </a:avLst>
          </a:prstGeom>
          <a:solidFill>
            <a:srgbClr val="007EBD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68" y="2186583"/>
            <a:ext cx="280392" cy="35052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942618" y="2881313"/>
            <a:ext cx="4220528" cy="3408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Зміцнення Князівської Влади</a:t>
            </a:r>
            <a:endParaRPr lang="en-US" sz="2100" dirty="0"/>
          </a:p>
        </p:txBody>
      </p:sp>
      <p:sp>
        <p:nvSpPr>
          <p:cNvPr id="7" name="Text 4"/>
          <p:cNvSpPr/>
          <p:nvPr/>
        </p:nvSpPr>
        <p:spPr>
          <a:xfrm>
            <a:off x="942618" y="3346847"/>
            <a:ext cx="6053257" cy="6648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Монотеїзм освятив владу князя, проголошуючи її єдиною і встановленою Богом, що сприяло </a:t>
            </a:r>
            <a:r>
              <a:rPr lang="en-US" sz="16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централізації держави</a:t>
            </a: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7419023" y="1834872"/>
            <a:ext cx="6484144" cy="2724626"/>
          </a:xfrm>
          <a:prstGeom prst="roundRect">
            <a:avLst>
              <a:gd name="adj" fmla="val 3203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7634407" y="2050256"/>
            <a:ext cx="623292" cy="623292"/>
          </a:xfrm>
          <a:prstGeom prst="roundRect">
            <a:avLst>
              <a:gd name="adj" fmla="val 14669024"/>
            </a:avLst>
          </a:prstGeom>
          <a:solidFill>
            <a:srgbClr val="007EBD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5857" y="2186583"/>
            <a:ext cx="280392" cy="35052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7634407" y="2881313"/>
            <a:ext cx="3588306" cy="3408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Міжнародний Авторитет</a:t>
            </a:r>
            <a:endParaRPr lang="en-US" sz="2100" dirty="0"/>
          </a:p>
        </p:txBody>
      </p:sp>
      <p:sp>
        <p:nvSpPr>
          <p:cNvPr id="12" name="Text 8"/>
          <p:cNvSpPr/>
          <p:nvPr/>
        </p:nvSpPr>
        <p:spPr>
          <a:xfrm>
            <a:off x="7634407" y="3346847"/>
            <a:ext cx="6053376" cy="9972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Київська Русь інтегрувалася до європейської християнської спільноти, отримавши статус повноправної християнської держави.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727234" y="4767263"/>
            <a:ext cx="6484025" cy="2724626"/>
          </a:xfrm>
          <a:prstGeom prst="roundRect">
            <a:avLst>
              <a:gd name="adj" fmla="val 3203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942618" y="4982647"/>
            <a:ext cx="623292" cy="623292"/>
          </a:xfrm>
          <a:prstGeom prst="roundRect">
            <a:avLst>
              <a:gd name="adj" fmla="val 14669024"/>
            </a:avLst>
          </a:prstGeom>
          <a:solidFill>
            <a:srgbClr val="007EBD"/>
          </a:solidFill>
          <a:ln/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068" y="5118973"/>
            <a:ext cx="280392" cy="35052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942618" y="5813703"/>
            <a:ext cx="3239691" cy="3408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Дипломатичні Зв'язки</a:t>
            </a:r>
            <a:endParaRPr lang="en-US" sz="2100" dirty="0"/>
          </a:p>
        </p:txBody>
      </p:sp>
      <p:sp>
        <p:nvSpPr>
          <p:cNvPr id="17" name="Text 12"/>
          <p:cNvSpPr/>
          <p:nvPr/>
        </p:nvSpPr>
        <p:spPr>
          <a:xfrm>
            <a:off x="942618" y="6279237"/>
            <a:ext cx="6053257" cy="9972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Хрещення відкрило шлях для вигідних політичних та культурних зв'язків із Візантією та іншими європейськими країнами.</a:t>
            </a:r>
            <a:endParaRPr lang="en-US" sz="1600" dirty="0"/>
          </a:p>
        </p:txBody>
      </p:sp>
      <p:sp>
        <p:nvSpPr>
          <p:cNvPr id="18" name="Shape 13"/>
          <p:cNvSpPr/>
          <p:nvPr/>
        </p:nvSpPr>
        <p:spPr>
          <a:xfrm>
            <a:off x="7419023" y="4767263"/>
            <a:ext cx="6484144" cy="2724626"/>
          </a:xfrm>
          <a:prstGeom prst="roundRect">
            <a:avLst>
              <a:gd name="adj" fmla="val 3203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9" name="Shape 14"/>
          <p:cNvSpPr/>
          <p:nvPr/>
        </p:nvSpPr>
        <p:spPr>
          <a:xfrm>
            <a:off x="7634407" y="4982647"/>
            <a:ext cx="623292" cy="623292"/>
          </a:xfrm>
          <a:prstGeom prst="roundRect">
            <a:avLst>
              <a:gd name="adj" fmla="val 14669024"/>
            </a:avLst>
          </a:prstGeom>
          <a:solidFill>
            <a:srgbClr val="007EBD"/>
          </a:solidFill>
          <a:ln/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5857" y="5118973"/>
            <a:ext cx="280392" cy="350520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7634407" y="5813703"/>
            <a:ext cx="3155990" cy="3408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Церковна Організація</a:t>
            </a:r>
            <a:endParaRPr lang="en-US" sz="2100" dirty="0"/>
          </a:p>
        </p:txBody>
      </p:sp>
      <p:sp>
        <p:nvSpPr>
          <p:cNvPr id="22" name="Text 16"/>
          <p:cNvSpPr/>
          <p:nvPr/>
        </p:nvSpPr>
        <p:spPr>
          <a:xfrm>
            <a:off x="7634407" y="6279237"/>
            <a:ext cx="6053376" cy="9972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Була встановлена Київська митрополія, що підпорядковувалася Константинопольському патріархату, що забезпечило поширення церковних інститутів.</a:t>
            </a:r>
            <a:endParaRPr lang="en-US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43720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82347" y="3130391"/>
            <a:ext cx="7827050" cy="6397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000"/>
              </a:lnSpc>
              <a:buNone/>
            </a:pPr>
            <a:r>
              <a:rPr lang="en-US" sz="40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Культурні та Соціальні Зміни</a:t>
            </a:r>
            <a:endParaRPr lang="en-US" sz="4000" dirty="0"/>
          </a:p>
        </p:txBody>
      </p:sp>
      <p:sp>
        <p:nvSpPr>
          <p:cNvPr id="4" name="Text 1"/>
          <p:cNvSpPr/>
          <p:nvPr/>
        </p:nvSpPr>
        <p:spPr>
          <a:xfrm>
            <a:off x="682347" y="4257437"/>
            <a:ext cx="4843582" cy="3837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Духовний та Освітній Прогрес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682347" y="4836081"/>
            <a:ext cx="6395085" cy="9358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450"/>
              </a:lnSpc>
              <a:buSzPct val="100000"/>
              <a:buChar char="•"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Разом із християнством прийшли писемність, книжність та освіта. Почали створюватися школи та переписуватися церковні книги.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682347" y="5840135"/>
            <a:ext cx="6395085" cy="9358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450"/>
              </a:lnSpc>
              <a:buSzPct val="100000"/>
              <a:buChar char="•"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Будівництво кам’яних храмів за візантійськими зразками, що сприяло розвитку архітектури та мистецтва (іконопис, мозаїка, фрески).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682347" y="6844189"/>
            <a:ext cx="6395085" cy="6238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450"/>
              </a:lnSpc>
              <a:buSzPct val="100000"/>
              <a:buChar char="•"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Володимир збудував </a:t>
            </a:r>
            <a:r>
              <a:rPr lang="en-US" sz="15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Десятинну церкву</a:t>
            </a: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(церква Успіння Богородиці) — перший кам'яний храм Київської Русі (996 р.).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7560588" y="4257437"/>
            <a:ext cx="4867751" cy="3837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Моральні та Правові Реформи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7560588" y="4836081"/>
            <a:ext cx="6395085" cy="6238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450"/>
              </a:lnSpc>
              <a:buSzPct val="100000"/>
              <a:buChar char="•"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Християнство запровадило нові моральні норми, що базувалися на заповідях.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7560588" y="5528191"/>
            <a:ext cx="6395085" cy="9358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450"/>
              </a:lnSpc>
              <a:buSzPct val="100000"/>
              <a:buChar char="•"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Розпочалося створення нових законодавчих актів, які включали церковне право, що регулювало сімейні та соціальні відносини.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7560588" y="6532245"/>
            <a:ext cx="6395085" cy="6238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450"/>
              </a:lnSpc>
              <a:buSzPct val="100000"/>
              <a:buChar char="•"/>
            </a:pPr>
            <a:r>
              <a:rPr lang="en-US" sz="15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Християнські ідеї милосердя сприяли розвитку соціальної допомоги та піклуванню про бідних.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074450" y="663535"/>
            <a:ext cx="7967901" cy="11027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300"/>
              </a:lnSpc>
              <a:buNone/>
            </a:pPr>
            <a:r>
              <a:rPr lang="en-US" sz="34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Образ Володимира в Історії та Легендах</a:t>
            </a:r>
            <a:endParaRPr lang="en-US" sz="3450" dirty="0"/>
          </a:p>
        </p:txBody>
      </p:sp>
      <p:sp>
        <p:nvSpPr>
          <p:cNvPr id="4" name="Shape 1"/>
          <p:cNvSpPr/>
          <p:nvPr/>
        </p:nvSpPr>
        <p:spPr>
          <a:xfrm>
            <a:off x="10046970" y="2018228"/>
            <a:ext cx="22860" cy="5547717"/>
          </a:xfrm>
          <a:prstGeom prst="roundRect">
            <a:avLst>
              <a:gd name="adj" fmla="val 308726"/>
            </a:avLst>
          </a:prstGeom>
          <a:solidFill>
            <a:srgbClr val="B2D4E5"/>
          </a:solidFill>
          <a:ln/>
        </p:spPr>
      </p:sp>
      <p:sp>
        <p:nvSpPr>
          <p:cNvPr id="5" name="Shape 2"/>
          <p:cNvSpPr/>
          <p:nvPr/>
        </p:nvSpPr>
        <p:spPr>
          <a:xfrm>
            <a:off x="9577268" y="3042404"/>
            <a:ext cx="503992" cy="22860"/>
          </a:xfrm>
          <a:prstGeom prst="roundRect">
            <a:avLst>
              <a:gd name="adj" fmla="val 308726"/>
            </a:avLst>
          </a:prstGeom>
          <a:solidFill>
            <a:srgbClr val="B2D4E5"/>
          </a:solidFill>
          <a:ln/>
        </p:spPr>
      </p:sp>
      <p:sp>
        <p:nvSpPr>
          <p:cNvPr id="6" name="Shape 3"/>
          <p:cNvSpPr/>
          <p:nvPr/>
        </p:nvSpPr>
        <p:spPr>
          <a:xfrm>
            <a:off x="9995416" y="2990850"/>
            <a:ext cx="125968" cy="125968"/>
          </a:xfrm>
          <a:prstGeom prst="roundRect">
            <a:avLst>
              <a:gd name="adj" fmla="val 362949"/>
            </a:avLst>
          </a:prstGeom>
          <a:solidFill>
            <a:srgbClr val="007EBD"/>
          </a:solidFill>
          <a:ln/>
        </p:spPr>
      </p:sp>
      <p:sp>
        <p:nvSpPr>
          <p:cNvPr id="7" name="Shape 4"/>
          <p:cNvSpPr/>
          <p:nvPr/>
        </p:nvSpPr>
        <p:spPr>
          <a:xfrm>
            <a:off x="6074450" y="2018228"/>
            <a:ext cx="3479959" cy="2071211"/>
          </a:xfrm>
          <a:prstGeom prst="roundRect">
            <a:avLst>
              <a:gd name="adj" fmla="val 3407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173397" y="2193846"/>
            <a:ext cx="2205395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15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Зцілення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6250067" y="2570202"/>
            <a:ext cx="3128724" cy="13436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1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Літопис "Повість минулих літ" розповідає, що перед хрещенням Володимир осліп і прозрів лише після обряду, що символізувало духовне прозріння Русі.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10035540" y="3916085"/>
            <a:ext cx="503992" cy="22860"/>
          </a:xfrm>
          <a:prstGeom prst="roundRect">
            <a:avLst>
              <a:gd name="adj" fmla="val 308726"/>
            </a:avLst>
          </a:prstGeom>
          <a:solidFill>
            <a:srgbClr val="B2D4E5"/>
          </a:solidFill>
          <a:ln/>
        </p:spPr>
      </p:sp>
      <p:sp>
        <p:nvSpPr>
          <p:cNvPr id="11" name="Shape 8"/>
          <p:cNvSpPr/>
          <p:nvPr/>
        </p:nvSpPr>
        <p:spPr>
          <a:xfrm>
            <a:off x="9995416" y="3864531"/>
            <a:ext cx="125968" cy="125968"/>
          </a:xfrm>
          <a:prstGeom prst="roundRect">
            <a:avLst>
              <a:gd name="adj" fmla="val 362949"/>
            </a:avLst>
          </a:prstGeom>
          <a:solidFill>
            <a:srgbClr val="007EBD"/>
          </a:solidFill>
          <a:ln/>
        </p:spPr>
      </p:sp>
      <p:sp>
        <p:nvSpPr>
          <p:cNvPr id="12" name="Shape 9"/>
          <p:cNvSpPr/>
          <p:nvPr/>
        </p:nvSpPr>
        <p:spPr>
          <a:xfrm>
            <a:off x="10562392" y="3026331"/>
            <a:ext cx="3479959" cy="1802487"/>
          </a:xfrm>
          <a:prstGeom prst="roundRect">
            <a:avLst>
              <a:gd name="adj" fmla="val 3915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10738009" y="3201948"/>
            <a:ext cx="2413278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Божественний Вибір</a:t>
            </a:r>
            <a:endParaRPr lang="en-US" sz="1700" dirty="0"/>
          </a:p>
        </p:txBody>
      </p:sp>
      <p:sp>
        <p:nvSpPr>
          <p:cNvPr id="14" name="Text 11"/>
          <p:cNvSpPr/>
          <p:nvPr/>
        </p:nvSpPr>
        <p:spPr>
          <a:xfrm>
            <a:off x="10738009" y="3578304"/>
            <a:ext cx="3128724" cy="1074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Вибір християнства зображується як не просто політичне рішення, а як божественне провидіння, перемога світла над язичницькою "темрявою".</a:t>
            </a:r>
            <a:endParaRPr lang="en-US" sz="1300" dirty="0"/>
          </a:p>
        </p:txBody>
      </p:sp>
      <p:sp>
        <p:nvSpPr>
          <p:cNvPr id="15" name="Shape 12"/>
          <p:cNvSpPr/>
          <p:nvPr/>
        </p:nvSpPr>
        <p:spPr>
          <a:xfrm>
            <a:off x="9577268" y="5449610"/>
            <a:ext cx="503992" cy="22860"/>
          </a:xfrm>
          <a:prstGeom prst="roundRect">
            <a:avLst>
              <a:gd name="adj" fmla="val 308726"/>
            </a:avLst>
          </a:prstGeom>
          <a:solidFill>
            <a:srgbClr val="B2D4E5"/>
          </a:solidFill>
          <a:ln/>
        </p:spPr>
      </p:sp>
      <p:sp>
        <p:nvSpPr>
          <p:cNvPr id="16" name="Shape 13"/>
          <p:cNvSpPr/>
          <p:nvPr/>
        </p:nvSpPr>
        <p:spPr>
          <a:xfrm>
            <a:off x="9995416" y="5398056"/>
            <a:ext cx="125968" cy="125968"/>
          </a:xfrm>
          <a:prstGeom prst="roundRect">
            <a:avLst>
              <a:gd name="adj" fmla="val 362949"/>
            </a:avLst>
          </a:prstGeom>
          <a:solidFill>
            <a:srgbClr val="007EBD"/>
          </a:solidFill>
          <a:ln/>
        </p:spPr>
      </p:sp>
      <p:sp>
        <p:nvSpPr>
          <p:cNvPr id="17" name="Shape 14"/>
          <p:cNvSpPr/>
          <p:nvPr/>
        </p:nvSpPr>
        <p:spPr>
          <a:xfrm>
            <a:off x="6074450" y="4425434"/>
            <a:ext cx="3479959" cy="2071211"/>
          </a:xfrm>
          <a:prstGeom prst="roundRect">
            <a:avLst>
              <a:gd name="adj" fmla="val 3407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7173397" y="4601051"/>
            <a:ext cx="2205395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15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Ім'я "Сонечко"</a:t>
            </a:r>
            <a:endParaRPr lang="en-US" sz="1700" dirty="0"/>
          </a:p>
        </p:txBody>
      </p:sp>
      <p:sp>
        <p:nvSpPr>
          <p:cNvPr id="19" name="Text 16"/>
          <p:cNvSpPr/>
          <p:nvPr/>
        </p:nvSpPr>
        <p:spPr>
          <a:xfrm>
            <a:off x="6250067" y="4977408"/>
            <a:ext cx="3128724" cy="13436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1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У народній пам'яті Володимир отримав прізвисько </a:t>
            </a:r>
            <a:r>
              <a:rPr lang="en-US" sz="13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«Володимир — Ясне Сонечко»</a:t>
            </a: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за його мудрість, доброту та важливість його діянь для народу.</a:t>
            </a:r>
            <a:endParaRPr lang="en-US" sz="1300" dirty="0"/>
          </a:p>
        </p:txBody>
      </p:sp>
      <p:sp>
        <p:nvSpPr>
          <p:cNvPr id="20" name="Shape 17"/>
          <p:cNvSpPr/>
          <p:nvPr/>
        </p:nvSpPr>
        <p:spPr>
          <a:xfrm>
            <a:off x="10035540" y="6518791"/>
            <a:ext cx="503992" cy="22860"/>
          </a:xfrm>
          <a:prstGeom prst="roundRect">
            <a:avLst>
              <a:gd name="adj" fmla="val 308726"/>
            </a:avLst>
          </a:prstGeom>
          <a:solidFill>
            <a:srgbClr val="B2D4E5"/>
          </a:solidFill>
          <a:ln/>
        </p:spPr>
      </p:sp>
      <p:sp>
        <p:nvSpPr>
          <p:cNvPr id="21" name="Shape 18"/>
          <p:cNvSpPr/>
          <p:nvPr/>
        </p:nvSpPr>
        <p:spPr>
          <a:xfrm>
            <a:off x="9995416" y="6467237"/>
            <a:ext cx="125968" cy="125968"/>
          </a:xfrm>
          <a:prstGeom prst="roundRect">
            <a:avLst>
              <a:gd name="adj" fmla="val 362949"/>
            </a:avLst>
          </a:prstGeom>
          <a:solidFill>
            <a:srgbClr val="007EBD"/>
          </a:solidFill>
          <a:ln/>
        </p:spPr>
      </p:sp>
      <p:sp>
        <p:nvSpPr>
          <p:cNvPr id="22" name="Shape 19"/>
          <p:cNvSpPr/>
          <p:nvPr/>
        </p:nvSpPr>
        <p:spPr>
          <a:xfrm>
            <a:off x="10562392" y="5629037"/>
            <a:ext cx="3479959" cy="1802487"/>
          </a:xfrm>
          <a:prstGeom prst="roundRect">
            <a:avLst>
              <a:gd name="adj" fmla="val 3915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10738009" y="5804654"/>
            <a:ext cx="2205395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Канонізація</a:t>
            </a:r>
            <a:endParaRPr lang="en-US" sz="1700" dirty="0"/>
          </a:p>
        </p:txBody>
      </p:sp>
      <p:sp>
        <p:nvSpPr>
          <p:cNvPr id="24" name="Text 21"/>
          <p:cNvSpPr/>
          <p:nvPr/>
        </p:nvSpPr>
        <p:spPr>
          <a:xfrm>
            <a:off x="10738009" y="6181011"/>
            <a:ext cx="3128724" cy="1074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За свої заслуги перед церквою та державою він був канонізований і шанується як </a:t>
            </a:r>
            <a:r>
              <a:rPr lang="en-US" sz="13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«Святий»</a:t>
            </a: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та </a:t>
            </a:r>
            <a:r>
              <a:rPr lang="en-US" sz="13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«Рівноапостольний»</a:t>
            </a: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27353" y="745450"/>
            <a:ext cx="9340334" cy="6818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350"/>
              </a:lnSpc>
              <a:buNone/>
            </a:pPr>
            <a:r>
              <a:rPr lang="en-US" sz="42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Тривала Спадщина Володимира</a:t>
            </a:r>
            <a:endParaRPr lang="en-US" sz="42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973" y="1977390"/>
            <a:ext cx="4276011" cy="2494121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7195" y="1977390"/>
            <a:ext cx="4276011" cy="2494121"/>
          </a:xfrm>
          <a:prstGeom prst="rect">
            <a:avLst/>
          </a:prstGeom>
        </p:spPr>
      </p:pic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9417" y="1977390"/>
            <a:ext cx="4276011" cy="2494121"/>
          </a:xfrm>
          <a:prstGeom prst="rect">
            <a:avLst/>
          </a:prstGeom>
        </p:spPr>
      </p:pic>
      <p:sp>
        <p:nvSpPr>
          <p:cNvPr id="6" name="Shape 1"/>
          <p:cNvSpPr/>
          <p:nvPr/>
        </p:nvSpPr>
        <p:spPr>
          <a:xfrm>
            <a:off x="727353" y="4839653"/>
            <a:ext cx="467558" cy="467558"/>
          </a:xfrm>
          <a:prstGeom prst="roundRect">
            <a:avLst>
              <a:gd name="adj" fmla="val 18671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7" name="Text 2"/>
          <p:cNvSpPr/>
          <p:nvPr/>
        </p:nvSpPr>
        <p:spPr>
          <a:xfrm>
            <a:off x="1402675" y="4878586"/>
            <a:ext cx="3543300" cy="818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5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Основа Української Культури</a:t>
            </a:r>
            <a:endParaRPr lang="en-US" sz="2550" dirty="0"/>
          </a:p>
        </p:txBody>
      </p:sp>
      <p:sp>
        <p:nvSpPr>
          <p:cNvPr id="8" name="Text 3"/>
          <p:cNvSpPr/>
          <p:nvPr/>
        </p:nvSpPr>
        <p:spPr>
          <a:xfrm>
            <a:off x="1402675" y="5821442"/>
            <a:ext cx="3543300" cy="13301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Християнство, прийняте Володимиром, стало невід'ємною основою духовності, мистецтва та культури українського народу.</a:t>
            </a:r>
            <a:endParaRPr lang="en-US" sz="1600" dirty="0"/>
          </a:p>
        </p:txBody>
      </p:sp>
      <p:sp>
        <p:nvSpPr>
          <p:cNvPr id="9" name="Shape 4"/>
          <p:cNvSpPr/>
          <p:nvPr/>
        </p:nvSpPr>
        <p:spPr>
          <a:xfrm>
            <a:off x="5205770" y="4839653"/>
            <a:ext cx="467558" cy="467558"/>
          </a:xfrm>
          <a:prstGeom prst="roundRect">
            <a:avLst>
              <a:gd name="adj" fmla="val 18671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0" name="Text 5"/>
          <p:cNvSpPr/>
          <p:nvPr/>
        </p:nvSpPr>
        <p:spPr>
          <a:xfrm>
            <a:off x="5881092" y="4878586"/>
            <a:ext cx="3543419" cy="818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5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Символ Державності</a:t>
            </a:r>
            <a:endParaRPr lang="en-US" sz="2550" dirty="0"/>
          </a:p>
        </p:txBody>
      </p:sp>
      <p:sp>
        <p:nvSpPr>
          <p:cNvPr id="11" name="Text 6"/>
          <p:cNvSpPr/>
          <p:nvPr/>
        </p:nvSpPr>
        <p:spPr>
          <a:xfrm>
            <a:off x="5881092" y="5821442"/>
            <a:ext cx="3543419" cy="1662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Володимир Великий залишається символом єдності та державотворчої місії. Він заклав цивілізаційні основи для майбутньої України.</a:t>
            </a:r>
            <a:endParaRPr lang="en-US" sz="1600" dirty="0"/>
          </a:p>
        </p:txBody>
      </p:sp>
      <p:sp>
        <p:nvSpPr>
          <p:cNvPr id="12" name="Shape 7"/>
          <p:cNvSpPr/>
          <p:nvPr/>
        </p:nvSpPr>
        <p:spPr>
          <a:xfrm>
            <a:off x="9684306" y="4839653"/>
            <a:ext cx="467558" cy="467558"/>
          </a:xfrm>
          <a:prstGeom prst="roundRect">
            <a:avLst>
              <a:gd name="adj" fmla="val 18671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3" name="Text 8"/>
          <p:cNvSpPr/>
          <p:nvPr/>
        </p:nvSpPr>
        <p:spPr>
          <a:xfrm>
            <a:off x="10359628" y="4878586"/>
            <a:ext cx="3273504" cy="4090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5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Державний Герб</a:t>
            </a:r>
            <a:endParaRPr lang="en-US" sz="2550" dirty="0"/>
          </a:p>
        </p:txBody>
      </p:sp>
      <p:sp>
        <p:nvSpPr>
          <p:cNvPr id="14" name="Text 9"/>
          <p:cNvSpPr/>
          <p:nvPr/>
        </p:nvSpPr>
        <p:spPr>
          <a:xfrm>
            <a:off x="10359628" y="5412343"/>
            <a:ext cx="3543300" cy="19952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Особистий знак князя Володимира — тризуб — став малим Державним Гербом сучасної України, підкреслюючи спадкоємність державної традиції.</a:t>
            </a:r>
            <a:endParaRPr lang="en-US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66499" y="354424"/>
            <a:ext cx="7621905" cy="531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Висновок: </a:t>
            </a:r>
            <a:r>
              <a:rPr lang="en-US" sz="3300" b="1" dirty="0"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Творець Держави і Віри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441520" y="1183005"/>
            <a:ext cx="13254633" cy="29317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50"/>
              </a:lnSpc>
              <a:buNone/>
            </a:pPr>
            <a:r>
              <a:rPr lang="en-US" sz="46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Володимир Великий не просто прийняв нову віру — він </a:t>
            </a:r>
            <a:r>
              <a:rPr lang="en-US" sz="4600" b="1" dirty="0"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змінив хід історії</a:t>
            </a:r>
            <a:r>
              <a:rPr lang="en-US" sz="46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, об’єднав народ і заклав фундамент для розвитку української державності та культури.</a:t>
            </a:r>
            <a:endParaRPr lang="en-US" sz="4600" dirty="0"/>
          </a:p>
        </p:txBody>
      </p:sp>
      <p:sp>
        <p:nvSpPr>
          <p:cNvPr id="6" name="Text 3"/>
          <p:cNvSpPr/>
          <p:nvPr/>
        </p:nvSpPr>
        <p:spPr>
          <a:xfrm>
            <a:off x="714338" y="4412243"/>
            <a:ext cx="13497401" cy="2071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Володимир — хреститель Русі, творець держави і віри. </a:t>
            </a:r>
            <a:endParaRPr lang="uk-UA" sz="2400" b="1" dirty="0">
              <a:solidFill>
                <a:srgbClr val="272525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 marL="0" indent="0" algn="l">
              <a:buNone/>
            </a:pPr>
            <a:r>
              <a:rPr lang="en-US" sz="2400" b="1" dirty="0" err="1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Його</a:t>
            </a:r>
            <a:r>
              <a:rPr lang="en-US" sz="24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спадщина живе в серцях мільйонів і сьогодні</a:t>
            </a:r>
            <a:r>
              <a:rPr lang="en-US" sz="1000" b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0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8552B0C-D0E0-B151-FE64-6E65B1A49D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804" r="28193"/>
          <a:stretch/>
        </p:blipFill>
        <p:spPr>
          <a:xfrm>
            <a:off x="10213229" y="3438206"/>
            <a:ext cx="3065449" cy="46920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Скибка">
  <a:themeElements>
    <a:clrScheme name="Скибка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кибка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кибка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19</TotalTime>
  <Words>799</Words>
  <Application>Microsoft Office PowerPoint</Application>
  <PresentationFormat>Довільний</PresentationFormat>
  <Paragraphs>94</Paragraphs>
  <Slides>10</Slides>
  <Notes>10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5" baseType="lpstr">
      <vt:lpstr>Century Gothic</vt:lpstr>
      <vt:lpstr>Inter</vt:lpstr>
      <vt:lpstr>Wingdings 3</vt:lpstr>
      <vt:lpstr>Petrona Bold</vt:lpstr>
      <vt:lpstr>Скибка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subject/>
  <dc:creator>Nadiia</dc:creator>
  <cp:lastModifiedBy>Nadiia</cp:lastModifiedBy>
  <cp:revision>3</cp:revision>
  <dcterms:created xsi:type="dcterms:W3CDTF">2025-10-10T16:58:24Z</dcterms:created>
  <dcterms:modified xsi:type="dcterms:W3CDTF">2025-10-12T13:30:26Z</dcterms:modified>
</cp:coreProperties>
</file>