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60" r:id="rId4"/>
    <p:sldId id="263" r:id="rId5"/>
    <p:sldId id="265" r:id="rId6"/>
    <p:sldId id="259" r:id="rId7"/>
    <p:sldId id="266" r:id="rId8"/>
    <p:sldId id="267" r:id="rId9"/>
    <p:sldId id="261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-696" y="-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719AEE-6796-498A-A900-1521AD71E66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C9BACB-233A-4EE9-BDCA-01034AA1278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онспект уроку на тему: «Державний прапор – святиня народу»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94913" y="3429000"/>
            <a:ext cx="6897087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/>
              <a:t>Учень  нашої </a:t>
            </a:r>
            <a:r>
              <a:rPr lang="uk-UA" sz="3200" b="1" i="1" dirty="0" smtClean="0"/>
              <a:t>гімназії.</a:t>
            </a:r>
            <a:endParaRPr lang="uk-UA" sz="3200" b="1" i="1" dirty="0" smtClean="0"/>
          </a:p>
          <a:p>
            <a:pPr algn="ctr"/>
            <a:r>
              <a:rPr lang="uk-UA" sz="3200" b="1" i="1" dirty="0" smtClean="0"/>
              <a:t> ГЕРОЙ, </a:t>
            </a:r>
            <a:r>
              <a:rPr lang="uk-UA" sz="3200" b="1" i="1" dirty="0"/>
              <a:t>який захищав нашу </a:t>
            </a:r>
            <a:r>
              <a:rPr lang="uk-UA" sz="3200" b="1" i="1" dirty="0" smtClean="0"/>
              <a:t>Україну, захищав усіх </a:t>
            </a:r>
            <a:r>
              <a:rPr lang="uk-UA" sz="3200" b="1" i="1" dirty="0" smtClean="0"/>
              <a:t>нас</a:t>
            </a:r>
            <a:endParaRPr lang="uk-UA" sz="3200" b="1" i="1" dirty="0" smtClean="0"/>
          </a:p>
          <a:p>
            <a:pPr algn="ctr"/>
            <a:endParaRPr lang="uk-UA" sz="2000" b="1" i="1" dirty="0" smtClean="0"/>
          </a:p>
          <a:p>
            <a:pPr algn="ctr"/>
            <a:endParaRPr lang="uk-UA" sz="2000" b="1" i="1" dirty="0" smtClean="0"/>
          </a:p>
          <a:p>
            <a:pPr algn="ctr"/>
            <a:r>
              <a:rPr lang="uk-UA" sz="2000" b="1" i="1" dirty="0" smtClean="0"/>
              <a:t>Підготувала учениця 9-А класу</a:t>
            </a:r>
            <a:endParaRPr lang="uk-UA" sz="2000" b="1" i="1" dirty="0" smtClean="0"/>
          </a:p>
          <a:p>
            <a:pPr algn="ctr"/>
            <a:r>
              <a:rPr lang="uk-UA" sz="2000" b="1" i="1" dirty="0" smtClean="0"/>
              <a:t>Турчин </a:t>
            </a:r>
            <a:r>
              <a:rPr lang="uk-UA" sz="2000" b="1" i="1" dirty="0" err="1" smtClean="0"/>
              <a:t>Амалія</a:t>
            </a:r>
            <a:endParaRPr lang="uk-UA" sz="2000" b="1" i="1" dirty="0" err="1" smtClean="0"/>
          </a:p>
          <a:p>
            <a:pPr algn="ctr"/>
            <a:r>
              <a:rPr lang="uk-UA" sz="2000" b="1" i="1" dirty="0" err="1" smtClean="0"/>
              <a:t>КЕРІВНИК: КРАСІЛЬЧУК БОГДАНА ЯРОСЛАВІВНА, вчитель історії</a:t>
            </a:r>
            <a:r>
              <a:rPr lang="uk-UA" sz="2000" b="1" i="1" dirty="0" smtClean="0"/>
              <a:t> </a:t>
            </a:r>
            <a:endParaRPr lang="ru-RU" sz="2000" b="1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413" y="65248"/>
            <a:ext cx="4940849" cy="65877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64221" y="321014"/>
            <a:ext cx="54663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Гімназія № 5 Шептицької міської ради</a:t>
            </a:r>
            <a:endParaRPr lang="uk-UA" sz="2000" b="1" dirty="0" smtClean="0"/>
          </a:p>
          <a:p>
            <a:r>
              <a:rPr lang="uk-UA" sz="6000" b="1" dirty="0" err="1" smtClean="0"/>
              <a:t>Коцік</a:t>
            </a:r>
            <a:r>
              <a:rPr lang="uk-UA" sz="6000" b="1" dirty="0" smtClean="0"/>
              <a:t> </a:t>
            </a:r>
            <a:r>
              <a:rPr lang="uk-UA" sz="6000" b="1" dirty="0"/>
              <a:t>Сергій Михайлович</a:t>
            </a:r>
            <a:endParaRPr lang="ru-RU" sz="6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160172" y="1735659"/>
            <a:ext cx="29639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b="1" dirty="0" smtClean="0"/>
          </a:p>
          <a:p>
            <a:endParaRPr lang="uk-UA" sz="3200" b="1" dirty="0" smtClean="0"/>
          </a:p>
          <a:p>
            <a:r>
              <a:rPr lang="uk-UA" sz="3200" b="1" dirty="0" smtClean="0"/>
              <a:t>1985-2022</a:t>
            </a:r>
            <a:endParaRPr lang="ru-RU" sz="3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SD Фон Школа, более качественных бесплатных PSD-шаблонов ...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654"/>
            <a:ext cx="12192000" cy="701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664" y="165538"/>
            <a:ext cx="5143500" cy="65269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33241" y="165538"/>
            <a:ext cx="62240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Народився Сергій 20 жовтня 1985 року у </a:t>
            </a:r>
            <a:r>
              <a:rPr lang="uk-UA" sz="2000" b="1" dirty="0" err="1" smtClean="0"/>
              <a:t>с.Стоянці</a:t>
            </a:r>
            <a:r>
              <a:rPr lang="uk-UA" sz="2000" b="1" dirty="0" smtClean="0"/>
              <a:t> </a:t>
            </a:r>
            <a:r>
              <a:rPr lang="uk-UA" sz="2000" b="1" dirty="0" err="1" smtClean="0"/>
              <a:t>Мостиського</a:t>
            </a:r>
            <a:r>
              <a:rPr lang="uk-UA" sz="2000" b="1" dirty="0" smtClean="0"/>
              <a:t> району Львівської області.  Зростав доволі спокійним, врівноваженим, але допитливим хлопчиком. </a:t>
            </a:r>
            <a:endParaRPr lang="uk-UA" sz="2000" b="1" dirty="0" smtClean="0"/>
          </a:p>
        </p:txBody>
      </p:sp>
      <p:pic>
        <p:nvPicPr>
          <p:cNvPr id="1026" name="Picture 2" descr="C:\Users\admin\Desktop\зображення_viber_2025-02-20_11-08-21-6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0694" y="1845544"/>
            <a:ext cx="3571337" cy="47617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SD Фон Школа, более качественных бесплатных PSD-шаблонов ...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654"/>
            <a:ext cx="12192000" cy="701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3079" y="165538"/>
            <a:ext cx="115742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/>
              <a:t>	</a:t>
            </a:r>
            <a:r>
              <a:rPr lang="uk-UA" sz="2400" b="1" dirty="0" smtClean="0"/>
              <a:t>Першою </a:t>
            </a:r>
            <a:r>
              <a:rPr lang="uk-UA" sz="2400" b="1" dirty="0"/>
              <a:t>вчителькою, яка вивела Сергія на життєву стежину, була Надія Михайлівна Перець. Перша вчителька відіграє велику роль у житті дитини, бо вона ніби закладає фундамент у душах дітей, на якому надалі тримаються усі людські цінності.  Сергій любив і поважав Надію </a:t>
            </a:r>
            <a:r>
              <a:rPr lang="uk-UA" sz="2400" b="1" dirty="0" smtClean="0"/>
              <a:t>Михайлівну. </a:t>
            </a:r>
            <a:endParaRPr lang="uk-UA" sz="2400" b="1" dirty="0" smtClean="0"/>
          </a:p>
          <a:p>
            <a:pPr algn="just"/>
            <a:r>
              <a:rPr lang="uk-UA" sz="2400" b="1" dirty="0" smtClean="0"/>
              <a:t>	Згодом класним керівником у середніх класах школи стала </a:t>
            </a:r>
            <a:r>
              <a:rPr lang="uk-UA" sz="2400" b="1" dirty="0" err="1"/>
              <a:t>Сеник</a:t>
            </a:r>
            <a:r>
              <a:rPr lang="uk-UA" sz="2400" b="1" dirty="0"/>
              <a:t> </a:t>
            </a:r>
            <a:r>
              <a:rPr lang="uk-UA" sz="2400" b="1" dirty="0" smtClean="0"/>
              <a:t>Любов Геннадіївна, </a:t>
            </a:r>
            <a:r>
              <a:rPr lang="uk-UA" sz="2400" b="1" dirty="0"/>
              <a:t>яка у свою чергу доклала багато зусиль, щоб її учні виросли добрими, людяними та мудрими людьми. </a:t>
            </a:r>
            <a:endParaRPr lang="uk-UA" sz="2400" b="1" dirty="0" smtClean="0"/>
          </a:p>
          <a:p>
            <a:pPr algn="just"/>
            <a:r>
              <a:rPr lang="uk-UA" sz="2400" b="1" dirty="0" smtClean="0"/>
              <a:t>	Коли </a:t>
            </a:r>
            <a:r>
              <a:rPr lang="uk-UA" sz="2400" b="1" dirty="0"/>
              <a:t>Сергій закінчив базову середню освіту, він, не </a:t>
            </a:r>
            <a:r>
              <a:rPr lang="uk-UA" sz="2400" b="1" dirty="0" smtClean="0"/>
              <a:t>вагаючись, для продовження навчання </a:t>
            </a:r>
            <a:r>
              <a:rPr lang="uk-UA" sz="2400" b="1" dirty="0"/>
              <a:t>вибрав </a:t>
            </a:r>
            <a:r>
              <a:rPr lang="uk-UA" sz="2400" b="1" dirty="0" smtClean="0"/>
              <a:t>Професійно-технічне училище № 55, </a:t>
            </a:r>
            <a:r>
              <a:rPr lang="uk-UA" sz="2400" b="1" dirty="0"/>
              <a:t>де навчався докладаючи максимум зусиль. </a:t>
            </a:r>
            <a:endParaRPr lang="uk-UA" sz="2400" b="1" dirty="0" smtClean="0"/>
          </a:p>
          <a:p>
            <a:pPr algn="just"/>
            <a:r>
              <a:rPr lang="uk-UA" sz="2400" b="1" dirty="0" smtClean="0"/>
              <a:t>	Після </a:t>
            </a:r>
            <a:r>
              <a:rPr lang="uk-UA" sz="2400" b="1" dirty="0"/>
              <a:t>закінчення училища Сергій пішов працювати на </a:t>
            </a:r>
            <a:r>
              <a:rPr lang="uk-UA" sz="2400" b="1" dirty="0" smtClean="0"/>
              <a:t>шахту </a:t>
            </a:r>
            <a:r>
              <a:rPr lang="uk-UA" sz="2400" b="1" dirty="0" err="1" smtClean="0"/>
              <a:t>“Лісова”</a:t>
            </a:r>
            <a:r>
              <a:rPr lang="uk-UA" sz="2400" b="1" dirty="0" smtClean="0"/>
              <a:t>. Працював гірником очисного забою, згодом – машиністом гірничих виїмкових машин на дільниці видобутку вугілля.</a:t>
            </a:r>
            <a:endParaRPr lang="uk-UA" sz="2400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SD Фон Школа, более качественных бесплатных PSD-шаблонов ...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654"/>
            <a:ext cx="12192000" cy="701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3079" y="165538"/>
            <a:ext cx="115742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/>
              <a:t>	 </a:t>
            </a:r>
            <a:r>
              <a:rPr lang="uk-UA" sz="2000" b="1" dirty="0"/>
              <a:t>Згодом одружився. </a:t>
            </a:r>
            <a:r>
              <a:rPr lang="uk-UA" sz="2000" b="1" dirty="0" smtClean="0"/>
              <a:t>Для дружини Юлії він був чудовим чоловіком. Для донечки Тетянки та синочка Юрчика найкращим батьком.  </a:t>
            </a:r>
            <a:r>
              <a:rPr lang="uk-UA" sz="2000" b="1" dirty="0"/>
              <a:t>Це був відповідальний, зважений та розумний чоловік, який піклувався про свою сім</a:t>
            </a:r>
            <a:r>
              <a:rPr lang="en-US" sz="2000" b="1" dirty="0"/>
              <a:t>’</a:t>
            </a:r>
            <a:r>
              <a:rPr lang="uk-UA" sz="2000" b="1" dirty="0"/>
              <a:t>ю</a:t>
            </a:r>
            <a:r>
              <a:rPr lang="uk-UA" sz="2000" b="1" dirty="0" smtClean="0"/>
              <a:t>. Працьовитий, порядний, з умілими, золотими руками і надзвичайно добрим , чуйним серцем. </a:t>
            </a:r>
            <a:endParaRPr lang="uk-UA" sz="2000" b="1" dirty="0" smtClean="0"/>
          </a:p>
          <a:p>
            <a:pPr algn="just"/>
            <a:r>
              <a:rPr lang="uk-UA" sz="2000" b="1" dirty="0" smtClean="0"/>
              <a:t>	Перед </a:t>
            </a:r>
            <a:r>
              <a:rPr lang="uk-UA" sz="2000" b="1" dirty="0"/>
              <a:t>війною всією сім</a:t>
            </a:r>
            <a:r>
              <a:rPr lang="en-US" sz="2000" b="1" dirty="0"/>
              <a:t>’</a:t>
            </a:r>
            <a:r>
              <a:rPr lang="uk-UA" sz="2000" b="1" dirty="0"/>
              <a:t>єю провели фотосесію. На ній </a:t>
            </a:r>
            <a:r>
              <a:rPr lang="uk-UA" sz="2000" b="1" dirty="0" smtClean="0"/>
              <a:t>- щаслива любляча </a:t>
            </a:r>
            <a:r>
              <a:rPr lang="uk-UA" sz="2000" b="1" dirty="0"/>
              <a:t>сім</a:t>
            </a:r>
            <a:r>
              <a:rPr lang="en-US" sz="2000" b="1" dirty="0"/>
              <a:t>’</a:t>
            </a:r>
            <a:r>
              <a:rPr lang="uk-UA" sz="2000" b="1" dirty="0" smtClean="0"/>
              <a:t>я.</a:t>
            </a:r>
            <a:endParaRPr lang="ru-RU" sz="2000" b="1" dirty="0"/>
          </a:p>
        </p:txBody>
      </p:sp>
      <p:pic>
        <p:nvPicPr>
          <p:cNvPr id="2" name="Picture 2" descr="D:\Директор\фото Коцік\photo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37" y="2558374"/>
            <a:ext cx="6279972" cy="4015082"/>
          </a:xfrm>
          <a:prstGeom prst="rect">
            <a:avLst/>
          </a:prstGeom>
          <a:noFill/>
        </p:spPr>
      </p:pic>
      <p:pic>
        <p:nvPicPr>
          <p:cNvPr id="2052" name="Picture 4" descr="C:\Users\admin\Desktop\photo (12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5319" y="2235587"/>
            <a:ext cx="2806338" cy="42095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ові зображення в національних кольорах України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89254" y="268014"/>
            <a:ext cx="5475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u="sng" dirty="0"/>
              <a:t>Війна за незалежність</a:t>
            </a:r>
            <a:endParaRPr lang="ru-RU" sz="40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5710136" y="1225688"/>
            <a:ext cx="6481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2800" b="1" dirty="0" smtClean="0"/>
          </a:p>
          <a:p>
            <a:pPr algn="ctr"/>
            <a:endParaRPr lang="uk-UA" sz="2800" b="1" dirty="0" smtClean="0"/>
          </a:p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У перший день повномасштабного вторгнення </a:t>
            </a:r>
            <a:r>
              <a:rPr lang="uk-UA" sz="2800" b="1" dirty="0" err="1" smtClean="0">
                <a:solidFill>
                  <a:srgbClr val="C00000"/>
                </a:solidFill>
              </a:rPr>
              <a:t>росії</a:t>
            </a:r>
            <a:r>
              <a:rPr lang="uk-UA" sz="2800" b="1" dirty="0" smtClean="0">
                <a:solidFill>
                  <a:srgbClr val="C00000"/>
                </a:solidFill>
              </a:rPr>
              <a:t> на територію України Сергій, піклуючись про дружину і дітей, відправив їх за кордон. </a:t>
            </a:r>
            <a:endParaRPr lang="uk-UA" sz="28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А сам пішов добровольцем захищати нашу неньку – Україну. </a:t>
            </a:r>
            <a:endParaRPr lang="uk-UA" sz="28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admin\Desktop\зображення_viber_2025-02-20_11-08-25-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21338" cy="7495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ові зображення в національних кольорах України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89254" y="268014"/>
            <a:ext cx="5475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u="sng" dirty="0"/>
              <a:t>Війна за незалежність</a:t>
            </a:r>
            <a:endParaRPr lang="ru-RU" sz="40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5691352" y="1229710"/>
            <a:ext cx="61800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У лавах Збройних Сил України служив старшим солдатом 1 </a:t>
            </a:r>
            <a:r>
              <a:rPr lang="uk-UA" sz="2400" b="1" dirty="0" err="1" smtClean="0">
                <a:solidFill>
                  <a:srgbClr val="C00000"/>
                </a:solidFill>
              </a:rPr>
              <a:t>стрілкової</a:t>
            </a:r>
            <a:r>
              <a:rPr lang="uk-UA" sz="2400" b="1" dirty="0" smtClean="0">
                <a:solidFill>
                  <a:srgbClr val="C00000"/>
                </a:solidFill>
              </a:rPr>
              <a:t> бригади.</a:t>
            </a:r>
            <a:endParaRPr lang="uk-UA" sz="24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Серед військовослужбовців вирізнявся життєлюбністю, товариськими якостями, готовністю завжди і в усьому прийти на допомогу.</a:t>
            </a:r>
            <a:endParaRPr lang="uk-UA" sz="24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Users\admin\Desktop\зображення_viber_2025-02-24_16-27-42-4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256"/>
            <a:ext cx="5103558" cy="6804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ові зображення в національних кольорах України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91352" y="1229710"/>
            <a:ext cx="618008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Війна обірвала молоде життя Сергія. Внаслідок бойових дій під </a:t>
            </a:r>
            <a:r>
              <a:rPr lang="uk-UA" sz="2400" b="1" dirty="0" err="1" smtClean="0">
                <a:solidFill>
                  <a:srgbClr val="C00000"/>
                </a:solidFill>
              </a:rPr>
              <a:t>Бахмутом</a:t>
            </a:r>
            <a:r>
              <a:rPr lang="uk-UA" sz="2400" b="1" dirty="0" smtClean="0">
                <a:solidFill>
                  <a:srgbClr val="C00000"/>
                </a:solidFill>
              </a:rPr>
              <a:t> від вибуху і уламків отримав важке поранення.</a:t>
            </a:r>
            <a:endParaRPr lang="uk-UA" sz="24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У лікарні в </a:t>
            </a:r>
            <a:r>
              <a:rPr lang="uk-UA" sz="2400" b="1" dirty="0" err="1" smtClean="0">
                <a:solidFill>
                  <a:srgbClr val="C00000"/>
                </a:solidFill>
              </a:rPr>
              <a:t>м.Дніпро</a:t>
            </a:r>
            <a:r>
              <a:rPr lang="uk-UA" sz="2400" b="1" dirty="0" smtClean="0">
                <a:solidFill>
                  <a:srgbClr val="C00000"/>
                </a:solidFill>
              </a:rPr>
              <a:t> лікарі наполегливо боролися за його життя. Але врятувати Сергія не вдалося.  Від ран, несумісних із життям Сергій відійшов у вічність</a:t>
            </a:r>
            <a:r>
              <a:rPr lang="uk-UA" sz="2000" b="1" dirty="0" smtClean="0">
                <a:solidFill>
                  <a:srgbClr val="C00000"/>
                </a:solidFill>
              </a:rPr>
              <a:t>. </a:t>
            </a:r>
            <a:endParaRPr lang="uk-UA" sz="2000" b="1" dirty="0">
              <a:solidFill>
                <a:srgbClr val="C00000"/>
              </a:solidFill>
            </a:endParaRPr>
          </a:p>
          <a:p>
            <a:pPr algn="ctr"/>
            <a:endParaRPr lang="uk-UA" sz="2000" b="1" dirty="0"/>
          </a:p>
          <a:p>
            <a:pPr algn="ctr"/>
            <a:r>
              <a:rPr lang="uk-UA" sz="2000" b="1" dirty="0"/>
              <a:t>  </a:t>
            </a:r>
            <a:endParaRPr lang="uk-UA" sz="2000" b="1" dirty="0"/>
          </a:p>
          <a:p>
            <a:pPr algn="ctr"/>
            <a:endParaRPr lang="uk-UA" sz="2000" b="1" dirty="0"/>
          </a:p>
        </p:txBody>
      </p:sp>
      <p:pic>
        <p:nvPicPr>
          <p:cNvPr id="6146" name="Picture 2" descr="C:\Users\admin\Desktop\Geroyam-Slav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335" y="1186775"/>
            <a:ext cx="5230113" cy="4786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Світла пам'ять: в Черкасах попрощалися із загиблим захисником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57218" y="346841"/>
            <a:ext cx="631962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>
                <a:solidFill>
                  <a:schemeClr val="bg1"/>
                </a:solidFill>
              </a:rPr>
              <a:t>	Для </a:t>
            </a:r>
            <a:r>
              <a:rPr lang="uk-UA" sz="2000" b="1" dirty="0">
                <a:solidFill>
                  <a:schemeClr val="bg1"/>
                </a:solidFill>
              </a:rPr>
              <a:t>дружини Юлії, час ніби зупинився. Куди не повернеться у квартирі, на неї з фотографії дивляться очі Сергія. Біль втрати настільки сильний, що де б не йшла та щоб не робила – завжди  згадує свого чоловіка. У пам</a:t>
            </a:r>
            <a:r>
              <a:rPr lang="en-US" sz="2000" b="1" dirty="0">
                <a:solidFill>
                  <a:schemeClr val="bg1"/>
                </a:solidFill>
              </a:rPr>
              <a:t>’</a:t>
            </a:r>
            <a:r>
              <a:rPr lang="uk-UA" sz="2000" b="1" dirty="0">
                <a:solidFill>
                  <a:schemeClr val="bg1"/>
                </a:solidFill>
              </a:rPr>
              <a:t>яті</a:t>
            </a:r>
            <a:r>
              <a:rPr lang="en-US" sz="2000" b="1" dirty="0">
                <a:solidFill>
                  <a:schemeClr val="bg1"/>
                </a:solidFill>
              </a:rPr>
              <a:t>:</a:t>
            </a:r>
            <a:r>
              <a:rPr lang="uk-UA" sz="2000" b="1" dirty="0">
                <a:solidFill>
                  <a:schemeClr val="bg1"/>
                </a:solidFill>
              </a:rPr>
              <a:t> як зустрічалися вперше, як побралися, як ділилися самим найпотаємнішими думками, як разом складали плани на майбутнє. А зараз їй страшно подумати, що майбутнє має бути без нього</a:t>
            </a:r>
            <a:r>
              <a:rPr lang="uk-UA" sz="2000" b="1" dirty="0" smtClean="0">
                <a:solidFill>
                  <a:schemeClr val="bg1"/>
                </a:solidFill>
              </a:rPr>
              <a:t>.</a:t>
            </a:r>
            <a:endParaRPr lang="uk-UA" sz="2000" b="1" dirty="0" smtClean="0">
              <a:solidFill>
                <a:schemeClr val="bg1"/>
              </a:solidFill>
            </a:endParaRPr>
          </a:p>
          <a:p>
            <a:pPr algn="just"/>
            <a:r>
              <a:rPr lang="uk-UA" sz="2000" b="1" dirty="0" smtClean="0">
                <a:solidFill>
                  <a:schemeClr val="bg1"/>
                </a:solidFill>
              </a:rPr>
              <a:t>	У глибокій скорботі батьки Сергія, які жили надією, що син повернеться і все буде так, як колись… Після втрати сина батьки настільки сумують, що в їхньому мовчанні можна зрозуміти і відчути біль втрати. </a:t>
            </a:r>
            <a:endParaRPr lang="uk-UA" sz="2000" b="1" dirty="0" smtClean="0">
              <a:solidFill>
                <a:schemeClr val="bg1"/>
              </a:solidFill>
            </a:endParaRPr>
          </a:p>
          <a:p>
            <a:pPr algn="just"/>
            <a:r>
              <a:rPr lang="uk-UA" sz="2000" b="1" dirty="0" smtClean="0">
                <a:solidFill>
                  <a:schemeClr val="bg1"/>
                </a:solidFill>
              </a:rPr>
              <a:t>	На превеликий жаль, Сергій вже ніколи не зможе обійняти своїх рідних.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admin\Desktop\зображення_viber_2025-02-24_16-27-38-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803" y="241540"/>
            <a:ext cx="4747403" cy="66164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Акваріумний задній фон Aqua Nova Синій/Чорний 60x30см (BLACK/BLUE S) купити  за найкращою ціною з доставкою по всій Україні - Aquaribki.com.ua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827"/>
            <a:ext cx="12192000" cy="69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49462" y="126125"/>
            <a:ext cx="4508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bg1"/>
                </a:solidFill>
              </a:rPr>
              <a:t>Світла пам</a:t>
            </a:r>
            <a:r>
              <a:rPr lang="en-US" sz="3200" dirty="0">
                <a:solidFill>
                  <a:schemeClr val="bg1"/>
                </a:solidFill>
              </a:rPr>
              <a:t>’</a:t>
            </a:r>
            <a:r>
              <a:rPr lang="uk-UA" sz="3200" dirty="0">
                <a:solidFill>
                  <a:schemeClr val="bg1"/>
                </a:solidFill>
              </a:rPr>
              <a:t>ять Герою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51738" y="710900"/>
            <a:ext cx="7504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КОЦІКУ СЕРГІЮ МИХАЙЛОВИЧУ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03986" y="1277007"/>
            <a:ext cx="75043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Колектив Гімназії №5 глибоко сумує за Героєм та розділяє біль втрати з рідними та </a:t>
            </a:r>
            <a:r>
              <a:rPr lang="uk-UA" sz="2000" b="1">
                <a:solidFill>
                  <a:schemeClr val="bg1"/>
                </a:solidFill>
              </a:rPr>
              <a:t>близькими </a:t>
            </a:r>
            <a:r>
              <a:rPr lang="uk-UA" sz="2000" b="1" smtClean="0">
                <a:solidFill>
                  <a:schemeClr val="bg1"/>
                </a:solidFill>
              </a:rPr>
              <a:t>ГЕРОЯ, </a:t>
            </a:r>
            <a:r>
              <a:rPr lang="uk-UA" sz="2000" b="1" dirty="0">
                <a:solidFill>
                  <a:schemeClr val="bg1"/>
                </a:solidFill>
              </a:rPr>
              <a:t>який віддав своє молоде життя за Україну.</a:t>
            </a:r>
            <a:endParaRPr lang="uk-UA" sz="2000" b="1" dirty="0">
              <a:solidFill>
                <a:schemeClr val="bg1"/>
              </a:solidFill>
            </a:endParaRPr>
          </a:p>
          <a:p>
            <a:pPr algn="ctr"/>
            <a:r>
              <a:rPr lang="uk-UA" sz="2000" b="1" dirty="0">
                <a:solidFill>
                  <a:schemeClr val="bg1"/>
                </a:solidFill>
              </a:rPr>
              <a:t> Із спогадів вчителів, які навчали Сергія </a:t>
            </a:r>
            <a:r>
              <a:rPr lang="en-US" sz="2000" b="1" dirty="0">
                <a:solidFill>
                  <a:schemeClr val="bg1"/>
                </a:solidFill>
              </a:rPr>
              <a:t>:</a:t>
            </a:r>
            <a:r>
              <a:rPr lang="uk-UA" sz="2000" b="1" dirty="0">
                <a:solidFill>
                  <a:schemeClr val="bg1"/>
                </a:solidFill>
              </a:rPr>
              <a:t> Здається, ще зовсім давно у нашій школі навчався підтягнутий і скромний хлопець – Коцік Сергій Михайлович. Він любив майструвати, свої таланти демонстрував на уроках трудового навчання. А ще цікавився історією, географією. У нього було багато друзів, він </a:t>
            </a:r>
            <a:r>
              <a:rPr lang="uk-UA" sz="2000" b="1" dirty="0" smtClean="0">
                <a:solidFill>
                  <a:schemeClr val="bg1"/>
                </a:solidFill>
              </a:rPr>
              <a:t>був </a:t>
            </a:r>
            <a:r>
              <a:rPr lang="uk-UA" sz="2000" b="1" dirty="0">
                <a:solidFill>
                  <a:schemeClr val="bg1"/>
                </a:solidFill>
              </a:rPr>
              <a:t>комунікабельним, поважав учителів та однокласників. Сергій любив свою школу та гордився нею.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49462" y="4997669"/>
            <a:ext cx="6055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Вічна честь і слава Герою захиснику!</a:t>
            </a:r>
            <a:endParaRPr lang="uk-UA" sz="2400" b="1" dirty="0">
              <a:solidFill>
                <a:srgbClr val="FF0000"/>
              </a:solidFill>
            </a:endParaRPr>
          </a:p>
          <a:p>
            <a:endParaRPr lang="uk-UA" sz="2400" b="1" dirty="0">
              <a:solidFill>
                <a:srgbClr val="FF0000"/>
              </a:solidFill>
            </a:endParaRPr>
          </a:p>
          <a:p>
            <a:r>
              <a:rPr lang="uk-UA" sz="2400" b="1" dirty="0">
                <a:solidFill>
                  <a:srgbClr val="FF0000"/>
                </a:solidFill>
              </a:rPr>
              <a:t>Ти будеш у нашій пам</a:t>
            </a:r>
            <a:r>
              <a:rPr lang="en-US" sz="2400" b="1" dirty="0">
                <a:solidFill>
                  <a:srgbClr val="FF0000"/>
                </a:solidFill>
              </a:rPr>
              <a:t>’</a:t>
            </a:r>
            <a:r>
              <a:rPr lang="uk-UA" sz="2400" b="1" dirty="0">
                <a:solidFill>
                  <a:srgbClr val="FF0000"/>
                </a:solidFill>
              </a:rPr>
              <a:t>яті назавжди!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8193" name="Picture 1" descr="C:\Users\admin\Desktop\зображення_viber_2025-02-24_16-58-38-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474254" y="980092"/>
            <a:ext cx="5287849" cy="4339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3602</Words>
  <Application>WPS Presentation</Application>
  <PresentationFormat>Произвольный</PresentationFormat>
  <Paragraphs>56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SimSun</vt:lpstr>
      <vt:lpstr>Wingdings</vt:lpstr>
      <vt:lpstr>Aptos</vt:lpstr>
      <vt:lpstr>Segoe UI</vt:lpstr>
      <vt:lpstr>Microsoft YaHei</vt:lpstr>
      <vt:lpstr>Arial Unicode MS</vt:lpstr>
      <vt:lpstr>Aptos Display</vt:lpstr>
      <vt:lpstr>Calibri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Руслан Медвідь</dc:creator>
  <cp:lastModifiedBy>admin</cp:lastModifiedBy>
  <cp:revision>28</cp:revision>
  <dcterms:created xsi:type="dcterms:W3CDTF">2025-02-19T16:39:00Z</dcterms:created>
  <dcterms:modified xsi:type="dcterms:W3CDTF">2025-10-25T07:22:48Z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697CFA76F6AA497C902DC4B1A2F57328_12</vt:lpwstr>
  </property>
  <property fmtid="{D5CDD505-2E9C-101B-9397-08002B2CF9AE}" pid="3" name="KSOProductBuildVer">
    <vt:lpwstr>1049-12.2.0.22549</vt:lpwstr>
  </property>
</Properties>
</file>