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y="5143500" cx="9144000"/>
  <p:notesSz cx="6858000" cy="9144000"/>
  <p:embeddedFontLst>
    <p:embeddedFont>
      <p:font typeface="Playfair Display"/>
      <p:regular r:id="rId14"/>
      <p:bold r:id="rId15"/>
      <p:italic r:id="rId16"/>
      <p:boldItalic r:id="rId17"/>
    </p:embeddedFont>
    <p:embeddedFont>
      <p:font typeface="Nunito"/>
      <p:regular r:id="rId18"/>
      <p:bold r:id="rId19"/>
      <p:italic r:id="rId20"/>
      <p:boldItalic r:id="rId21"/>
    </p:embeddedFont>
    <p:embeddedFont>
      <p:font typeface="Lato"/>
      <p:regular r:id="rId22"/>
      <p:bold r:id="rId23"/>
      <p:italic r:id="rId24"/>
      <p:boldItalic r:id="rId2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E858A44B-466E-473B-B61D-8687743D6254}">
  <a:tblStyle styleId="{E858A44B-466E-473B-B61D-8687743D625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Nunito-italic.fntdata"/><Relationship Id="rId22" Type="http://schemas.openxmlformats.org/officeDocument/2006/relationships/font" Target="fonts/Lato-regular.fntdata"/><Relationship Id="rId21" Type="http://schemas.openxmlformats.org/officeDocument/2006/relationships/font" Target="fonts/Nunito-boldItalic.fntdata"/><Relationship Id="rId24" Type="http://schemas.openxmlformats.org/officeDocument/2006/relationships/font" Target="fonts/Lato-italic.fntdata"/><Relationship Id="rId23" Type="http://schemas.openxmlformats.org/officeDocument/2006/relationships/font" Target="fonts/Lato-bold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25" Type="http://schemas.openxmlformats.org/officeDocument/2006/relationships/font" Target="fonts/Lato-boldItalic.fntdata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5" Type="http://schemas.openxmlformats.org/officeDocument/2006/relationships/font" Target="fonts/PlayfairDisplay-bold.fntdata"/><Relationship Id="rId14" Type="http://schemas.openxmlformats.org/officeDocument/2006/relationships/font" Target="fonts/PlayfairDisplay-regular.fntdata"/><Relationship Id="rId17" Type="http://schemas.openxmlformats.org/officeDocument/2006/relationships/font" Target="fonts/PlayfairDisplay-boldItalic.fntdata"/><Relationship Id="rId16" Type="http://schemas.openxmlformats.org/officeDocument/2006/relationships/font" Target="fonts/PlayfairDisplay-italic.fntdata"/><Relationship Id="rId19" Type="http://schemas.openxmlformats.org/officeDocument/2006/relationships/font" Target="fonts/Nunito-bold.fntdata"/><Relationship Id="rId18" Type="http://schemas.openxmlformats.org/officeDocument/2006/relationships/font" Target="fonts/Nunito-regular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9c06e632ed_0_1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9c06e632ed_0_1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9c06e632ed_0_225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9c06e632ed_0_22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9c06e632ed_0_227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9c06e632ed_0_227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9c06e632ed_0_66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9c06e632ed_0_66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9c06e632ed_0_226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9c06e632ed_0_22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9c06e632ed_0_229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9c06e632ed_0_229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2749050" y="748800"/>
            <a:ext cx="3645900" cy="36459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2992950" y="992700"/>
            <a:ext cx="3158100" cy="3158100"/>
          </a:xfrm>
          <a:prstGeom prst="rect">
            <a:avLst/>
          </a:prstGeom>
          <a:noFill/>
          <a:ln cap="flat" cmpd="sng" w="28575">
            <a:solidFill>
              <a:schemeClr val="lt1"/>
            </a:solidFill>
            <a:prstDash val="solid"/>
            <a:miter lim="8000"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" name="Google Shape;12;p2"/>
          <p:cNvSpPr txBox="1"/>
          <p:nvPr>
            <p:ph type="ctrTitle"/>
          </p:nvPr>
        </p:nvSpPr>
        <p:spPr>
          <a:xfrm>
            <a:off x="3096250" y="1627200"/>
            <a:ext cx="2951400" cy="1584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Lato"/>
              <a:buNone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Lato"/>
              <a:buNone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Lato"/>
              <a:buNone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Lato"/>
              <a:buNone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Lato"/>
              <a:buNone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Lato"/>
              <a:buNone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Lato"/>
              <a:buNone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Lato"/>
              <a:buNone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Lato"/>
              <a:buNone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3096363" y="3266930"/>
            <a:ext cx="2951400" cy="701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Playfair Display"/>
              <a:buNone/>
              <a:defRPr b="1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Playfair Display"/>
              <a:buNone/>
              <a:defRPr b="1" sz="18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Playfair Display"/>
              <a:buNone/>
              <a:defRPr b="1" sz="18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Playfair Display"/>
              <a:buNone/>
              <a:defRPr b="1" sz="18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Playfair Display"/>
              <a:buNone/>
              <a:defRPr b="1" sz="18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Playfair Display"/>
              <a:buNone/>
              <a:defRPr b="1" sz="18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Playfair Display"/>
              <a:buNone/>
              <a:defRPr b="1" sz="18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Playfair Display"/>
              <a:buNone/>
              <a:defRPr b="1" sz="18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Playfair Display"/>
              <a:buNone/>
              <a:defRPr b="1" sz="18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/>
        </p:txBody>
      </p:sp>
      <p:sp>
        <p:nvSpPr>
          <p:cNvPr id="14" name="Google Shape;14;p2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dk1"/>
        </a:solidFill>
      </p:bgPr>
    </p:bg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/>
          <p:nvPr>
            <p:ph type="title"/>
          </p:nvPr>
        </p:nvSpPr>
        <p:spPr>
          <a:xfrm>
            <a:off x="509550" y="1423875"/>
            <a:ext cx="8124900" cy="1798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17" name="Google Shape;17;p3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/>
          <p:nvPr/>
        </p:nvSpPr>
        <p:spPr>
          <a:xfrm>
            <a:off x="0" y="5045700"/>
            <a:ext cx="9144000" cy="978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" name="Google Shape;20;p4"/>
          <p:cNvSpPr txBox="1"/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/>
        </p:txBody>
      </p:sp>
      <p:sp>
        <p:nvSpPr>
          <p:cNvPr id="21" name="Google Shape;21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2" name="Google Shape;22;p4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/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/>
        </p:txBody>
      </p:sp>
      <p:sp>
        <p:nvSpPr>
          <p:cNvPr id="25" name="Google Shape;25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6" name="Google Shape;26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7" name="Google Shape;27;p5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/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/>
        </p:txBody>
      </p:sp>
      <p:sp>
        <p:nvSpPr>
          <p:cNvPr id="30" name="Google Shape;30;p6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3" name="Google Shape;33;p7"/>
          <p:cNvSpPr txBox="1"/>
          <p:nvPr>
            <p:ph idx="1" type="body"/>
          </p:nvPr>
        </p:nvSpPr>
        <p:spPr>
          <a:xfrm>
            <a:off x="311700" y="1391378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4" name="Google Shape;34;p7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dk2"/>
        </a:solidFill>
      </p:bgPr>
    </p:bg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8"/>
          <p:cNvSpPr txBox="1"/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Lato"/>
              <a:buNone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37" name="Google Shape;37;p8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9"/>
          <p:cNvSpPr/>
          <p:nvPr/>
        </p:nvSpPr>
        <p:spPr>
          <a:xfrm>
            <a:off x="4572000" y="-2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40" name="Google Shape;40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1" name="Google Shape;41;p9"/>
          <p:cNvSpPr txBox="1"/>
          <p:nvPr>
            <p:ph type="title"/>
          </p:nvPr>
        </p:nvSpPr>
        <p:spPr>
          <a:xfrm>
            <a:off x="265500" y="1107950"/>
            <a:ext cx="4045200" cy="1683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42" name="Google Shape;42;p9"/>
          <p:cNvSpPr txBox="1"/>
          <p:nvPr>
            <p:ph idx="1" type="subTitle"/>
          </p:nvPr>
        </p:nvSpPr>
        <p:spPr>
          <a:xfrm>
            <a:off x="265500" y="2845201"/>
            <a:ext cx="4045200" cy="134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43" name="Google Shape;43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4" name="Google Shape;44;p9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0"/>
          <p:cNvSpPr txBox="1"/>
          <p:nvPr>
            <p:ph idx="1" type="body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7" name="Google Shape;47;p10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1"/>
          <p:cNvSpPr/>
          <p:nvPr/>
        </p:nvSpPr>
        <p:spPr>
          <a:xfrm>
            <a:off x="0" y="5045700"/>
            <a:ext cx="9144000" cy="978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" name="Google Shape;50;p11"/>
          <p:cNvSpPr txBox="1"/>
          <p:nvPr>
            <p:ph hasCustomPrompt="1" type="title"/>
          </p:nvPr>
        </p:nvSpPr>
        <p:spPr>
          <a:xfrm>
            <a:off x="311700" y="1233100"/>
            <a:ext cx="8520600" cy="1610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9pPr>
          </a:lstStyle>
          <a:p>
            <a:r>
              <a:t>xx%</a:t>
            </a:r>
          </a:p>
        </p:txBody>
      </p:sp>
      <p:sp>
        <p:nvSpPr>
          <p:cNvPr id="51" name="Google Shape;51;p11"/>
          <p:cNvSpPr txBox="1"/>
          <p:nvPr>
            <p:ph idx="1" type="body"/>
          </p:nvPr>
        </p:nvSpPr>
        <p:spPr>
          <a:xfrm>
            <a:off x="311700" y="2919450"/>
            <a:ext cx="8520600" cy="107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52" name="Google Shape;52;p11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2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coral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ato"/>
              <a:buChar char="●"/>
              <a:defRPr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■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●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■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●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Lato"/>
              <a:buChar char="■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jpg"/><Relationship Id="rId4" Type="http://schemas.openxmlformats.org/officeDocument/2006/relationships/image" Target="../media/image2.png"/><Relationship Id="rId5" Type="http://schemas.openxmlformats.org/officeDocument/2006/relationships/image" Target="../media/image10.png"/><Relationship Id="rId6" Type="http://schemas.openxmlformats.org/officeDocument/2006/relationships/image" Target="../media/image4.jpg"/></Relationships>
</file>

<file path=ppt/slides/_rels/slide5.xml.rels><?xml version="1.0" encoding="UTF-8" standalone="yes"?><Relationships xmlns="http://schemas.openxmlformats.org/package/2006/relationships"><Relationship Id="rId11" Type="http://schemas.openxmlformats.org/officeDocument/2006/relationships/hyperlink" Target="https://uk.wikipedia.org/wiki/%D0%A1%D1%96%D0%BB%D1%8C%D1%81%D1%8C%D0%BA%D0%B5_%D0%B3%D0%BE%D1%81%D0%BF%D0%BE%D0%B4%D0%B0%D1%80%D1%81%D1%82%D0%B2%D0%BE" TargetMode="External"/><Relationship Id="rId10" Type="http://schemas.openxmlformats.org/officeDocument/2006/relationships/hyperlink" Target="https://uk.wikipedia.org/wiki/%D0%9C%D0%B0%D0%BD%D1%83%D1%84%D0%B0%D0%BA%D1%82%D1%83%D1%80%D0%B0" TargetMode="External"/><Relationship Id="rId13" Type="http://schemas.openxmlformats.org/officeDocument/2006/relationships/hyperlink" Target="https://uk.wikipedia.org/wiki/%D0%9F%D1%80%D0%BE%D0%BC%D0%B8%D1%81%D0%BB%D0%BE%D0%B2%D1%96%D1%81%D1%82%D1%8C" TargetMode="External"/><Relationship Id="rId12" Type="http://schemas.openxmlformats.org/officeDocument/2006/relationships/hyperlink" Target="https://uk.wikipedia.org/wiki/%D0%A0%D0%B5%D0%BC%D0%B5%D1%81%D0%BB%D0%BE" TargetMode="External"/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hyperlink" Target="https://uk.wikipedia.org/wiki/%D0%A1%D0%BF%D0%BE%D1%81%D1%96%D0%B1_%D0%B6%D0%B8%D1%82%D1%82%D1%8F" TargetMode="External"/><Relationship Id="rId4" Type="http://schemas.openxmlformats.org/officeDocument/2006/relationships/hyperlink" Target="https://uk.wikipedia.org/wiki/%D0%93%D0%BE%D1%81%D0%BF%D0%BE%D0%B4%D0%B0%D1%80%D1%81%D1%82%D0%B2%D0%BE" TargetMode="External"/><Relationship Id="rId9" Type="http://schemas.openxmlformats.org/officeDocument/2006/relationships/hyperlink" Target="https://uk.wikipedia.org/wiki/%D0%97%D0%B5%D0%BC%D0%BB%D0%B5%D1%80%D0%BE%D0%B1%D1%81%D1%82%D0%B2%D0%BE" TargetMode="External"/><Relationship Id="rId14" Type="http://schemas.openxmlformats.org/officeDocument/2006/relationships/hyperlink" Target="https://uk.wikipedia.org/wiki/%D0%A2%D0%BE%D1%80%D0%B3%D1%96%D0%B2%D0%BB%D1%8F" TargetMode="External"/><Relationship Id="rId5" Type="http://schemas.openxmlformats.org/officeDocument/2006/relationships/hyperlink" Target="https://uk.wikipedia.org/wiki/%D0%9F%D0%BE%D0%BB%D1%8E%D0%B2%D0%B0%D0%BD%D0%BD%D1%8F" TargetMode="External"/><Relationship Id="rId6" Type="http://schemas.openxmlformats.org/officeDocument/2006/relationships/hyperlink" Target="https://uk.wikipedia.org/wiki/%D0%97%D0%B1%D0%B8%D1%80%D0%B0%D0%BB%D1%8C%D0%BD%D0%B8%D1%86%D1%82%D0%B2%D0%BE" TargetMode="External"/><Relationship Id="rId7" Type="http://schemas.openxmlformats.org/officeDocument/2006/relationships/hyperlink" Target="https://uk.wikipedia.org/wiki/%D0%A0%D0%B8%D0%B1%D0%B0%D0%BB%D1%8C%D1%81%D1%82%D0%B2%D0%BE" TargetMode="External"/><Relationship Id="rId8" Type="http://schemas.openxmlformats.org/officeDocument/2006/relationships/hyperlink" Target="https://uk.wikipedia.org/wiki/%D0%A1%D0%BA%D0%BE%D1%82%D0%B0%D1%80%D1%81%D1%82%D0%B2%D0%BE" TargetMode="Externa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9.jpg"/><Relationship Id="rId4" Type="http://schemas.openxmlformats.org/officeDocument/2006/relationships/image" Target="../media/image8.jpg"/><Relationship Id="rId5" Type="http://schemas.openxmlformats.org/officeDocument/2006/relationships/image" Target="../media/image5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3"/>
          <p:cNvSpPr txBox="1"/>
          <p:nvPr>
            <p:ph type="ctrTitle"/>
          </p:nvPr>
        </p:nvSpPr>
        <p:spPr>
          <a:xfrm>
            <a:off x="3096250" y="1627200"/>
            <a:ext cx="2951400" cy="1584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Фрідріх Ліст 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й економічна доктрина лістіанства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4"/>
          <p:cNvSpPr txBox="1"/>
          <p:nvPr>
            <p:ph type="title"/>
          </p:nvPr>
        </p:nvSpPr>
        <p:spPr>
          <a:xfrm>
            <a:off x="1303800" y="598575"/>
            <a:ext cx="2675400" cy="2624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FF0000"/>
                </a:solidFill>
              </a:rPr>
              <a:t>Даніель </a:t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FF0000"/>
                </a:solidFill>
              </a:rPr>
              <a:t>Фрідріх </a:t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FF0000"/>
                </a:solidFill>
              </a:rPr>
              <a:t>Ліст</a:t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1700">
                <a:solidFill>
                  <a:srgbClr val="000000"/>
                </a:solidFill>
              </a:rPr>
              <a:t>06.08.1789-30.11.1846</a:t>
            </a:r>
            <a:endParaRPr sz="1700">
              <a:solidFill>
                <a:srgbClr val="000000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b="0" i="1" lang="ru" sz="160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Німецький економіст, політик, публіцист</a:t>
            </a:r>
            <a:endParaRPr i="1" sz="2000">
              <a:solidFill>
                <a:srgbClr val="000000"/>
              </a:solidFill>
            </a:endParaRPr>
          </a:p>
        </p:txBody>
      </p:sp>
      <p:sp>
        <p:nvSpPr>
          <p:cNvPr id="65" name="Google Shape;65;p14"/>
          <p:cNvSpPr txBox="1"/>
          <p:nvPr>
            <p:ph idx="1" type="body"/>
          </p:nvPr>
        </p:nvSpPr>
        <p:spPr>
          <a:xfrm>
            <a:off x="1303800" y="3474125"/>
            <a:ext cx="7030500" cy="1057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ru" sz="150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Основна праця - </a:t>
            </a:r>
            <a:r>
              <a:rPr lang="ru" sz="1500">
                <a:solidFill>
                  <a:srgbClr val="6AA84F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«Національна система політичної економії, міжнародної торгівлі, торгова політика й німецький митний союз» (1841), </a:t>
            </a:r>
            <a:r>
              <a:rPr lang="ru" sz="150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в якій</a:t>
            </a:r>
            <a:r>
              <a:rPr lang="ru" sz="1500">
                <a:solidFill>
                  <a:srgbClr val="6AA84F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" sz="1500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автор захищає протекціонізм</a:t>
            </a:r>
            <a:r>
              <a:rPr lang="ru" sz="1500">
                <a:solidFill>
                  <a:srgbClr val="6AA84F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" sz="150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як обов'язкову умову становлення економічної могутності нації.</a:t>
            </a:r>
            <a:endParaRPr sz="1500">
              <a:solidFill>
                <a:srgbClr val="000000"/>
              </a:solidFill>
            </a:endParaRPr>
          </a:p>
        </p:txBody>
      </p:sp>
      <p:pic>
        <p:nvPicPr>
          <p:cNvPr id="66" name="Google Shape;66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35352" y="598575"/>
            <a:ext cx="4298949" cy="2624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5"/>
          <p:cNvSpPr txBox="1"/>
          <p:nvPr>
            <p:ph type="title"/>
          </p:nvPr>
        </p:nvSpPr>
        <p:spPr>
          <a:xfrm>
            <a:off x="311700" y="391350"/>
            <a:ext cx="3505200" cy="355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u="sng"/>
              <a:t>Протекціонізм</a:t>
            </a:r>
            <a:r>
              <a:rPr lang="ru"/>
              <a:t> - </a:t>
            </a:r>
            <a:r>
              <a:rPr lang="ru">
                <a:solidFill>
                  <a:srgbClr val="6AA84F"/>
                </a:solidFill>
              </a:rPr>
              <a:t>економічна політика держави, спрямована на обмеження міжнародної торгівлі.</a:t>
            </a:r>
            <a:endParaRPr>
              <a:solidFill>
                <a:srgbClr val="6AA84F"/>
              </a:solidFill>
            </a:endParaRPr>
          </a:p>
        </p:txBody>
      </p:sp>
      <p:sp>
        <p:nvSpPr>
          <p:cNvPr id="72" name="Google Shape;72;p15"/>
          <p:cNvSpPr txBox="1"/>
          <p:nvPr/>
        </p:nvSpPr>
        <p:spPr>
          <a:xfrm>
            <a:off x="3969300" y="3676750"/>
            <a:ext cx="4603200" cy="26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9900FF"/>
                </a:solidFill>
                <a:latin typeface="Lato"/>
                <a:ea typeface="Lato"/>
                <a:cs typeface="Lato"/>
                <a:sym typeface="Lato"/>
              </a:rPr>
              <a:t>Світовий протекціонізм в 2008-2013 рр.</a:t>
            </a:r>
            <a:endParaRPr>
              <a:solidFill>
                <a:srgbClr val="9900FF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73" name="Google Shape;73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59750" y="391338"/>
            <a:ext cx="5022298" cy="32854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6"/>
          <p:cNvSpPr txBox="1"/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Ключова думка Ліста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lang="ru" sz="180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землеробські країни відрізняються бідністю, невіглаством, свавіллям в управлінні, браком коштів для існування, політичною слабкістю</a:t>
            </a:r>
            <a:endParaRPr/>
          </a:p>
        </p:txBody>
      </p:sp>
      <p:sp>
        <p:nvSpPr>
          <p:cNvPr id="79" name="Google Shape;79;p16"/>
          <p:cNvSpPr txBox="1"/>
          <p:nvPr/>
        </p:nvSpPr>
        <p:spPr>
          <a:xfrm>
            <a:off x="3359725" y="2753550"/>
            <a:ext cx="2222700" cy="49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200">
                <a:solidFill>
                  <a:srgbClr val="FF000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п</a:t>
            </a:r>
            <a:r>
              <a:rPr b="1" lang="ru" sz="2200">
                <a:solidFill>
                  <a:srgbClr val="FF000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ротекціонізм</a:t>
            </a:r>
            <a:endParaRPr sz="400">
              <a:solidFill>
                <a:srgbClr val="FF0000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80" name="Google Shape;80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1535375"/>
            <a:ext cx="1968575" cy="2660236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526275" y="2607018"/>
            <a:ext cx="788076" cy="788049"/>
          </a:xfrm>
          <a:prstGeom prst="rect">
            <a:avLst/>
          </a:prstGeom>
          <a:noFill/>
          <a:ln>
            <a:noFill/>
          </a:ln>
        </p:spPr>
      </p:pic>
      <p:pic>
        <p:nvPicPr>
          <p:cNvPr id="82" name="Google Shape;82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627800" y="2607013"/>
            <a:ext cx="788076" cy="788076"/>
          </a:xfrm>
          <a:prstGeom prst="rect">
            <a:avLst/>
          </a:prstGeom>
          <a:noFill/>
          <a:ln>
            <a:noFill/>
          </a:ln>
        </p:spPr>
      </p:pic>
      <p:pic>
        <p:nvPicPr>
          <p:cNvPr id="83" name="Google Shape;83;p1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874402" y="1535375"/>
            <a:ext cx="2010173" cy="2660225"/>
          </a:xfrm>
          <a:prstGeom prst="rect">
            <a:avLst/>
          </a:prstGeom>
          <a:noFill/>
          <a:ln>
            <a:noFill/>
          </a:ln>
        </p:spPr>
      </p:pic>
      <p:sp>
        <p:nvSpPr>
          <p:cNvPr id="84" name="Google Shape;84;p16"/>
          <p:cNvSpPr txBox="1"/>
          <p:nvPr/>
        </p:nvSpPr>
        <p:spPr>
          <a:xfrm>
            <a:off x="311700" y="4195600"/>
            <a:ext cx="8572800" cy="714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>
                <a:latin typeface="Lato"/>
                <a:ea typeface="Lato"/>
                <a:cs typeface="Lato"/>
                <a:sym typeface="Lato"/>
              </a:rPr>
              <a:t>Для того щоб вивести їх з цього стану і розвинути внутрішню промислову силу необхідно застосувати </a:t>
            </a:r>
            <a:r>
              <a:rPr lang="ru" sz="1800">
                <a:solidFill>
                  <a:srgbClr val="FF0000"/>
                </a:solidFill>
                <a:latin typeface="Lato"/>
                <a:ea typeface="Lato"/>
                <a:cs typeface="Lato"/>
                <a:sym typeface="Lato"/>
              </a:rPr>
              <a:t>захисні мита</a:t>
            </a:r>
            <a:endParaRPr sz="1800">
              <a:solidFill>
                <a:srgbClr val="FF0000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7"/>
          <p:cNvSpPr txBox="1"/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6AA84F"/>
                </a:solidFill>
              </a:rPr>
              <a:t>Періоди розвитку країн за Ф. Лістом</a:t>
            </a:r>
            <a:endParaRPr>
              <a:solidFill>
                <a:srgbClr val="6AA84F"/>
              </a:solidFill>
            </a:endParaRPr>
          </a:p>
        </p:txBody>
      </p:sp>
      <p:graphicFrame>
        <p:nvGraphicFramePr>
          <p:cNvPr id="90" name="Google Shape;90;p17"/>
          <p:cNvGraphicFramePr/>
          <p:nvPr/>
        </p:nvGraphicFramePr>
        <p:xfrm>
          <a:off x="952500" y="11524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{E858A44B-466E-473B-B61D-8687743D6254}</a:tableStyleId>
              </a:tblPr>
              <a:tblGrid>
                <a:gridCol w="1532475"/>
                <a:gridCol w="1363125"/>
                <a:gridCol w="1292600"/>
                <a:gridCol w="1603000"/>
                <a:gridCol w="1447800"/>
              </a:tblGrid>
              <a:tr h="2452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105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</a:rPr>
                        <a:t>Стадія дикості</a:t>
                      </a:r>
                      <a:endParaRPr>
                        <a:solidFill>
                          <a:srgbClr val="FF0000"/>
                        </a:solidFill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105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</a:rPr>
                        <a:t>Пастуша стадія</a:t>
                      </a:r>
                      <a:endParaRPr>
                        <a:solidFill>
                          <a:srgbClr val="FF0000"/>
                        </a:solidFill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105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</a:rPr>
                        <a:t>Землеробська стадія</a:t>
                      </a:r>
                      <a:endParaRPr>
                        <a:solidFill>
                          <a:srgbClr val="FF0000"/>
                        </a:solidFill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1050">
                          <a:solidFill>
                            <a:srgbClr val="6AA84F"/>
                          </a:solidFill>
                          <a:highlight>
                            <a:srgbClr val="FFFFFF"/>
                          </a:highlight>
                        </a:rPr>
                        <a:t>Хліборобсько-</a:t>
                      </a:r>
                      <a:endParaRPr sz="1050">
                        <a:solidFill>
                          <a:srgbClr val="6AA84F"/>
                        </a:solidFill>
                        <a:highlight>
                          <a:srgbClr val="FFFFFF"/>
                        </a:highlight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1050">
                          <a:solidFill>
                            <a:srgbClr val="6AA84F"/>
                          </a:solidFill>
                          <a:highlight>
                            <a:srgbClr val="FFFFFF"/>
                          </a:highlight>
                        </a:rPr>
                        <a:t>мануфактурна стадія</a:t>
                      </a:r>
                      <a:endParaRPr>
                        <a:solidFill>
                          <a:srgbClr val="6AA84F"/>
                        </a:solidFill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105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</a:rPr>
                        <a:t>Хліборобсько-</a:t>
                      </a:r>
                      <a:endParaRPr sz="1050">
                        <a:solidFill>
                          <a:srgbClr val="FF0000"/>
                        </a:solidFill>
                        <a:highlight>
                          <a:srgbClr val="FFFFFF"/>
                        </a:highlight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105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</a:rPr>
                        <a:t>мануфактурно-</a:t>
                      </a:r>
                      <a:endParaRPr sz="1050">
                        <a:solidFill>
                          <a:srgbClr val="FF0000"/>
                        </a:solidFill>
                        <a:highlight>
                          <a:srgbClr val="FFFFFF"/>
                        </a:highlight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105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</a:rPr>
                        <a:t>комерційна стадія</a:t>
                      </a:r>
                      <a:endParaRPr>
                        <a:solidFill>
                          <a:srgbClr val="FF0000"/>
                        </a:solidFill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i="1" lang="ru" sz="105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</a:rPr>
                        <a:t>XII—X тис. р. </a:t>
                      </a:r>
                      <a:endParaRPr i="1" sz="1050">
                        <a:solidFill>
                          <a:srgbClr val="FF0000"/>
                        </a:solidFill>
                        <a:highlight>
                          <a:srgbClr val="FFFFFF"/>
                        </a:highlight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i="1" lang="ru" sz="105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</a:rPr>
                        <a:t>до н. е.</a:t>
                      </a:r>
                      <a:endParaRPr>
                        <a:solidFill>
                          <a:srgbClr val="FF0000"/>
                        </a:solidFill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i="1" lang="ru" sz="105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</a:rPr>
                        <a:t>X—V тис. р. </a:t>
                      </a:r>
                      <a:endParaRPr i="1" sz="1050">
                        <a:solidFill>
                          <a:srgbClr val="FF0000"/>
                        </a:solidFill>
                        <a:highlight>
                          <a:srgbClr val="FFFFFF"/>
                        </a:highlight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i="1" lang="ru" sz="105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</a:rPr>
                        <a:t>до н. е</a:t>
                      </a:r>
                      <a:endParaRPr>
                        <a:solidFill>
                          <a:srgbClr val="FF0000"/>
                        </a:solidFill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i="1" lang="ru" sz="105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</a:rPr>
                        <a:t>V тис. р. до н. е. — сер. XIII ст. н. е.</a:t>
                      </a:r>
                      <a:endParaRPr>
                        <a:solidFill>
                          <a:srgbClr val="FF0000"/>
                        </a:solidFill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i="1" lang="ru" sz="1050">
                          <a:solidFill>
                            <a:srgbClr val="6AA84F"/>
                          </a:solidFill>
                          <a:highlight>
                            <a:srgbClr val="FFFFFF"/>
                          </a:highlight>
                        </a:rPr>
                        <a:t>XIII — сер. XVIII ст.</a:t>
                      </a:r>
                      <a:endParaRPr>
                        <a:solidFill>
                          <a:srgbClr val="6AA84F"/>
                        </a:solidFill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i="1" lang="ru" sz="105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</a:rPr>
                        <a:t>XVIII — сер.XIX ст.</a:t>
                      </a:r>
                      <a:endParaRPr>
                        <a:solidFill>
                          <a:srgbClr val="FF0000"/>
                        </a:solidFill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105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</a:rPr>
                        <a:t>перехід до осілого </a:t>
                      </a:r>
                      <a:r>
                        <a:rPr lang="ru" sz="105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uFill>
                            <a:noFill/>
                          </a:uFill>
                          <a:hlinkClick r:id="rId3">
                            <a:extLst>
                              <a:ext uri="{A12FA001-AC4F-418D-AE19-62706E023703}">
                                <ahyp:hlinkClr val="tx"/>
                              </a:ext>
                            </a:extLst>
                          </a:hlinkClick>
                        </a:rPr>
                        <a:t>способу життя</a:t>
                      </a:r>
                      <a:r>
                        <a:rPr lang="ru" sz="105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</a:rPr>
                        <a:t>, </a:t>
                      </a:r>
                      <a:r>
                        <a:rPr lang="ru" sz="105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uFill>
                            <a:noFill/>
                          </a:uFill>
                          <a:hlinkClick r:id="rId4">
                            <a:extLst>
                              <a:ext uri="{A12FA001-AC4F-418D-AE19-62706E023703}">
                                <ahyp:hlinkClr val="tx"/>
                              </a:ext>
                            </a:extLst>
                          </a:hlinkClick>
                        </a:rPr>
                        <a:t>господарство</a:t>
                      </a:r>
                      <a:r>
                        <a:rPr lang="ru" sz="105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</a:rPr>
                        <a:t> носить привласнюючий характер — </a:t>
                      </a:r>
                      <a:r>
                        <a:rPr lang="ru" sz="105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uFill>
                            <a:noFill/>
                          </a:uFill>
                          <a:hlinkClick r:id="rId5">
                            <a:extLst>
                              <a:ext uri="{A12FA001-AC4F-418D-AE19-62706E023703}">
                                <ahyp:hlinkClr val="tx"/>
                              </a:ext>
                            </a:extLst>
                          </a:hlinkClick>
                        </a:rPr>
                        <a:t>мисливство</a:t>
                      </a:r>
                      <a:r>
                        <a:rPr lang="ru" sz="105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</a:rPr>
                        <a:t>, </a:t>
                      </a:r>
                      <a:r>
                        <a:rPr lang="ru" sz="105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uFill>
                            <a:noFill/>
                          </a:uFill>
                          <a:hlinkClick r:id="rId6">
                            <a:extLst>
                              <a:ext uri="{A12FA001-AC4F-418D-AE19-62706E023703}">
                                <ahyp:hlinkClr val="tx"/>
                              </a:ext>
                            </a:extLst>
                          </a:hlinkClick>
                        </a:rPr>
                        <a:t>збиральництво</a:t>
                      </a:r>
                      <a:r>
                        <a:rPr lang="ru" sz="105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</a:rPr>
                        <a:t>, </a:t>
                      </a:r>
                      <a:r>
                        <a:rPr lang="ru" sz="105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uFill>
                            <a:noFill/>
                          </a:uFill>
                          <a:hlinkClick r:id="rId7">
                            <a:extLst>
                              <a:ext uri="{A12FA001-AC4F-418D-AE19-62706E023703}">
                                <ahyp:hlinkClr val="tx"/>
                              </a:ext>
                            </a:extLst>
                          </a:hlinkClick>
                        </a:rPr>
                        <a:t>рибальство</a:t>
                      </a:r>
                      <a:r>
                        <a:rPr lang="ru" sz="105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</a:rPr>
                        <a:t>. Організація суспільства </a:t>
                      </a:r>
                      <a:r>
                        <a:rPr lang="ru" sz="105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</a:rPr>
                        <a:t>— </a:t>
                      </a:r>
                      <a:r>
                        <a:rPr lang="ru" sz="105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</a:rPr>
                        <a:t> стадно-колективними формами</a:t>
                      </a:r>
                      <a:endParaRPr>
                        <a:solidFill>
                          <a:srgbClr val="FF0000"/>
                        </a:solidFill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105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</a:rPr>
                        <a:t>основним видом діяльності є </a:t>
                      </a:r>
                      <a:r>
                        <a:rPr lang="ru" sz="105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uFill>
                            <a:noFill/>
                          </a:uFill>
                          <a:hlinkClick r:id="rId8">
                            <a:extLst>
                              <a:ext uri="{A12FA001-AC4F-418D-AE19-62706E023703}">
                                <ahyp:hlinkClr val="tx"/>
                              </a:ext>
                            </a:extLst>
                          </a:hlinkClick>
                        </a:rPr>
                        <a:t>скотарство</a:t>
                      </a:r>
                      <a:r>
                        <a:rPr lang="ru" sz="105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</a:rPr>
                        <a:t>, </a:t>
                      </a:r>
                      <a:r>
                        <a:rPr lang="ru" sz="105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uFill>
                            <a:noFill/>
                          </a:uFill>
                          <a:hlinkClick r:id="rId9">
                            <a:extLst>
                              <a:ext uri="{A12FA001-AC4F-418D-AE19-62706E023703}">
                                <ahyp:hlinkClr val="tx"/>
                              </a:ext>
                            </a:extLst>
                          </a:hlinkClick>
                        </a:rPr>
                        <a:t>землеробство</a:t>
                      </a:r>
                      <a:r>
                        <a:rPr lang="ru" sz="105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</a:rPr>
                        <a:t> відіграє допоміжну роль. </a:t>
                      </a:r>
                      <a:endParaRPr sz="1050">
                        <a:solidFill>
                          <a:srgbClr val="FF0000"/>
                        </a:solidFill>
                        <a:highlight>
                          <a:srgbClr val="FFFFFF"/>
                        </a:highlight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105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</a:rPr>
                        <a:t>Організація суспільства — родоплемінна.</a:t>
                      </a:r>
                      <a:endParaRPr>
                        <a:solidFill>
                          <a:srgbClr val="FF0000"/>
                        </a:solidFill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105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</a:rPr>
                        <a:t>основним видом діяльності є землеробство. Організація суспільства — сімейно-станово-державна.</a:t>
                      </a:r>
                      <a:endParaRPr>
                        <a:solidFill>
                          <a:srgbClr val="FF0000"/>
                        </a:solidFill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1050">
                          <a:solidFill>
                            <a:srgbClr val="6AA84F"/>
                          </a:solidFill>
                          <a:highlight>
                            <a:srgbClr val="FFFFFF"/>
                          </a:highlight>
                        </a:rPr>
                        <a:t>пов'язана з розвитком </a:t>
                      </a:r>
                      <a:r>
                        <a:rPr lang="ru" sz="1050">
                          <a:solidFill>
                            <a:srgbClr val="6AA84F"/>
                          </a:solidFill>
                          <a:highlight>
                            <a:srgbClr val="FFFFFF"/>
                          </a:highlight>
                          <a:uFill>
                            <a:noFill/>
                          </a:uFill>
                          <a:hlinkClick r:id="rId10">
                            <a:extLst>
                              <a:ext uri="{A12FA001-AC4F-418D-AE19-62706E023703}">
                                <ahyp:hlinkClr val="tx"/>
                              </a:ext>
                            </a:extLst>
                          </a:hlinkClick>
                        </a:rPr>
                        <a:t>мануфактури</a:t>
                      </a:r>
                      <a:r>
                        <a:rPr lang="ru" sz="1050">
                          <a:solidFill>
                            <a:srgbClr val="6AA84F"/>
                          </a:solidFill>
                          <a:highlight>
                            <a:srgbClr val="FFFFFF"/>
                          </a:highlight>
                        </a:rPr>
                        <a:t>. Основні види діяльності — </a:t>
                      </a:r>
                      <a:r>
                        <a:rPr lang="ru" sz="1050">
                          <a:solidFill>
                            <a:srgbClr val="6AA84F"/>
                          </a:solidFill>
                          <a:highlight>
                            <a:srgbClr val="FFFFFF"/>
                          </a:highlight>
                          <a:uFill>
                            <a:noFill/>
                          </a:uFill>
                          <a:hlinkClick r:id="rId11">
                            <a:extLst>
                              <a:ext uri="{A12FA001-AC4F-418D-AE19-62706E023703}">
                                <ahyp:hlinkClr val="tx"/>
                              </a:ext>
                            </a:extLst>
                          </a:hlinkClick>
                        </a:rPr>
                        <a:t>сільське господарство</a:t>
                      </a:r>
                      <a:r>
                        <a:rPr lang="ru" sz="1050">
                          <a:solidFill>
                            <a:srgbClr val="6AA84F"/>
                          </a:solidFill>
                          <a:highlight>
                            <a:srgbClr val="FFFFFF"/>
                          </a:highlight>
                        </a:rPr>
                        <a:t> та </a:t>
                      </a:r>
                      <a:r>
                        <a:rPr lang="ru" sz="1050">
                          <a:solidFill>
                            <a:srgbClr val="6AA84F"/>
                          </a:solidFill>
                          <a:highlight>
                            <a:srgbClr val="FFFFFF"/>
                          </a:highlight>
                          <a:uFill>
                            <a:noFill/>
                          </a:uFill>
                          <a:hlinkClick r:id="rId12">
                            <a:extLst>
                              <a:ext uri="{A12FA001-AC4F-418D-AE19-62706E023703}">
                                <ahyp:hlinkClr val="tx"/>
                              </a:ext>
                            </a:extLst>
                          </a:hlinkClick>
                        </a:rPr>
                        <a:t>ремесло</a:t>
                      </a:r>
                      <a:r>
                        <a:rPr lang="ru" sz="1050">
                          <a:solidFill>
                            <a:srgbClr val="6AA84F"/>
                          </a:solidFill>
                          <a:highlight>
                            <a:srgbClr val="FFFFFF"/>
                          </a:highlight>
                        </a:rPr>
                        <a:t>. Організація суспільства — станово-державна.</a:t>
                      </a:r>
                      <a:endParaRPr>
                        <a:solidFill>
                          <a:srgbClr val="6AA84F"/>
                        </a:solidFill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105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</a:rPr>
                        <a:t>основними видами діяльності є землеробство, ремесло, </a:t>
                      </a:r>
                      <a:r>
                        <a:rPr lang="ru" sz="105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uFill>
                            <a:noFill/>
                          </a:uFill>
                          <a:hlinkClick r:id="rId13">
                            <a:extLst>
                              <a:ext uri="{A12FA001-AC4F-418D-AE19-62706E023703}">
                                <ahyp:hlinkClr val="tx"/>
                              </a:ext>
                            </a:extLst>
                          </a:hlinkClick>
                        </a:rPr>
                        <a:t>промисловість</a:t>
                      </a:r>
                      <a:r>
                        <a:rPr lang="ru" sz="105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</a:rPr>
                        <a:t>, </a:t>
                      </a:r>
                      <a:r>
                        <a:rPr lang="ru" sz="105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uFill>
                            <a:noFill/>
                          </a:uFill>
                          <a:hlinkClick r:id="rId14">
                            <a:extLst>
                              <a:ext uri="{A12FA001-AC4F-418D-AE19-62706E023703}">
                                <ahyp:hlinkClr val="tx"/>
                              </a:ext>
                            </a:extLst>
                          </a:hlinkClick>
                        </a:rPr>
                        <a:t>торгівля</a:t>
                      </a:r>
                      <a:r>
                        <a:rPr lang="ru" sz="105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</a:rPr>
                        <a:t>. Організація суспільства — станово-державна.</a:t>
                      </a:r>
                      <a:endParaRPr>
                        <a:solidFill>
                          <a:srgbClr val="FF0000"/>
                        </a:solidFill>
                      </a:endParaRPr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8"/>
          <p:cNvSpPr txBox="1"/>
          <p:nvPr>
            <p:ph type="title"/>
          </p:nvPr>
        </p:nvSpPr>
        <p:spPr>
          <a:xfrm>
            <a:off x="275175" y="391350"/>
            <a:ext cx="4916100" cy="433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6AA84F"/>
                </a:solidFill>
              </a:rPr>
              <a:t>Ліст</a:t>
            </a:r>
            <a:r>
              <a:rPr lang="ru">
                <a:solidFill>
                  <a:srgbClr val="FF0000"/>
                </a:solidFill>
              </a:rPr>
              <a:t> </a:t>
            </a:r>
            <a:r>
              <a:rPr lang="ru">
                <a:solidFill>
                  <a:srgbClr val="000000"/>
                </a:solidFill>
              </a:rPr>
              <a:t>ніколи</a:t>
            </a:r>
            <a:r>
              <a:rPr lang="ru">
                <a:solidFill>
                  <a:srgbClr val="FF0000"/>
                </a:solidFill>
              </a:rPr>
              <a:t> не був беззаперечним прибічником протекціонізму, </a:t>
            </a:r>
            <a:r>
              <a:rPr lang="ru">
                <a:solidFill>
                  <a:srgbClr val="000000"/>
                </a:solidFill>
              </a:rPr>
              <a:t>а вважав його</a:t>
            </a:r>
            <a:r>
              <a:rPr lang="ru">
                <a:solidFill>
                  <a:srgbClr val="FF0000"/>
                </a:solidFill>
              </a:rPr>
              <a:t> крисним лише на 4-й стадії </a:t>
            </a:r>
            <a:r>
              <a:rPr lang="ru">
                <a:solidFill>
                  <a:srgbClr val="000000"/>
                </a:solidFill>
              </a:rPr>
              <a:t>розвитку країни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0000"/>
              </a:solidFill>
            </a:endParaRPr>
          </a:p>
        </p:txBody>
      </p:sp>
      <p:pic>
        <p:nvPicPr>
          <p:cNvPr id="96" name="Google Shape;96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55450" y="391350"/>
            <a:ext cx="4030274" cy="2262126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8658045">
            <a:off x="4446647" y="1735274"/>
            <a:ext cx="2569907" cy="25731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9"/>
          <p:cNvSpPr txBox="1"/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 sz="2800"/>
              <a:t>Необхідні умови застосування протекціонізму</a:t>
            </a:r>
            <a:endParaRPr sz="2800"/>
          </a:p>
        </p:txBody>
      </p:sp>
      <p:sp>
        <p:nvSpPr>
          <p:cNvPr id="103" name="Google Shape;103;p19"/>
          <p:cNvSpPr txBox="1"/>
          <p:nvPr/>
        </p:nvSpPr>
        <p:spPr>
          <a:xfrm>
            <a:off x="311700" y="1017450"/>
            <a:ext cx="6300600" cy="129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00"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 sz="2700">
                <a:solidFill>
                  <a:srgbClr val="0000FF"/>
                </a:solidFill>
                <a:latin typeface="Lato"/>
                <a:ea typeface="Lato"/>
                <a:cs typeface="Lato"/>
                <a:sym typeface="Lato"/>
              </a:rPr>
              <a:t>Висока густина й чисельність населення</a:t>
            </a:r>
            <a:endParaRPr sz="2700">
              <a:solidFill>
                <a:srgbClr val="0000FF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104" name="Google Shape;104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612275" y="1001050"/>
            <a:ext cx="2220024" cy="1307500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19"/>
          <p:cNvSpPr txBox="1"/>
          <p:nvPr/>
        </p:nvSpPr>
        <p:spPr>
          <a:xfrm>
            <a:off x="2531700" y="2480150"/>
            <a:ext cx="6300600" cy="113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 sz="2700">
                <a:solidFill>
                  <a:srgbClr val="38761D"/>
                </a:solidFill>
                <a:latin typeface="Lato"/>
                <a:ea typeface="Lato"/>
                <a:cs typeface="Lato"/>
                <a:sym typeface="Lato"/>
              </a:rPr>
              <a:t>Велика кількість та різноманіття природних ресурсів</a:t>
            </a:r>
            <a:endParaRPr sz="2700">
              <a:solidFill>
                <a:srgbClr val="38761D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106" name="Google Shape;106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1700" y="2308550"/>
            <a:ext cx="2369350" cy="13074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877169" y="3615950"/>
            <a:ext cx="1955131" cy="1307500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19"/>
          <p:cNvSpPr txBox="1"/>
          <p:nvPr/>
        </p:nvSpPr>
        <p:spPr>
          <a:xfrm>
            <a:off x="311700" y="3616050"/>
            <a:ext cx="6565500" cy="130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 sz="2700">
                <a:solidFill>
                  <a:srgbClr val="BF9000"/>
                </a:solidFill>
                <a:latin typeface="Lato"/>
                <a:ea typeface="Lato"/>
                <a:cs typeface="Lato"/>
                <a:sym typeface="Lato"/>
              </a:rPr>
              <a:t>Розвинене землеробство</a:t>
            </a:r>
            <a:endParaRPr sz="2700">
              <a:solidFill>
                <a:srgbClr val="BF9000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Coral">
  <a:themeElements>
    <a:clrScheme name="Coral">
      <a:dk1>
        <a:srgbClr val="F55E61"/>
      </a:dk1>
      <a:lt1>
        <a:srgbClr val="FFFFFF"/>
      </a:lt1>
      <a:dk2>
        <a:srgbClr val="5E696C"/>
      </a:dk2>
      <a:lt2>
        <a:srgbClr val="BFC7CA"/>
      </a:lt2>
      <a:accent1>
        <a:srgbClr val="1E2D31"/>
      </a:accent1>
      <a:accent2>
        <a:srgbClr val="273C42"/>
      </a:accent2>
      <a:accent3>
        <a:srgbClr val="83D061"/>
      </a:accent3>
      <a:accent4>
        <a:srgbClr val="F6CD4C"/>
      </a:accent4>
      <a:accent5>
        <a:srgbClr val="AF4345"/>
      </a:accent5>
      <a:accent6>
        <a:srgbClr val="F58F8F"/>
      </a:accent6>
      <a:hlink>
        <a:srgbClr val="AF4345"/>
      </a:hlink>
      <a:folHlink>
        <a:srgbClr val="AF4345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