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4" r:id="rId3"/>
    <p:sldId id="258" r:id="rId4"/>
    <p:sldId id="259" r:id="rId5"/>
    <p:sldId id="260" r:id="rId6"/>
    <p:sldId id="261" r:id="rId7"/>
    <p:sldId id="262" r:id="rId8"/>
    <p:sldId id="263" r:id="rId9"/>
    <p:sldId id="265" r:id="rId10"/>
    <p:sldId id="275" r:id="rId11"/>
    <p:sldId id="267" r:id="rId12"/>
    <p:sldId id="266" r:id="rId13"/>
    <p:sldId id="274" r:id="rId14"/>
    <p:sldId id="268" r:id="rId15"/>
    <p:sldId id="269" r:id="rId16"/>
    <p:sldId id="270" r:id="rId17"/>
    <p:sldId id="271" r:id="rId18"/>
    <p:sldId id="272" r:id="rId19"/>
    <p:sldId id="273" r:id="rId20"/>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uk-UA" smtClean="0"/>
              <a:t>Зразок заголовка</a:t>
            </a:r>
            <a:endParaRPr lang="uk-UA"/>
          </a:p>
        </p:txBody>
      </p:sp>
      <p:sp>
        <p:nvSpPr>
          <p:cNvPr id="3" name="Пі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uk-UA"/>
          </a:p>
        </p:txBody>
      </p:sp>
      <p:sp>
        <p:nvSpPr>
          <p:cNvPr id="4" name="Місце для дати 3"/>
          <p:cNvSpPr>
            <a:spLocks noGrp="1"/>
          </p:cNvSpPr>
          <p:nvPr>
            <p:ph type="dt" sz="half" idx="10"/>
          </p:nvPr>
        </p:nvSpPr>
        <p:spPr/>
        <p:txBody>
          <a:bodyPr/>
          <a:lstStyle/>
          <a:p>
            <a:fld id="{AA22581E-D194-4BDF-92F2-B0773A462FB3}" type="datetimeFigureOut">
              <a:rPr lang="uk-UA" smtClean="0"/>
              <a:t>04.11.2016</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24951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AA22581E-D194-4BDF-92F2-B0773A462FB3}" type="datetimeFigureOut">
              <a:rPr lang="uk-UA" smtClean="0"/>
              <a:t>04.11.2016</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1746373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38"/>
            <a:ext cx="2057400" cy="5851525"/>
          </a:xfrm>
        </p:spPr>
        <p:txBody>
          <a:bodyPr vert="eaVert"/>
          <a:lstStyle/>
          <a:p>
            <a:r>
              <a:rPr lang="uk-UA" smtClean="0"/>
              <a:t>Зразок заголовка</a:t>
            </a:r>
            <a:endParaRPr lang="uk-UA"/>
          </a:p>
        </p:txBody>
      </p:sp>
      <p:sp>
        <p:nvSpPr>
          <p:cNvPr id="3" name="Місце для вертикального тексту 2"/>
          <p:cNvSpPr>
            <a:spLocks noGrp="1"/>
          </p:cNvSpPr>
          <p:nvPr>
            <p:ph type="body" orient="vert" idx="1"/>
          </p:nvPr>
        </p:nvSpPr>
        <p:spPr>
          <a:xfrm>
            <a:off x="457200" y="274638"/>
            <a:ext cx="6019800" cy="585152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AA22581E-D194-4BDF-92F2-B0773A462FB3}" type="datetimeFigureOut">
              <a:rPr lang="uk-UA" smtClean="0"/>
              <a:t>04.11.2016</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118493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10"/>
          </p:nvPr>
        </p:nvSpPr>
        <p:spPr/>
        <p:txBody>
          <a:bodyPr/>
          <a:lstStyle/>
          <a:p>
            <a:fld id="{AA22581E-D194-4BDF-92F2-B0773A462FB3}" type="datetimeFigureOut">
              <a:rPr lang="uk-UA" smtClean="0"/>
              <a:t>04.11.2016</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2824841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uk-UA" smtClean="0"/>
              <a:t>Зразок заголовка</a:t>
            </a:r>
            <a:endParaRPr lang="uk-UA"/>
          </a:p>
        </p:txBody>
      </p:sp>
      <p:sp>
        <p:nvSpPr>
          <p:cNvPr id="3" name="Місце для тексту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Місце для дати 3"/>
          <p:cNvSpPr>
            <a:spLocks noGrp="1"/>
          </p:cNvSpPr>
          <p:nvPr>
            <p:ph type="dt" sz="half" idx="10"/>
          </p:nvPr>
        </p:nvSpPr>
        <p:spPr/>
        <p:txBody>
          <a:bodyPr/>
          <a:lstStyle/>
          <a:p>
            <a:fld id="{AA22581E-D194-4BDF-92F2-B0773A462FB3}" type="datetimeFigureOut">
              <a:rPr lang="uk-UA" smtClean="0"/>
              <a:t>04.11.2016</a:t>
            </a:fld>
            <a:endParaRPr lang="uk-UA"/>
          </a:p>
        </p:txBody>
      </p:sp>
      <p:sp>
        <p:nvSpPr>
          <p:cNvPr id="5" name="Місце для нижнього колонтитула 4"/>
          <p:cNvSpPr>
            <a:spLocks noGrp="1"/>
          </p:cNvSpPr>
          <p:nvPr>
            <p:ph type="ftr" sz="quarter" idx="11"/>
          </p:nvPr>
        </p:nvSpPr>
        <p:spPr/>
        <p:txBody>
          <a:bodyPr/>
          <a:lstStyle/>
          <a:p>
            <a:endParaRPr lang="uk-UA"/>
          </a:p>
        </p:txBody>
      </p:sp>
      <p:sp>
        <p:nvSpPr>
          <p:cNvPr id="6" name="Місце для номера слайда 5"/>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158151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вмісту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вмісту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дати 4"/>
          <p:cNvSpPr>
            <a:spLocks noGrp="1"/>
          </p:cNvSpPr>
          <p:nvPr>
            <p:ph type="dt" sz="half" idx="10"/>
          </p:nvPr>
        </p:nvSpPr>
        <p:spPr/>
        <p:txBody>
          <a:bodyPr/>
          <a:lstStyle/>
          <a:p>
            <a:fld id="{AA22581E-D194-4BDF-92F2-B0773A462FB3}" type="datetimeFigureOut">
              <a:rPr lang="uk-UA" smtClean="0"/>
              <a:t>04.11.2016</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3256853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uk-UA"/>
          </a:p>
        </p:txBody>
      </p:sp>
      <p:sp>
        <p:nvSpPr>
          <p:cNvPr id="3" name="Місце для тексту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5" name="Місце для тексту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7" name="Місце для дати 6"/>
          <p:cNvSpPr>
            <a:spLocks noGrp="1"/>
          </p:cNvSpPr>
          <p:nvPr>
            <p:ph type="dt" sz="half" idx="10"/>
          </p:nvPr>
        </p:nvSpPr>
        <p:spPr/>
        <p:txBody>
          <a:bodyPr/>
          <a:lstStyle/>
          <a:p>
            <a:fld id="{AA22581E-D194-4BDF-92F2-B0773A462FB3}" type="datetimeFigureOut">
              <a:rPr lang="uk-UA" smtClean="0"/>
              <a:t>04.11.2016</a:t>
            </a:fld>
            <a:endParaRPr lang="uk-UA"/>
          </a:p>
        </p:txBody>
      </p:sp>
      <p:sp>
        <p:nvSpPr>
          <p:cNvPr id="8" name="Місце для нижнього колонтитула 7"/>
          <p:cNvSpPr>
            <a:spLocks noGrp="1"/>
          </p:cNvSpPr>
          <p:nvPr>
            <p:ph type="ftr" sz="quarter" idx="11"/>
          </p:nvPr>
        </p:nvSpPr>
        <p:spPr/>
        <p:txBody>
          <a:bodyPr/>
          <a:lstStyle/>
          <a:p>
            <a:endParaRPr lang="uk-UA"/>
          </a:p>
        </p:txBody>
      </p:sp>
      <p:sp>
        <p:nvSpPr>
          <p:cNvPr id="9" name="Місце для номера слайда 8"/>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3784704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uk-UA"/>
          </a:p>
        </p:txBody>
      </p:sp>
      <p:sp>
        <p:nvSpPr>
          <p:cNvPr id="3" name="Місце для дати 2"/>
          <p:cNvSpPr>
            <a:spLocks noGrp="1"/>
          </p:cNvSpPr>
          <p:nvPr>
            <p:ph type="dt" sz="half" idx="10"/>
          </p:nvPr>
        </p:nvSpPr>
        <p:spPr/>
        <p:txBody>
          <a:bodyPr/>
          <a:lstStyle/>
          <a:p>
            <a:fld id="{AA22581E-D194-4BDF-92F2-B0773A462FB3}" type="datetimeFigureOut">
              <a:rPr lang="uk-UA" smtClean="0"/>
              <a:t>04.11.2016</a:t>
            </a:fld>
            <a:endParaRPr lang="uk-UA"/>
          </a:p>
        </p:txBody>
      </p:sp>
      <p:sp>
        <p:nvSpPr>
          <p:cNvPr id="4" name="Місце для нижнього колонтитула 3"/>
          <p:cNvSpPr>
            <a:spLocks noGrp="1"/>
          </p:cNvSpPr>
          <p:nvPr>
            <p:ph type="ftr" sz="quarter" idx="11"/>
          </p:nvPr>
        </p:nvSpPr>
        <p:spPr/>
        <p:txBody>
          <a:bodyPr/>
          <a:lstStyle/>
          <a:p>
            <a:endParaRPr lang="uk-UA"/>
          </a:p>
        </p:txBody>
      </p:sp>
      <p:sp>
        <p:nvSpPr>
          <p:cNvPr id="5" name="Місце для номера слайда 4"/>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2936091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AA22581E-D194-4BDF-92F2-B0773A462FB3}" type="datetimeFigureOut">
              <a:rPr lang="uk-UA" smtClean="0"/>
              <a:t>04.11.2016</a:t>
            </a:fld>
            <a:endParaRPr lang="uk-UA"/>
          </a:p>
        </p:txBody>
      </p:sp>
      <p:sp>
        <p:nvSpPr>
          <p:cNvPr id="3" name="Місце для нижнього колонтитула 2"/>
          <p:cNvSpPr>
            <a:spLocks noGrp="1"/>
          </p:cNvSpPr>
          <p:nvPr>
            <p:ph type="ftr" sz="quarter" idx="11"/>
          </p:nvPr>
        </p:nvSpPr>
        <p:spPr/>
        <p:txBody>
          <a:bodyPr/>
          <a:lstStyle/>
          <a:p>
            <a:endParaRPr lang="uk-UA"/>
          </a:p>
        </p:txBody>
      </p:sp>
      <p:sp>
        <p:nvSpPr>
          <p:cNvPr id="4" name="Місце для номера слайда 3"/>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156887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uk-UA" smtClean="0"/>
              <a:t>Зразок заголовка</a:t>
            </a:r>
            <a:endParaRPr lang="uk-UA"/>
          </a:p>
        </p:txBody>
      </p:sp>
      <p:sp>
        <p:nvSpPr>
          <p:cNvPr id="3" name="Місце для вмісту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тексту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p>
            <a:fld id="{AA22581E-D194-4BDF-92F2-B0773A462FB3}" type="datetimeFigureOut">
              <a:rPr lang="uk-UA" smtClean="0"/>
              <a:t>04.11.2016</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2500296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uk-UA" smtClean="0"/>
              <a:t>Зразок заголовка</a:t>
            </a:r>
            <a:endParaRPr lang="uk-UA"/>
          </a:p>
        </p:txBody>
      </p:sp>
      <p:sp>
        <p:nvSpPr>
          <p:cNvPr id="3" name="Місце для зображення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Місце для тексту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p>
            <a:fld id="{AA22581E-D194-4BDF-92F2-B0773A462FB3}" type="datetimeFigureOut">
              <a:rPr lang="uk-UA" smtClean="0"/>
              <a:t>04.11.2016</a:t>
            </a:fld>
            <a:endParaRPr lang="uk-UA"/>
          </a:p>
        </p:txBody>
      </p:sp>
      <p:sp>
        <p:nvSpPr>
          <p:cNvPr id="6" name="Місце для нижнього колонтитула 5"/>
          <p:cNvSpPr>
            <a:spLocks noGrp="1"/>
          </p:cNvSpPr>
          <p:nvPr>
            <p:ph type="ftr" sz="quarter" idx="11"/>
          </p:nvPr>
        </p:nvSpPr>
        <p:spPr/>
        <p:txBody>
          <a:bodyPr/>
          <a:lstStyle/>
          <a:p>
            <a:endParaRPr lang="uk-UA"/>
          </a:p>
        </p:txBody>
      </p:sp>
      <p:sp>
        <p:nvSpPr>
          <p:cNvPr id="7" name="Місце для номера слайда 6"/>
          <p:cNvSpPr>
            <a:spLocks noGrp="1"/>
          </p:cNvSpPr>
          <p:nvPr>
            <p:ph type="sldNum" sz="quarter" idx="12"/>
          </p:nvPr>
        </p:nvSpPr>
        <p:spPr/>
        <p:txBody>
          <a:bodyPr/>
          <a:lstStyle/>
          <a:p>
            <a:fld id="{1294F985-9A8A-4F9C-853D-EB983173BA46}" type="slidenum">
              <a:rPr lang="uk-UA" smtClean="0"/>
              <a:t>‹#›</a:t>
            </a:fld>
            <a:endParaRPr lang="uk-UA"/>
          </a:p>
        </p:txBody>
      </p:sp>
    </p:spTree>
    <p:extLst>
      <p:ext uri="{BB962C8B-B14F-4D97-AF65-F5344CB8AC3E}">
        <p14:creationId xmlns:p14="http://schemas.microsoft.com/office/powerpoint/2010/main" val="2131132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6B19C">
                <a:lumMod val="63000"/>
                <a:lumOff val="37000"/>
              </a:srgbClr>
            </a:gs>
            <a:gs pos="30000">
              <a:srgbClr val="D49E6C"/>
            </a:gs>
            <a:gs pos="70000">
              <a:srgbClr val="A65528">
                <a:lumMod val="66000"/>
                <a:lumOff val="34000"/>
              </a:srgbClr>
            </a:gs>
            <a:gs pos="100000">
              <a:srgbClr val="663012">
                <a:lumMod val="84000"/>
                <a:lumOff val="16000"/>
              </a:srgbClr>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2" name="Місце для заголовка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uk-UA" smtClean="0"/>
              <a:t>Зразок заголовка</a:t>
            </a:r>
            <a:endParaRPr lang="uk-UA"/>
          </a:p>
        </p:txBody>
      </p:sp>
      <p:sp>
        <p:nvSpPr>
          <p:cNvPr id="3" name="Місце для тексту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4" name="Місце для дати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22581E-D194-4BDF-92F2-B0773A462FB3}" type="datetimeFigureOut">
              <a:rPr lang="uk-UA" smtClean="0"/>
              <a:t>04.11.2016</a:t>
            </a:fld>
            <a:endParaRPr lang="uk-UA"/>
          </a:p>
        </p:txBody>
      </p:sp>
      <p:sp>
        <p:nvSpPr>
          <p:cNvPr id="5" name="Місце для нижнього колонтитула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Місце для номера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94F985-9A8A-4F9C-853D-EB983173BA46}" type="slidenum">
              <a:rPr lang="uk-UA" smtClean="0"/>
              <a:t>‹#›</a:t>
            </a:fld>
            <a:endParaRPr lang="uk-UA"/>
          </a:p>
        </p:txBody>
      </p:sp>
    </p:spTree>
    <p:extLst>
      <p:ext uri="{BB962C8B-B14F-4D97-AF65-F5344CB8AC3E}">
        <p14:creationId xmlns:p14="http://schemas.microsoft.com/office/powerpoint/2010/main" val="1372675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52736"/>
            <a:ext cx="8229600" cy="4680520"/>
          </a:xfrm>
        </p:spPr>
        <p:txBody>
          <a:bodyPr>
            <a:normAutofit/>
          </a:bodyPr>
          <a:lstStyle/>
          <a:p>
            <a:r>
              <a:rPr lang="uk-UA" sz="7200" b="1" cap="all" dirty="0" smtClean="0">
                <a:effectLst>
                  <a:reflection blurRad="12700" stA="50000" endPos="50000" dist="5004" dir="5400000" sy="-100000"/>
                </a:effectLst>
              </a:rPr>
              <a:t>Утворення Імперії</a:t>
            </a:r>
            <a:r>
              <a:rPr lang="uk-UA" sz="7200" b="1" cap="all" dirty="0" smtClean="0">
                <a:effectLst>
                  <a:reflection blurRad="12700" stA="50000" endPos="50000" dist="5004" dir="5400000" sy="-100000"/>
                </a:effectLst>
              </a:rPr>
              <a:t/>
            </a:r>
            <a:br>
              <a:rPr lang="uk-UA" sz="7200" b="1" cap="all" dirty="0" smtClean="0">
                <a:effectLst>
                  <a:reflection blurRad="12700" stA="50000" endPos="50000" dist="5004" dir="5400000" sy="-100000"/>
                </a:effectLst>
              </a:rPr>
            </a:br>
            <a:r>
              <a:rPr lang="uk-UA" sz="7200" b="1" cap="all" dirty="0" err="1" smtClean="0">
                <a:effectLst>
                  <a:reflection blurRad="12700" stA="50000" endPos="50000" dist="5004" dir="5400000" sy="-100000"/>
                </a:effectLst>
              </a:rPr>
              <a:t>Александра</a:t>
            </a:r>
            <a:r>
              <a:rPr lang="uk-UA" sz="7200" b="1" cap="all" dirty="0" smtClean="0">
                <a:effectLst>
                  <a:reflection blurRad="12700" stA="50000" endPos="50000" dist="5004" dir="5400000" sy="-100000"/>
                </a:effectLst>
              </a:rPr>
              <a:t> </a:t>
            </a:r>
            <a:br>
              <a:rPr lang="uk-UA" sz="7200" b="1" cap="all" dirty="0" smtClean="0">
                <a:effectLst>
                  <a:reflection blurRad="12700" stA="50000" endPos="50000" dist="5004" dir="5400000" sy="-100000"/>
                </a:effectLst>
              </a:rPr>
            </a:br>
            <a:r>
              <a:rPr lang="uk-UA" sz="7200" b="1" cap="all" dirty="0" smtClean="0">
                <a:effectLst>
                  <a:reflection blurRad="12700" stA="50000" endPos="50000" dist="5004" dir="5400000" sy="-100000"/>
                </a:effectLst>
              </a:rPr>
              <a:t>Македонського</a:t>
            </a:r>
            <a:r>
              <a:rPr lang="uk-UA" sz="7200" dirty="0"/>
              <a:t/>
            </a:r>
            <a:br>
              <a:rPr lang="uk-UA" sz="7200" dirty="0"/>
            </a:br>
            <a:endParaRPr lang="uk-UA" sz="7200" dirty="0"/>
          </a:p>
        </p:txBody>
      </p:sp>
    </p:spTree>
    <p:extLst>
      <p:ext uri="{BB962C8B-B14F-4D97-AF65-F5344CB8AC3E}">
        <p14:creationId xmlns:p14="http://schemas.microsoft.com/office/powerpoint/2010/main" val="967863775"/>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616089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4522514"/>
          </a:xfrm>
        </p:spPr>
        <p:txBody>
          <a:bodyPr>
            <a:noAutofit/>
          </a:bodyPr>
          <a:lstStyle/>
          <a:p>
            <a:r>
              <a:rPr lang="uk-UA" sz="6000" b="1" dirty="0" smtClean="0">
                <a:solidFill>
                  <a:srgbClr val="C00000"/>
                </a:solidFill>
                <a:latin typeface="Gabriola" pitchFamily="82" charset="0"/>
                <a:cs typeface="Times New Roman" pitchFamily="18" charset="0"/>
              </a:rPr>
              <a:t>Запитання до документа</a:t>
            </a:r>
            <a:r>
              <a:rPr lang="ru-RU" sz="6000" b="1" dirty="0" smtClean="0">
                <a:solidFill>
                  <a:srgbClr val="C00000"/>
                </a:solidFill>
                <a:latin typeface="Gabriola" pitchFamily="82" charset="0"/>
                <a:cs typeface="Times New Roman" pitchFamily="18" charset="0"/>
              </a:rPr>
              <a:t>:</a:t>
            </a:r>
            <a:br>
              <a:rPr lang="ru-RU" sz="6000" b="1" dirty="0" smtClean="0">
                <a:solidFill>
                  <a:srgbClr val="C00000"/>
                </a:solidFill>
                <a:latin typeface="Gabriola" pitchFamily="82" charset="0"/>
                <a:cs typeface="Times New Roman" pitchFamily="18" charset="0"/>
              </a:rPr>
            </a:br>
            <a:r>
              <a:rPr lang="ru-RU" sz="2800" b="1" dirty="0">
                <a:latin typeface="Times New Roman" pitchFamily="18" charset="0"/>
                <a:cs typeface="Times New Roman" pitchFamily="18" charset="0"/>
              </a:rPr>
              <a:t/>
            </a:r>
            <a:br>
              <a:rPr lang="ru-RU" sz="2800" b="1" dirty="0">
                <a:latin typeface="Times New Roman" pitchFamily="18" charset="0"/>
                <a:cs typeface="Times New Roman" pitchFamily="18" charset="0"/>
              </a:rPr>
            </a:br>
            <a:r>
              <a:rPr lang="ru-RU" sz="2800" b="1" dirty="0">
                <a:latin typeface="Times New Roman" pitchFamily="18" charset="0"/>
                <a:cs typeface="Times New Roman" pitchFamily="18" charset="0"/>
              </a:rPr>
              <a:t> </a:t>
            </a:r>
            <a:r>
              <a:rPr lang="uk-UA" sz="2800" b="1" dirty="0">
                <a:latin typeface="Times New Roman" pitchFamily="18" charset="0"/>
                <a:cs typeface="Times New Roman" pitchFamily="18" charset="0"/>
              </a:rPr>
              <a:t/>
            </a:r>
            <a:br>
              <a:rPr lang="uk-UA" sz="2800" b="1" dirty="0">
                <a:latin typeface="Times New Roman" pitchFamily="18" charset="0"/>
                <a:cs typeface="Times New Roman" pitchFamily="18" charset="0"/>
              </a:rPr>
            </a:br>
            <a:r>
              <a:rPr lang="uk-UA" sz="3600" b="1" dirty="0" smtClean="0">
                <a:latin typeface="Times New Roman" pitchFamily="18" charset="0"/>
                <a:cs typeface="Times New Roman" pitchFamily="18" charset="0"/>
              </a:rPr>
              <a:t>Користуючись документом, доведіть, що </a:t>
            </a:r>
            <a:r>
              <a:rPr lang="uk-UA" sz="3600" b="1" dirty="0" err="1" smtClean="0">
                <a:latin typeface="Times New Roman" pitchFamily="18" charset="0"/>
                <a:cs typeface="Times New Roman" pitchFamily="18" charset="0"/>
              </a:rPr>
              <a:t>Александр</a:t>
            </a:r>
            <a:r>
              <a:rPr lang="uk-UA" sz="3600" b="1" dirty="0" smtClean="0">
                <a:latin typeface="Times New Roman" pitchFamily="18" charset="0"/>
                <a:cs typeface="Times New Roman" pitchFamily="18" charset="0"/>
              </a:rPr>
              <a:t> був не тільки талановитим полководцем, а й хоробрим воїном</a:t>
            </a:r>
            <a:r>
              <a:rPr lang="ru-RU" sz="3600" b="1" dirty="0" smtClean="0">
                <a:latin typeface="Times New Roman" pitchFamily="18" charset="0"/>
                <a:cs typeface="Times New Roman" pitchFamily="18" charset="0"/>
              </a:rPr>
              <a:t>.</a:t>
            </a:r>
            <a:endParaRPr lang="uk-UA" sz="3600" b="1" dirty="0">
              <a:latin typeface="Times New Roman" pitchFamily="18" charset="0"/>
              <a:cs typeface="Times New Roman" pitchFamily="18" charset="0"/>
            </a:endParaRPr>
          </a:p>
        </p:txBody>
      </p:sp>
    </p:spTree>
    <p:extLst>
      <p:ext uri="{BB962C8B-B14F-4D97-AF65-F5344CB8AC3E}">
        <p14:creationId xmlns:p14="http://schemas.microsoft.com/office/powerpoint/2010/main" val="313197059"/>
      </p:ext>
    </p:extLst>
  </p:cSld>
  <p:clrMapOvr>
    <a:masterClrMapping/>
  </p:clrMapOvr>
  <mc:AlternateContent xmlns:mc="http://schemas.openxmlformats.org/markup-compatibility/2006" xmlns:p14="http://schemas.microsoft.com/office/powerpoint/2010/main">
    <mc:Choice Requires="p14">
      <p:transition spd="slow" p14:dur="1500">
        <p:wheel spokes="1"/>
      </p:transition>
    </mc:Choice>
    <mc:Fallback xmlns="">
      <p:transition spd="slow">
        <p:wheel spokes="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143000"/>
          </a:xfrm>
        </p:spPr>
        <p:txBody>
          <a:bodyPr>
            <a:normAutofit/>
          </a:bodyPr>
          <a:lstStyle/>
          <a:p>
            <a:r>
              <a:rPr lang="uk-UA" sz="6000" b="1" dirty="0">
                <a:latin typeface="Gabriola" pitchFamily="82" charset="0"/>
              </a:rPr>
              <a:t>Битва з царем </a:t>
            </a:r>
            <a:r>
              <a:rPr lang="uk-UA" sz="6000" b="1" dirty="0" smtClean="0">
                <a:latin typeface="Gabriola" pitchFamily="82" charset="0"/>
              </a:rPr>
              <a:t>Пором</a:t>
            </a:r>
            <a:endParaRPr lang="uk-UA" sz="6000" b="1" dirty="0">
              <a:latin typeface="Gabriola" pitchFamily="82" charset="0"/>
            </a:endParaRPr>
          </a:p>
        </p:txBody>
      </p:sp>
      <p:pic>
        <p:nvPicPr>
          <p:cNvPr id="3" name="Рисунок 2"/>
          <p:cNvPicPr/>
          <p:nvPr/>
        </p:nvPicPr>
        <p:blipFill>
          <a:blip r:embed="rId2"/>
          <a:stretch>
            <a:fillRect/>
          </a:stretch>
        </p:blipFill>
        <p:spPr>
          <a:xfrm>
            <a:off x="539552" y="1291272"/>
            <a:ext cx="8064895" cy="5018048"/>
          </a:xfrm>
          <a:prstGeom prst="rect">
            <a:avLst/>
          </a:prstGeom>
        </p:spPr>
      </p:pic>
    </p:spTree>
    <p:extLst>
      <p:ext uri="{BB962C8B-B14F-4D97-AF65-F5344CB8AC3E}">
        <p14:creationId xmlns:p14="http://schemas.microsoft.com/office/powerpoint/2010/main" val="1947396689"/>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9144000" cy="5045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552258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700808"/>
            <a:ext cx="8856984" cy="2376264"/>
          </a:xfrm>
        </p:spPr>
        <p:txBody>
          <a:bodyPr>
            <a:noAutofit/>
          </a:bodyPr>
          <a:lstStyle/>
          <a:p>
            <a:r>
              <a:rPr lang="uk-UA" sz="5400" b="1" dirty="0" smtClean="0">
                <a:latin typeface="Gabriola" pitchFamily="82" charset="0"/>
              </a:rPr>
              <a:t>Наслідки і результати Східного походу </a:t>
            </a:r>
            <a:br>
              <a:rPr lang="uk-UA" sz="5400" b="1" dirty="0" smtClean="0">
                <a:latin typeface="Gabriola" pitchFamily="82" charset="0"/>
              </a:rPr>
            </a:br>
            <a:r>
              <a:rPr lang="uk-UA" sz="5400" b="1" dirty="0" err="1" smtClean="0">
                <a:latin typeface="Gabriola" pitchFamily="82" charset="0"/>
              </a:rPr>
              <a:t>Алксандра</a:t>
            </a:r>
            <a:r>
              <a:rPr lang="uk-UA" sz="5400" b="1" dirty="0" smtClean="0">
                <a:latin typeface="Gabriola" pitchFamily="82" charset="0"/>
              </a:rPr>
              <a:t> Македонського:</a:t>
            </a:r>
            <a:endParaRPr lang="uk-UA" sz="5400" dirty="0">
              <a:latin typeface="Gabriola" pitchFamily="82" charset="0"/>
            </a:endParaRPr>
          </a:p>
        </p:txBody>
      </p:sp>
    </p:spTree>
    <p:extLst>
      <p:ext uri="{BB962C8B-B14F-4D97-AF65-F5344CB8AC3E}">
        <p14:creationId xmlns:p14="http://schemas.microsoft.com/office/powerpoint/2010/main" val="255185295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107504" y="5726"/>
            <a:ext cx="8244408" cy="2554545"/>
          </a:xfrm>
          <a:prstGeom prst="rect">
            <a:avLst/>
          </a:prstGeom>
        </p:spPr>
        <p:txBody>
          <a:bodyPr wrap="square">
            <a:spAutoFit/>
          </a:bodyPr>
          <a:lstStyle/>
          <a:p>
            <a:r>
              <a:rPr lang="uk-UA" sz="3200" b="1" dirty="0" smtClean="0">
                <a:latin typeface="Times New Roman" pitchFamily="18" charset="0"/>
                <a:cs typeface="Times New Roman" pitchFamily="18" charset="0"/>
              </a:rPr>
              <a:t>- Було знищено Перську імперію, давнього ворога грецьких держав, натомість постала нова імперія </a:t>
            </a:r>
            <a:r>
              <a:rPr lang="uk-UA" sz="3200" b="1" dirty="0" err="1" smtClean="0">
                <a:latin typeface="Times New Roman" pitchFamily="18" charset="0"/>
                <a:cs typeface="Times New Roman" pitchFamily="18" charset="0"/>
              </a:rPr>
              <a:t>Алксандра</a:t>
            </a:r>
            <a:r>
              <a:rPr lang="uk-UA" sz="3200" b="1" dirty="0" smtClean="0">
                <a:latin typeface="Times New Roman" pitchFamily="18" charset="0"/>
                <a:cs typeface="Times New Roman" pitchFamily="18" charset="0"/>
              </a:rPr>
              <a:t> Македонського, яка включала Грецію, колишні володіння Персії та частину Індії;</a:t>
            </a:r>
            <a:endParaRPr lang="uk-UA" sz="3200" b="1" dirty="0">
              <a:latin typeface="Times New Roman" pitchFamily="18" charset="0"/>
              <a:cs typeface="Times New Roman" pitchFamily="18" charset="0"/>
            </a:endParaRPr>
          </a:p>
        </p:txBody>
      </p:sp>
      <p:sp>
        <p:nvSpPr>
          <p:cNvPr id="4" name="Прямокутник 3"/>
          <p:cNvSpPr/>
          <p:nvPr/>
        </p:nvSpPr>
        <p:spPr>
          <a:xfrm>
            <a:off x="1691680" y="4090144"/>
            <a:ext cx="7452320" cy="2062103"/>
          </a:xfrm>
          <a:prstGeom prst="rect">
            <a:avLst/>
          </a:prstGeom>
        </p:spPr>
        <p:txBody>
          <a:bodyPr wrap="square">
            <a:spAutoFit/>
          </a:bodyPr>
          <a:lstStyle/>
          <a:p>
            <a:r>
              <a:rPr lang="uk-UA" sz="3200" b="1" dirty="0" smtClean="0">
                <a:latin typeface="Times New Roman" pitchFamily="18" charset="0"/>
                <a:cs typeface="Times New Roman" pitchFamily="18" charset="0"/>
              </a:rPr>
              <a:t>- Імперія </a:t>
            </a:r>
            <a:r>
              <a:rPr lang="uk-UA" sz="3200" b="1" dirty="0" err="1" smtClean="0">
                <a:latin typeface="Times New Roman" pitchFamily="18" charset="0"/>
                <a:cs typeface="Times New Roman" pitchFamily="18" charset="0"/>
              </a:rPr>
              <a:t>Алксандра</a:t>
            </a:r>
            <a:r>
              <a:rPr lang="uk-UA" sz="3200" b="1" dirty="0" smtClean="0">
                <a:latin typeface="Times New Roman" pitchFamily="18" charset="0"/>
                <a:cs typeface="Times New Roman" pitchFamily="18" charset="0"/>
              </a:rPr>
              <a:t> Македонського виявилась нежиттєздатною і по його смерті розпалася, частина підкорених народів здобула незалежність;</a:t>
            </a:r>
            <a:endParaRPr lang="uk-UA"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3736024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107504" y="0"/>
            <a:ext cx="8136904" cy="3046988"/>
          </a:xfrm>
          <a:prstGeom prst="rect">
            <a:avLst/>
          </a:prstGeom>
        </p:spPr>
        <p:txBody>
          <a:bodyPr wrap="square">
            <a:spAutoFit/>
          </a:bodyPr>
          <a:lstStyle/>
          <a:p>
            <a:r>
              <a:rPr lang="uk-UA" sz="3200" b="1" dirty="0" smtClean="0">
                <a:latin typeface="Times New Roman" pitchFamily="18" charset="0"/>
                <a:cs typeface="Times New Roman" pitchFamily="18" charset="0"/>
              </a:rPr>
              <a:t>- Великі багатства, накопичені перськими царями і захоплені </a:t>
            </a:r>
            <a:r>
              <a:rPr lang="uk-UA" sz="3200" b="1" dirty="0" err="1" smtClean="0">
                <a:latin typeface="Times New Roman" pitchFamily="18" charset="0"/>
                <a:cs typeface="Times New Roman" pitchFamily="18" charset="0"/>
              </a:rPr>
              <a:t>Александром</a:t>
            </a:r>
            <a:r>
              <a:rPr lang="uk-UA" sz="3200" b="1" dirty="0" smtClean="0">
                <a:latin typeface="Times New Roman" pitchFamily="18" charset="0"/>
                <a:cs typeface="Times New Roman" pitchFamily="18" charset="0"/>
              </a:rPr>
              <a:t> Македонським, дали поштовх розвитку торгівлі між всіма відомими на той час країнами, що раніше розвивалися ізольовано;</a:t>
            </a:r>
            <a:endParaRPr lang="uk-UA" sz="3200" b="1" dirty="0">
              <a:latin typeface="Times New Roman" pitchFamily="18" charset="0"/>
              <a:cs typeface="Times New Roman" pitchFamily="18" charset="0"/>
            </a:endParaRPr>
          </a:p>
        </p:txBody>
      </p:sp>
      <p:sp>
        <p:nvSpPr>
          <p:cNvPr id="3" name="Прямокутник 2"/>
          <p:cNvSpPr/>
          <p:nvPr/>
        </p:nvSpPr>
        <p:spPr>
          <a:xfrm>
            <a:off x="1403648" y="4221158"/>
            <a:ext cx="7668344" cy="2554545"/>
          </a:xfrm>
          <a:prstGeom prst="rect">
            <a:avLst/>
          </a:prstGeom>
        </p:spPr>
        <p:txBody>
          <a:bodyPr wrap="square">
            <a:spAutoFit/>
          </a:bodyPr>
          <a:lstStyle/>
          <a:p>
            <a:r>
              <a:rPr lang="uk-UA" sz="3200" b="1" dirty="0">
                <a:latin typeface="Times New Roman" pitchFamily="18" charset="0"/>
                <a:cs typeface="Times New Roman" pitchFamily="18" charset="0"/>
              </a:rPr>
              <a:t>- Сприяв поєднанню грецької і східної цивілізацій, культур, їх </a:t>
            </a:r>
            <a:r>
              <a:rPr lang="uk-UA" sz="3200" b="1" dirty="0" err="1">
                <a:latin typeface="Times New Roman" pitchFamily="18" charset="0"/>
                <a:cs typeface="Times New Roman" pitchFamily="18" charset="0"/>
              </a:rPr>
              <a:t>взаємообмін</a:t>
            </a:r>
            <a:r>
              <a:rPr lang="uk-UA" sz="3200" b="1" dirty="0">
                <a:latin typeface="Times New Roman" pitchFamily="18" charset="0"/>
                <a:cs typeface="Times New Roman" pitchFamily="18" charset="0"/>
              </a:rPr>
              <a:t>. Греки ознайомилися з досягненнями Сходу, у свою чергу схід перейняв здобутки греків.</a:t>
            </a:r>
          </a:p>
        </p:txBody>
      </p:sp>
    </p:spTree>
    <p:extLst>
      <p:ext uri="{BB962C8B-B14F-4D97-AF65-F5344CB8AC3E}">
        <p14:creationId xmlns:p14="http://schemas.microsoft.com/office/powerpoint/2010/main" val="3700570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44624"/>
            <a:ext cx="9144000" cy="461665"/>
          </a:xfrm>
          <a:prstGeom prst="rect">
            <a:avLst/>
          </a:prstGeom>
        </p:spPr>
        <p:txBody>
          <a:bodyPr wrap="square">
            <a:spAutoFit/>
          </a:bodyPr>
          <a:lstStyle/>
          <a:p>
            <a:pPr algn="ctr"/>
            <a:r>
              <a:rPr lang="uk-UA" sz="2400" b="1" dirty="0" smtClean="0">
                <a:latin typeface="Times New Roman" pitchFamily="18" charset="0"/>
                <a:cs typeface="Times New Roman" pitchFamily="18" charset="0"/>
              </a:rPr>
              <a:t>Хронологія Східного походу </a:t>
            </a:r>
            <a:r>
              <a:rPr lang="uk-UA" sz="2400" b="1" dirty="0" err="1" smtClean="0">
                <a:latin typeface="Times New Roman" pitchFamily="18" charset="0"/>
                <a:cs typeface="Times New Roman" pitchFamily="18" charset="0"/>
              </a:rPr>
              <a:t>Александра</a:t>
            </a:r>
            <a:r>
              <a:rPr lang="uk-UA" sz="2400" b="1" dirty="0" smtClean="0">
                <a:latin typeface="Times New Roman" pitchFamily="18" charset="0"/>
                <a:cs typeface="Times New Roman" pitchFamily="18" charset="0"/>
              </a:rPr>
              <a:t> Македонського</a:t>
            </a:r>
            <a:endParaRPr lang="uk-UA" sz="2400" dirty="0">
              <a:latin typeface="Times New Roman" pitchFamily="18" charset="0"/>
              <a:cs typeface="Times New Roman" pitchFamily="18" charset="0"/>
            </a:endParaRPr>
          </a:p>
        </p:txBody>
      </p:sp>
      <p:graphicFrame>
        <p:nvGraphicFramePr>
          <p:cNvPr id="3" name="Таблиця 2"/>
          <p:cNvGraphicFramePr>
            <a:graphicFrameLocks noGrp="1"/>
          </p:cNvGraphicFramePr>
          <p:nvPr>
            <p:extLst>
              <p:ext uri="{D42A27DB-BD31-4B8C-83A1-F6EECF244321}">
                <p14:modId xmlns:p14="http://schemas.microsoft.com/office/powerpoint/2010/main" val="1249429688"/>
              </p:ext>
            </p:extLst>
          </p:nvPr>
        </p:nvGraphicFramePr>
        <p:xfrm>
          <a:off x="35496" y="469242"/>
          <a:ext cx="9000999" cy="6138037"/>
        </p:xfrm>
        <a:graphic>
          <a:graphicData uri="http://schemas.openxmlformats.org/drawingml/2006/table">
            <a:tbl>
              <a:tblPr firstRow="1" firstCol="1" bandRow="1">
                <a:tableStyleId>{5C22544A-7EE6-4342-B048-85BDC9FD1C3A}</a:tableStyleId>
              </a:tblPr>
              <a:tblGrid>
                <a:gridCol w="150016">
                  <a:extLst>
                    <a:ext uri="{9D8B030D-6E8A-4147-A177-3AD203B41FA5}">
                      <a16:colId xmlns:a16="http://schemas.microsoft.com/office/drawing/2014/main" val="20000"/>
                    </a:ext>
                  </a:extLst>
                </a:gridCol>
                <a:gridCol w="7200801">
                  <a:extLst>
                    <a:ext uri="{9D8B030D-6E8A-4147-A177-3AD203B41FA5}">
                      <a16:colId xmlns:a16="http://schemas.microsoft.com/office/drawing/2014/main" val="20001"/>
                    </a:ext>
                  </a:extLst>
                </a:gridCol>
                <a:gridCol w="1650182">
                  <a:extLst>
                    <a:ext uri="{9D8B030D-6E8A-4147-A177-3AD203B41FA5}">
                      <a16:colId xmlns:a16="http://schemas.microsoft.com/office/drawing/2014/main" val="20002"/>
                    </a:ext>
                  </a:extLst>
                </a:gridCol>
              </a:tblGrid>
              <a:tr h="221451">
                <a:tc>
                  <a:txBody>
                    <a:bodyPr/>
                    <a:lstStyle/>
                    <a:p>
                      <a:pPr>
                        <a:lnSpc>
                          <a:spcPct val="115000"/>
                        </a:lnSpc>
                        <a:spcAft>
                          <a:spcPts val="0"/>
                        </a:spcAft>
                      </a:pPr>
                      <a:r>
                        <a:rPr lang="uk-UA" sz="700" noProof="0" dirty="0" smtClean="0">
                          <a:effectLst/>
                        </a:rPr>
                        <a:t>№</a:t>
                      </a:r>
                      <a:endParaRPr lang="uk-UA" sz="5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000" noProof="0" dirty="0" smtClean="0">
                          <a:effectLst/>
                        </a:rPr>
                        <a:t>Подія</a:t>
                      </a:r>
                      <a:endParaRPr lang="uk-UA" sz="8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000" noProof="0" dirty="0" smtClean="0">
                          <a:effectLst/>
                        </a:rPr>
                        <a:t>Дата</a:t>
                      </a:r>
                      <a:endParaRPr lang="uk-UA" sz="800"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0"/>
                  </a:ext>
                </a:extLst>
              </a:tr>
              <a:tr h="730131">
                <a:tc>
                  <a:txBody>
                    <a:bodyPr/>
                    <a:lstStyle/>
                    <a:p>
                      <a:pPr>
                        <a:lnSpc>
                          <a:spcPct val="115000"/>
                        </a:lnSpc>
                        <a:spcAft>
                          <a:spcPts val="0"/>
                        </a:spcAft>
                      </a:pPr>
                      <a:r>
                        <a:rPr lang="uk-UA" sz="1800" noProof="0" dirty="0" smtClean="0">
                          <a:effectLst/>
                        </a:rPr>
                        <a:t>1</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Початок Східного походу </a:t>
                      </a:r>
                      <a:r>
                        <a:rPr lang="uk-UA" sz="1600" b="1" noProof="0" dirty="0" err="1" smtClean="0">
                          <a:effectLst/>
                        </a:rPr>
                        <a:t>Александра</a:t>
                      </a:r>
                      <a:r>
                        <a:rPr lang="uk-UA" sz="1600" b="1" noProof="0" dirty="0" smtClean="0">
                          <a:effectLst/>
                        </a:rPr>
                        <a:t> Македонського. Перехід македонських військ через чорноморські протоки (Геллеспонт) до Азії</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smtClean="0">
                          <a:effectLst/>
                        </a:rPr>
                        <a:t>334 р. до н.е.</a:t>
                      </a:r>
                      <a:endParaRPr lang="uk-UA" sz="1050" b="1" noProof="0">
                        <a:effectLst/>
                        <a:latin typeface="Calibri"/>
                        <a:ea typeface="Calibri"/>
                        <a:cs typeface="Times New Roman"/>
                      </a:endParaRPr>
                    </a:p>
                  </a:txBody>
                  <a:tcPr marL="32676" marR="32676" marT="0" marB="0"/>
                </a:tc>
                <a:extLst>
                  <a:ext uri="{0D108BD9-81ED-4DB2-BD59-A6C34878D82A}">
                    <a16:rowId xmlns:a16="http://schemas.microsoft.com/office/drawing/2014/main" val="10001"/>
                  </a:ext>
                </a:extLst>
              </a:tr>
              <a:tr h="542638">
                <a:tc>
                  <a:txBody>
                    <a:bodyPr/>
                    <a:lstStyle/>
                    <a:p>
                      <a:pPr>
                        <a:lnSpc>
                          <a:spcPct val="115000"/>
                        </a:lnSpc>
                        <a:spcAft>
                          <a:spcPts val="0"/>
                        </a:spcAft>
                      </a:pPr>
                      <a:r>
                        <a:rPr lang="uk-UA" sz="1800" noProof="0" dirty="0" smtClean="0">
                          <a:effectLst/>
                        </a:rPr>
                        <a:t>2</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Битва на р. </a:t>
                      </a:r>
                      <a:r>
                        <a:rPr lang="uk-UA" sz="1600" b="1" noProof="0" dirty="0" err="1" smtClean="0">
                          <a:effectLst/>
                        </a:rPr>
                        <a:t>Ґранік</a:t>
                      </a:r>
                      <a:r>
                        <a:rPr lang="uk-UA" sz="1600" b="1" noProof="0" dirty="0" smtClean="0">
                          <a:effectLst/>
                        </a:rPr>
                        <a:t>. Перемога військ </a:t>
                      </a:r>
                      <a:r>
                        <a:rPr lang="uk-UA" sz="1600" b="1" noProof="0" dirty="0" err="1" smtClean="0">
                          <a:effectLst/>
                        </a:rPr>
                        <a:t>Алксандра</a:t>
                      </a:r>
                      <a:r>
                        <a:rPr lang="uk-UA" sz="1600" b="1" noProof="0" dirty="0" smtClean="0">
                          <a:effectLst/>
                        </a:rPr>
                        <a:t> Македонського</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334 р. до н.е.</a:t>
                      </a:r>
                      <a:endParaRPr lang="uk-UA" sz="105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2"/>
                  </a:ext>
                </a:extLst>
              </a:tr>
              <a:tr h="542638">
                <a:tc>
                  <a:txBody>
                    <a:bodyPr/>
                    <a:lstStyle/>
                    <a:p>
                      <a:pPr>
                        <a:lnSpc>
                          <a:spcPct val="115000"/>
                        </a:lnSpc>
                        <a:spcAft>
                          <a:spcPts val="0"/>
                        </a:spcAft>
                      </a:pPr>
                      <a:r>
                        <a:rPr lang="uk-UA" sz="1800" noProof="0" dirty="0" smtClean="0">
                          <a:effectLst/>
                        </a:rPr>
                        <a:t>3</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Битва при </a:t>
                      </a:r>
                      <a:r>
                        <a:rPr lang="uk-UA" sz="1600" b="1" noProof="0" dirty="0" err="1" smtClean="0">
                          <a:effectLst/>
                        </a:rPr>
                        <a:t>Іссі</a:t>
                      </a:r>
                      <a:r>
                        <a:rPr lang="uk-UA" sz="1600" b="1" noProof="0" dirty="0" smtClean="0">
                          <a:effectLst/>
                        </a:rPr>
                        <a:t>. Перемога військ </a:t>
                      </a:r>
                      <a:r>
                        <a:rPr lang="uk-UA" sz="1600" b="1" noProof="0" dirty="0" err="1" smtClean="0">
                          <a:effectLst/>
                        </a:rPr>
                        <a:t>Алксандра</a:t>
                      </a:r>
                      <a:r>
                        <a:rPr lang="uk-UA" sz="1600" b="1" noProof="0" dirty="0" smtClean="0">
                          <a:effectLst/>
                        </a:rPr>
                        <a:t> Македонського</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333 р. до н.е.</a:t>
                      </a:r>
                      <a:endParaRPr lang="uk-UA" sz="105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3"/>
                  </a:ext>
                </a:extLst>
              </a:tr>
              <a:tr h="624389">
                <a:tc>
                  <a:txBody>
                    <a:bodyPr/>
                    <a:lstStyle/>
                    <a:p>
                      <a:pPr>
                        <a:lnSpc>
                          <a:spcPct val="115000"/>
                        </a:lnSpc>
                        <a:spcAft>
                          <a:spcPts val="0"/>
                        </a:spcAft>
                      </a:pPr>
                      <a:r>
                        <a:rPr lang="uk-UA" sz="1800" noProof="0" dirty="0" smtClean="0">
                          <a:effectLst/>
                        </a:rPr>
                        <a:t>4</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Облога і взяття міста </a:t>
                      </a:r>
                      <a:r>
                        <a:rPr lang="uk-UA" sz="1600" b="1" noProof="0" dirty="0" err="1" smtClean="0">
                          <a:effectLst/>
                        </a:rPr>
                        <a:t>Тір</a:t>
                      </a:r>
                      <a:r>
                        <a:rPr lang="uk-UA" sz="1600" b="1" noProof="0" dirty="0" smtClean="0">
                          <a:effectLst/>
                        </a:rPr>
                        <a:t> македонськими військами.</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січень-серпень 332 р. до н.е.</a:t>
                      </a:r>
                      <a:endParaRPr lang="uk-UA" sz="120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4"/>
                  </a:ext>
                </a:extLst>
              </a:tr>
              <a:tr h="633079">
                <a:tc>
                  <a:txBody>
                    <a:bodyPr/>
                    <a:lstStyle/>
                    <a:p>
                      <a:pPr>
                        <a:lnSpc>
                          <a:spcPct val="115000"/>
                        </a:lnSpc>
                        <a:spcAft>
                          <a:spcPts val="0"/>
                        </a:spcAft>
                      </a:pPr>
                      <a:r>
                        <a:rPr lang="uk-UA" sz="1800" noProof="0" smtClean="0">
                          <a:effectLst/>
                        </a:rPr>
                        <a:t>5</a:t>
                      </a:r>
                      <a:endParaRPr lang="uk-UA" sz="1400" noProof="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Підкорення Єгипту. </a:t>
                      </a:r>
                    </a:p>
                    <a:p>
                      <a:pPr algn="ctr">
                        <a:lnSpc>
                          <a:spcPct val="115000"/>
                        </a:lnSpc>
                        <a:spcAft>
                          <a:spcPts val="0"/>
                        </a:spcAft>
                      </a:pPr>
                      <a:r>
                        <a:rPr lang="uk-UA" sz="1600" b="1" noProof="0" dirty="0" smtClean="0">
                          <a:effectLst/>
                        </a:rPr>
                        <a:t>Проголошення </a:t>
                      </a:r>
                      <a:r>
                        <a:rPr lang="uk-UA" sz="1600" b="1" noProof="0" dirty="0" err="1" smtClean="0">
                          <a:effectLst/>
                        </a:rPr>
                        <a:t>Алксандра</a:t>
                      </a:r>
                      <a:r>
                        <a:rPr lang="uk-UA" sz="1600" b="1" noProof="0" dirty="0" smtClean="0">
                          <a:effectLst/>
                        </a:rPr>
                        <a:t> Македонського рівного богам</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грудень 332 - березень 331 р. </a:t>
                      </a:r>
                    </a:p>
                    <a:p>
                      <a:pPr algn="ctr">
                        <a:lnSpc>
                          <a:spcPct val="115000"/>
                        </a:lnSpc>
                        <a:spcAft>
                          <a:spcPts val="0"/>
                        </a:spcAft>
                      </a:pPr>
                      <a:r>
                        <a:rPr lang="uk-UA" sz="1600" b="1" noProof="0" dirty="0" smtClean="0">
                          <a:effectLst/>
                        </a:rPr>
                        <a:t>до н.е.</a:t>
                      </a:r>
                      <a:endParaRPr lang="uk-UA" sz="120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5"/>
                  </a:ext>
                </a:extLst>
              </a:tr>
              <a:tr h="845032">
                <a:tc>
                  <a:txBody>
                    <a:bodyPr/>
                    <a:lstStyle/>
                    <a:p>
                      <a:pPr>
                        <a:lnSpc>
                          <a:spcPct val="115000"/>
                        </a:lnSpc>
                        <a:spcAft>
                          <a:spcPts val="0"/>
                        </a:spcAft>
                      </a:pPr>
                      <a:r>
                        <a:rPr lang="uk-UA" sz="1800" noProof="0" dirty="0" smtClean="0">
                          <a:effectLst/>
                        </a:rPr>
                        <a:t>6</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Битва при </a:t>
                      </a:r>
                      <a:r>
                        <a:rPr lang="uk-UA" sz="1600" b="1" noProof="0" dirty="0" err="1" smtClean="0">
                          <a:effectLst/>
                        </a:rPr>
                        <a:t>Гавгамелах</a:t>
                      </a:r>
                      <a:r>
                        <a:rPr lang="uk-UA" sz="1600" b="1" noProof="0" dirty="0" smtClean="0">
                          <a:effectLst/>
                        </a:rPr>
                        <a:t> стала вирішальною у подальшій долі Персії. Незабаром перський цар Дарій, що втік з поля битви, був по зрадницьки вбитий. Перська імперія фактично припинила існування</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1 жовтня 331 р. </a:t>
                      </a:r>
                    </a:p>
                    <a:p>
                      <a:pPr algn="ctr">
                        <a:lnSpc>
                          <a:spcPct val="115000"/>
                        </a:lnSpc>
                        <a:spcAft>
                          <a:spcPts val="0"/>
                        </a:spcAft>
                      </a:pPr>
                      <a:r>
                        <a:rPr lang="uk-UA" sz="1600" b="1" noProof="0" dirty="0" smtClean="0">
                          <a:effectLst/>
                        </a:rPr>
                        <a:t>до н.е.</a:t>
                      </a:r>
                      <a:endParaRPr lang="uk-UA" sz="105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6"/>
                  </a:ext>
                </a:extLst>
              </a:tr>
              <a:tr h="844479">
                <a:tc>
                  <a:txBody>
                    <a:bodyPr/>
                    <a:lstStyle/>
                    <a:p>
                      <a:pPr>
                        <a:lnSpc>
                          <a:spcPct val="115000"/>
                        </a:lnSpc>
                        <a:spcAft>
                          <a:spcPts val="0"/>
                        </a:spcAft>
                      </a:pPr>
                      <a:r>
                        <a:rPr lang="uk-UA" sz="1800" noProof="0" dirty="0" smtClean="0">
                          <a:effectLst/>
                        </a:rPr>
                        <a:t>7</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Індійський похід </a:t>
                      </a:r>
                      <a:r>
                        <a:rPr lang="uk-UA" sz="1600" b="1" noProof="0" dirty="0" err="1" smtClean="0">
                          <a:effectLst/>
                        </a:rPr>
                        <a:t>Алксандра</a:t>
                      </a:r>
                      <a:r>
                        <a:rPr lang="uk-UA" sz="1600" b="1" noProof="0" dirty="0" smtClean="0">
                          <a:effectLst/>
                        </a:rPr>
                        <a:t> Македонського. Вирішальна битва відбулась на річці </a:t>
                      </a:r>
                      <a:r>
                        <a:rPr lang="uk-UA" sz="1600" b="1" noProof="0" dirty="0" err="1" smtClean="0">
                          <a:effectLst/>
                        </a:rPr>
                        <a:t>Гідасп</a:t>
                      </a:r>
                      <a:r>
                        <a:rPr lang="uk-UA" sz="1600" b="1" noProof="0" dirty="0" smtClean="0">
                          <a:effectLst/>
                        </a:rPr>
                        <a:t>, в який македонські війська здобули перемогу. Але македонське військо відмовилося рухатися далі на Схід</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весна 327 - липень 326 рр. до н.е.</a:t>
                      </a:r>
                      <a:endParaRPr lang="uk-UA" sz="105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7"/>
                  </a:ext>
                </a:extLst>
              </a:tr>
              <a:tr h="946031">
                <a:tc>
                  <a:txBody>
                    <a:bodyPr/>
                    <a:lstStyle/>
                    <a:p>
                      <a:pPr>
                        <a:lnSpc>
                          <a:spcPct val="115000"/>
                        </a:lnSpc>
                        <a:spcAft>
                          <a:spcPts val="0"/>
                        </a:spcAft>
                      </a:pPr>
                      <a:r>
                        <a:rPr lang="uk-UA" sz="1800" noProof="0" dirty="0" smtClean="0">
                          <a:effectLst/>
                        </a:rPr>
                        <a:t>8</a:t>
                      </a:r>
                      <a:endParaRPr lang="uk-UA" sz="1400"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600" b="1" noProof="0" dirty="0" smtClean="0">
                          <a:effectLst/>
                        </a:rPr>
                        <a:t>Повернення </a:t>
                      </a:r>
                      <a:r>
                        <a:rPr lang="uk-UA" sz="1600" b="1" noProof="0" dirty="0" err="1" smtClean="0">
                          <a:effectLst/>
                        </a:rPr>
                        <a:t>Алксандра</a:t>
                      </a:r>
                      <a:r>
                        <a:rPr lang="uk-UA" sz="1600" b="1" noProof="0" dirty="0" smtClean="0">
                          <a:effectLst/>
                        </a:rPr>
                        <a:t> Македонського до Вавилона. Частина військ рухалася суходолом вздовж Перської затоки, а частина на кораблях. У результаті походу постала величезна імперія від Балкан до р. Інд</a:t>
                      </a:r>
                      <a:endParaRPr lang="uk-UA" sz="1050" b="1" noProof="0" dirty="0">
                        <a:effectLst/>
                        <a:latin typeface="Calibri"/>
                        <a:ea typeface="Calibri"/>
                        <a:cs typeface="Times New Roman"/>
                      </a:endParaRPr>
                    </a:p>
                  </a:txBody>
                  <a:tcPr marL="32676" marR="32676" marT="0" marB="0"/>
                </a:tc>
                <a:tc>
                  <a:txBody>
                    <a:bodyPr/>
                    <a:lstStyle/>
                    <a:p>
                      <a:pPr algn="ctr">
                        <a:lnSpc>
                          <a:spcPct val="115000"/>
                        </a:lnSpc>
                        <a:spcAft>
                          <a:spcPts val="0"/>
                        </a:spcAft>
                      </a:pPr>
                      <a:r>
                        <a:rPr lang="uk-UA" sz="1400" b="1" noProof="0" dirty="0" smtClean="0">
                          <a:effectLst/>
                        </a:rPr>
                        <a:t>326-324 рр. до н.е.</a:t>
                      </a:r>
                      <a:endParaRPr lang="uk-UA" sz="1050" b="1" noProof="0" dirty="0">
                        <a:effectLst/>
                        <a:latin typeface="Calibri"/>
                        <a:ea typeface="Calibri"/>
                        <a:cs typeface="Times New Roman"/>
                      </a:endParaRPr>
                    </a:p>
                  </a:txBody>
                  <a:tcPr marL="32676" marR="32676"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665369624"/>
      </p:ext>
    </p:extLst>
  </p:cSld>
  <p:clrMapOvr>
    <a:masterClrMapping/>
  </p:clrMapOvr>
  <mc:AlternateContent xmlns:mc="http://schemas.openxmlformats.org/markup-compatibility/2006" xmlns:p14="http://schemas.microsoft.com/office/powerpoint/2010/main">
    <mc:Choice Requires="p14">
      <p:transition spd="slow" p14:dur="30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620688"/>
            <a:ext cx="8460432" cy="5447645"/>
          </a:xfrm>
          <a:prstGeom prst="rect">
            <a:avLst/>
          </a:prstGeom>
        </p:spPr>
        <p:txBody>
          <a:bodyPr wrap="square">
            <a:spAutoFit/>
          </a:bodyPr>
          <a:lstStyle/>
          <a:p>
            <a:r>
              <a:rPr lang="uk-UA" sz="6000" b="1" dirty="0" smtClean="0">
                <a:solidFill>
                  <a:srgbClr val="7030A0"/>
                </a:solidFill>
                <a:latin typeface="Gabriola" pitchFamily="82" charset="0"/>
                <a:cs typeface="Times New Roman" pitchFamily="18" charset="0"/>
              </a:rPr>
              <a:t>Словник:</a:t>
            </a:r>
          </a:p>
          <a:p>
            <a:endParaRPr lang="uk-UA" sz="2800" b="1" dirty="0">
              <a:solidFill>
                <a:srgbClr val="C00000"/>
              </a:solidFill>
              <a:latin typeface="Gabriola" pitchFamily="82" charset="0"/>
              <a:cs typeface="Times New Roman" pitchFamily="18" charset="0"/>
            </a:endParaRPr>
          </a:p>
          <a:p>
            <a:r>
              <a:rPr lang="uk-UA" sz="3600" b="1" dirty="0">
                <a:solidFill>
                  <a:srgbClr val="7030A0"/>
                </a:solidFill>
                <a:latin typeface="Times New Roman" pitchFamily="18" charset="0"/>
                <a:cs typeface="Times New Roman" pitchFamily="18" charset="0"/>
              </a:rPr>
              <a:t>Імперія</a:t>
            </a:r>
            <a:r>
              <a:rPr lang="uk-UA" sz="2400" b="1" dirty="0">
                <a:latin typeface="Times New Roman" pitchFamily="18" charset="0"/>
                <a:cs typeface="Times New Roman" pitchFamily="18" charset="0"/>
              </a:rPr>
              <a:t> – </a:t>
            </a:r>
            <a:r>
              <a:rPr lang="uk-UA" sz="2800" b="1" dirty="0">
                <a:latin typeface="Times New Roman" pitchFamily="18" charset="0"/>
                <a:cs typeface="Times New Roman" pitchFamily="18" charset="0"/>
              </a:rPr>
              <a:t>держава, територія якої сформована </a:t>
            </a:r>
            <a:r>
              <a:rPr lang="uk-UA" sz="2800" b="1" dirty="0" smtClean="0">
                <a:latin typeface="Times New Roman" pitchFamily="18" charset="0"/>
                <a:cs typeface="Times New Roman" pitchFamily="18" charset="0"/>
              </a:rPr>
              <a:t>шляхом завоювань</a:t>
            </a:r>
          </a:p>
          <a:p>
            <a:endParaRPr lang="uk-UA" sz="2400" b="1" dirty="0">
              <a:latin typeface="Times New Roman" pitchFamily="18" charset="0"/>
              <a:cs typeface="Times New Roman" pitchFamily="18" charset="0"/>
            </a:endParaRPr>
          </a:p>
          <a:p>
            <a:r>
              <a:rPr lang="uk-UA" sz="3600" b="1" dirty="0">
                <a:solidFill>
                  <a:srgbClr val="7030A0"/>
                </a:solidFill>
                <a:latin typeface="Times New Roman" pitchFamily="18" charset="0"/>
                <a:cs typeface="Times New Roman" pitchFamily="18" charset="0"/>
              </a:rPr>
              <a:t>Монархія</a:t>
            </a:r>
            <a:r>
              <a:rPr lang="uk-UA" sz="2400" b="1" dirty="0">
                <a:latin typeface="Times New Roman" pitchFamily="18" charset="0"/>
                <a:cs typeface="Times New Roman" pitchFamily="18" charset="0"/>
              </a:rPr>
              <a:t> – </a:t>
            </a:r>
            <a:r>
              <a:rPr lang="uk-UA" sz="2800" b="1" dirty="0">
                <a:latin typeface="Times New Roman" pitchFamily="18" charset="0"/>
                <a:cs typeface="Times New Roman" pitchFamily="18" charset="0"/>
              </a:rPr>
              <a:t>форма державного правління за якої </a:t>
            </a:r>
            <a:r>
              <a:rPr lang="uk-UA" sz="2800" b="1" dirty="0" smtClean="0">
                <a:latin typeface="Times New Roman" pitchFamily="18" charset="0"/>
                <a:cs typeface="Times New Roman" pitchFamily="18" charset="0"/>
              </a:rPr>
              <a:t>        влада належить одній людині</a:t>
            </a:r>
          </a:p>
          <a:p>
            <a:endParaRPr lang="uk-UA" sz="2400" b="1" dirty="0">
              <a:latin typeface="Times New Roman" pitchFamily="18" charset="0"/>
              <a:cs typeface="Times New Roman" pitchFamily="18" charset="0"/>
            </a:endParaRPr>
          </a:p>
          <a:p>
            <a:r>
              <a:rPr lang="uk-UA" sz="3600" b="1" dirty="0" err="1">
                <a:solidFill>
                  <a:srgbClr val="7030A0"/>
                </a:solidFill>
                <a:latin typeface="Times New Roman" pitchFamily="18" charset="0"/>
                <a:cs typeface="Times New Roman" pitchFamily="18" charset="0"/>
              </a:rPr>
              <a:t>Діадохи</a:t>
            </a:r>
            <a:r>
              <a:rPr lang="uk-UA" sz="2400" b="1" dirty="0">
                <a:latin typeface="Times New Roman" pitchFamily="18" charset="0"/>
                <a:cs typeface="Times New Roman" pitchFamily="18" charset="0"/>
              </a:rPr>
              <a:t> – </a:t>
            </a:r>
            <a:r>
              <a:rPr lang="uk-UA" sz="2400" b="1" dirty="0" smtClean="0">
                <a:latin typeface="Times New Roman" pitchFamily="18" charset="0"/>
                <a:cs typeface="Times New Roman" pitchFamily="18" charset="0"/>
              </a:rPr>
              <a:t>загальна назва командирів армії Македонського, які поділили імперію на кілька менших самостійних держав</a:t>
            </a:r>
            <a:endParaRPr lang="uk-UA"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202879267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1520" y="620688"/>
            <a:ext cx="8856984" cy="4739759"/>
          </a:xfrm>
          <a:prstGeom prst="rect">
            <a:avLst/>
          </a:prstGeom>
        </p:spPr>
        <p:txBody>
          <a:bodyPr wrap="square">
            <a:spAutoFit/>
          </a:bodyPr>
          <a:lstStyle/>
          <a:p>
            <a:r>
              <a:rPr lang="uk-UA" sz="6600" b="1" dirty="0">
                <a:solidFill>
                  <a:srgbClr val="C00000"/>
                </a:solidFill>
                <a:latin typeface="Gabriola" pitchFamily="82" charset="0"/>
              </a:rPr>
              <a:t>Домашнє завдання</a:t>
            </a:r>
            <a:r>
              <a:rPr lang="en-US" sz="6600" b="1" dirty="0">
                <a:solidFill>
                  <a:srgbClr val="C00000"/>
                </a:solidFill>
                <a:latin typeface="Gabriola" pitchFamily="82" charset="0"/>
              </a:rPr>
              <a:t>:</a:t>
            </a:r>
            <a:endParaRPr lang="uk-UA" sz="6600" dirty="0">
              <a:solidFill>
                <a:srgbClr val="C00000"/>
              </a:solidFill>
              <a:latin typeface="Gabriola" pitchFamily="82" charset="0"/>
            </a:endParaRPr>
          </a:p>
          <a:p>
            <a:r>
              <a:rPr lang="uk-UA" sz="2000" b="1" dirty="0"/>
              <a:t> </a:t>
            </a:r>
            <a:endParaRPr lang="uk-UA" sz="2000" dirty="0"/>
          </a:p>
          <a:p>
            <a:pPr lvl="0"/>
            <a:r>
              <a:rPr lang="uk-UA" sz="3600" b="1" dirty="0" smtClean="0">
                <a:latin typeface="Times New Roman" pitchFamily="18" charset="0"/>
                <a:cs typeface="Times New Roman" pitchFamily="18" charset="0"/>
              </a:rPr>
              <a:t>1</a:t>
            </a:r>
            <a:r>
              <a:rPr lang="uk-UA" sz="3600" b="1" dirty="0" smtClean="0">
                <a:latin typeface="Times New Roman" pitchFamily="18" charset="0"/>
                <a:cs typeface="Times New Roman" pitchFamily="18" charset="0"/>
              </a:rPr>
              <a:t>. Вивчити </a:t>
            </a:r>
            <a:r>
              <a:rPr lang="uk-UA" sz="3600" b="1" dirty="0">
                <a:latin typeface="Times New Roman" pitchFamily="18" charset="0"/>
                <a:cs typeface="Times New Roman" pitchFamily="18" charset="0"/>
              </a:rPr>
              <a:t>§ </a:t>
            </a:r>
            <a:r>
              <a:rPr lang="uk-UA" sz="3600" b="1" dirty="0" smtClean="0">
                <a:latin typeface="Times New Roman" pitchFamily="18" charset="0"/>
                <a:cs typeface="Times New Roman" pitchFamily="18" charset="0"/>
              </a:rPr>
              <a:t>38;	 </a:t>
            </a:r>
            <a:endParaRPr lang="uk-UA" sz="3600" b="1" dirty="0" smtClean="0">
              <a:latin typeface="Times New Roman" pitchFamily="18" charset="0"/>
              <a:cs typeface="Times New Roman" pitchFamily="18" charset="0"/>
            </a:endParaRPr>
          </a:p>
          <a:p>
            <a:pPr lvl="0"/>
            <a:endParaRPr lang="uk-UA" sz="3600" dirty="0">
              <a:latin typeface="Times New Roman" pitchFamily="18" charset="0"/>
              <a:cs typeface="Times New Roman" pitchFamily="18" charset="0"/>
            </a:endParaRPr>
          </a:p>
          <a:p>
            <a:pPr lvl="0"/>
            <a:r>
              <a:rPr lang="uk-UA" sz="3600" b="1" dirty="0" smtClean="0">
                <a:latin typeface="Times New Roman" pitchFamily="18" charset="0"/>
                <a:cs typeface="Times New Roman" pitchFamily="18" charset="0"/>
              </a:rPr>
              <a:t>2</a:t>
            </a:r>
            <a:r>
              <a:rPr lang="uk-UA" sz="3600" b="1" dirty="0" smtClean="0">
                <a:latin typeface="Times New Roman" pitchFamily="18" charset="0"/>
                <a:cs typeface="Times New Roman" pitchFamily="18" charset="0"/>
              </a:rPr>
              <a:t>. Заповнити </a:t>
            </a:r>
            <a:r>
              <a:rPr lang="uk-UA" sz="3600" b="1" dirty="0">
                <a:latin typeface="Times New Roman" pitchFamily="18" charset="0"/>
                <a:cs typeface="Times New Roman" pitchFamily="18" charset="0"/>
              </a:rPr>
              <a:t>контурну </a:t>
            </a:r>
            <a:r>
              <a:rPr lang="uk-UA" sz="3600" b="1" dirty="0" smtClean="0">
                <a:latin typeface="Times New Roman" pitchFamily="18" charset="0"/>
                <a:cs typeface="Times New Roman" pitchFamily="18" charset="0"/>
              </a:rPr>
              <a:t>карту;</a:t>
            </a:r>
            <a:endParaRPr lang="uk-UA" sz="3600" b="1" dirty="0" smtClean="0">
              <a:latin typeface="Times New Roman" pitchFamily="18" charset="0"/>
              <a:cs typeface="Times New Roman" pitchFamily="18" charset="0"/>
            </a:endParaRPr>
          </a:p>
          <a:p>
            <a:pPr lvl="0"/>
            <a:endParaRPr lang="uk-UA" sz="3600" dirty="0">
              <a:latin typeface="Times New Roman" pitchFamily="18" charset="0"/>
              <a:cs typeface="Times New Roman" pitchFamily="18" charset="0"/>
            </a:endParaRPr>
          </a:p>
          <a:p>
            <a:pPr lvl="0"/>
            <a:r>
              <a:rPr lang="uk-UA" sz="3600" b="1" dirty="0" smtClean="0">
                <a:latin typeface="Times New Roman" pitchFamily="18" charset="0"/>
                <a:cs typeface="Times New Roman" pitchFamily="18" charset="0"/>
              </a:rPr>
              <a:t>3</a:t>
            </a:r>
            <a:r>
              <a:rPr lang="uk-UA" sz="3600" b="1" dirty="0" smtClean="0">
                <a:latin typeface="Times New Roman" pitchFamily="18" charset="0"/>
                <a:cs typeface="Times New Roman" pitchFamily="18" charset="0"/>
              </a:rPr>
              <a:t>. Скласти </a:t>
            </a:r>
            <a:r>
              <a:rPr lang="uk-UA" sz="3600" b="1" dirty="0">
                <a:latin typeface="Times New Roman" pitchFamily="18" charset="0"/>
                <a:cs typeface="Times New Roman" pitchFamily="18" charset="0"/>
              </a:rPr>
              <a:t>історичний портрет </a:t>
            </a:r>
            <a:r>
              <a:rPr lang="uk-UA" sz="3600" b="1" dirty="0" err="1">
                <a:latin typeface="Times New Roman" pitchFamily="18" charset="0"/>
                <a:cs typeface="Times New Roman" pitchFamily="18" charset="0"/>
              </a:rPr>
              <a:t>Александра</a:t>
            </a:r>
            <a:r>
              <a:rPr lang="uk-UA" sz="3600" b="1" dirty="0">
                <a:latin typeface="Times New Roman" pitchFamily="18" charset="0"/>
                <a:cs typeface="Times New Roman" pitchFamily="18" charset="0"/>
              </a:rPr>
              <a:t> </a:t>
            </a:r>
            <a:r>
              <a:rPr lang="uk-UA" sz="3600" b="1" dirty="0" smtClean="0">
                <a:latin typeface="Times New Roman" pitchFamily="18" charset="0"/>
                <a:cs typeface="Times New Roman" pitchFamily="18" charset="0"/>
              </a:rPr>
              <a:t>Македонського (усно).</a:t>
            </a:r>
            <a:endParaRPr lang="uk-UA" sz="3600" dirty="0">
              <a:latin typeface="Times New Roman" pitchFamily="18" charset="0"/>
              <a:cs typeface="Times New Roman" pitchFamily="18" charset="0"/>
            </a:endParaRPr>
          </a:p>
        </p:txBody>
      </p:sp>
    </p:spTree>
    <p:extLst>
      <p:ext uri="{BB962C8B-B14F-4D97-AF65-F5344CB8AC3E}">
        <p14:creationId xmlns:p14="http://schemas.microsoft.com/office/powerpoint/2010/main" val="84620057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6178698"/>
          </a:xfrm>
        </p:spPr>
        <p:txBody>
          <a:bodyPr/>
          <a:lstStyle/>
          <a:p>
            <a:r>
              <a:rPr lang="uk-UA" sz="4700" b="1" dirty="0"/>
              <a:t>Я вважаю, що в той час не було</a:t>
            </a:r>
            <a:br>
              <a:rPr lang="uk-UA" sz="4700" b="1" dirty="0"/>
            </a:br>
            <a:r>
              <a:rPr lang="uk-UA" sz="4700" b="1" dirty="0" smtClean="0"/>
              <a:t>ні </a:t>
            </a:r>
            <a:r>
              <a:rPr lang="uk-UA" sz="4700" b="1" dirty="0"/>
              <a:t>народу, ні міста, ні людини</a:t>
            </a:r>
            <a:br>
              <a:rPr lang="uk-UA" sz="4700" b="1" dirty="0"/>
            </a:br>
            <a:r>
              <a:rPr lang="uk-UA" sz="4700" b="1" dirty="0" smtClean="0"/>
              <a:t>до </a:t>
            </a:r>
            <a:r>
              <a:rPr lang="uk-UA" sz="4700" b="1" dirty="0"/>
              <a:t>яких не дійшло б ім’я</a:t>
            </a:r>
            <a:br>
              <a:rPr lang="uk-UA" sz="4700" b="1" dirty="0"/>
            </a:br>
            <a:r>
              <a:rPr lang="uk-UA" sz="4700" b="1" dirty="0" err="1" smtClean="0"/>
              <a:t>Александра</a:t>
            </a:r>
            <a:r>
              <a:rPr lang="uk-UA" sz="4700" b="1" dirty="0" smtClean="0"/>
              <a:t/>
            </a:r>
            <a:br>
              <a:rPr lang="uk-UA" sz="4700" b="1" dirty="0" smtClean="0"/>
            </a:br>
            <a:r>
              <a:rPr lang="uk-UA" dirty="0" smtClean="0"/>
              <a:t>                              Плутарх</a:t>
            </a:r>
            <a:endParaRPr lang="uk-UA" dirty="0"/>
          </a:p>
        </p:txBody>
      </p:sp>
    </p:spTree>
    <p:extLst>
      <p:ext uri="{BB962C8B-B14F-4D97-AF65-F5344CB8AC3E}">
        <p14:creationId xmlns:p14="http://schemas.microsoft.com/office/powerpoint/2010/main" val="3872084230"/>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60648"/>
            <a:ext cx="8928992" cy="6192688"/>
          </a:xfrm>
        </p:spPr>
        <p:txBody>
          <a:bodyPr>
            <a:noAutofit/>
          </a:bodyPr>
          <a:lstStyle/>
          <a:p>
            <a:r>
              <a:rPr lang="uk-UA" b="1" dirty="0" smtClean="0">
                <a:latin typeface="Gabriola" pitchFamily="82" charset="0"/>
                <a:cs typeface="Times New Roman" pitchFamily="18" charset="0"/>
              </a:rPr>
              <a:t>Опитування:</a:t>
            </a:r>
            <a:r>
              <a:rPr lang="uk-UA" sz="3300" dirty="0">
                <a:latin typeface="Times New Roman" pitchFamily="18" charset="0"/>
                <a:cs typeface="Times New Roman" pitchFamily="18" charset="0"/>
              </a:rPr>
              <a:t/>
            </a:r>
            <a:br>
              <a:rPr lang="uk-UA" sz="3300" dirty="0">
                <a:latin typeface="Times New Roman" pitchFamily="18" charset="0"/>
                <a:cs typeface="Times New Roman" pitchFamily="18" charset="0"/>
              </a:rPr>
            </a:br>
            <a:r>
              <a:rPr lang="uk-UA" sz="3300" dirty="0" smtClean="0">
                <a:latin typeface="Times New Roman" pitchFamily="18" charset="0"/>
                <a:cs typeface="Times New Roman" pitchFamily="18" charset="0"/>
              </a:rPr>
              <a:t>1.Охарактеризуйте </a:t>
            </a:r>
            <a:r>
              <a:rPr lang="uk-UA" sz="3300" dirty="0">
                <a:latin typeface="Times New Roman" pitchFamily="18" charset="0"/>
                <a:cs typeface="Times New Roman" pitchFamily="18" charset="0"/>
              </a:rPr>
              <a:t>становище в Греції після закінчення Пелопоннеської </a:t>
            </a:r>
            <a:r>
              <a:rPr lang="uk-UA" sz="3300" dirty="0" smtClean="0">
                <a:latin typeface="Times New Roman" pitchFamily="18" charset="0"/>
                <a:cs typeface="Times New Roman" pitchFamily="18" charset="0"/>
              </a:rPr>
              <a:t>війни.</a:t>
            </a:r>
            <a:r>
              <a:rPr lang="uk-UA" sz="3300" dirty="0">
                <a:latin typeface="Times New Roman" pitchFamily="18" charset="0"/>
                <a:cs typeface="Times New Roman" pitchFamily="18" charset="0"/>
              </a:rPr>
              <a:t/>
            </a:r>
            <a:br>
              <a:rPr lang="uk-UA" sz="3300" dirty="0">
                <a:latin typeface="Times New Roman" pitchFamily="18" charset="0"/>
                <a:cs typeface="Times New Roman" pitchFamily="18" charset="0"/>
              </a:rPr>
            </a:br>
            <a:r>
              <a:rPr lang="uk-UA" sz="3300" dirty="0" smtClean="0">
                <a:latin typeface="Times New Roman" pitchFamily="18" charset="0"/>
                <a:cs typeface="Times New Roman" pitchFamily="18" charset="0"/>
              </a:rPr>
              <a:t>2.Де </a:t>
            </a:r>
            <a:r>
              <a:rPr lang="uk-UA" sz="3300" dirty="0">
                <a:latin typeface="Times New Roman" pitchFamily="18" charset="0"/>
                <a:cs typeface="Times New Roman" pitchFamily="18" charset="0"/>
              </a:rPr>
              <a:t>відбулася вирішальна битва між греками і армією </a:t>
            </a:r>
            <a:r>
              <a:rPr lang="uk-UA" sz="3300" dirty="0" err="1">
                <a:latin typeface="Times New Roman" pitchFamily="18" charset="0"/>
                <a:cs typeface="Times New Roman" pitchFamily="18" charset="0"/>
              </a:rPr>
              <a:t>Філіппа</a:t>
            </a:r>
            <a:r>
              <a:rPr lang="uk-UA" sz="3300" dirty="0">
                <a:latin typeface="Times New Roman" pitchFamily="18" charset="0"/>
                <a:cs typeface="Times New Roman" pitchFamily="18" charset="0"/>
              </a:rPr>
              <a:t> ІІ?</a:t>
            </a:r>
            <a:br>
              <a:rPr lang="uk-UA" sz="3300" dirty="0">
                <a:latin typeface="Times New Roman" pitchFamily="18" charset="0"/>
                <a:cs typeface="Times New Roman" pitchFamily="18" charset="0"/>
              </a:rPr>
            </a:br>
            <a:r>
              <a:rPr lang="uk-UA" sz="3300" dirty="0" smtClean="0">
                <a:latin typeface="Times New Roman" pitchFamily="18" charset="0"/>
                <a:cs typeface="Times New Roman" pitchFamily="18" charset="0"/>
              </a:rPr>
              <a:t>3.Яку </a:t>
            </a:r>
            <a:r>
              <a:rPr lang="uk-UA" sz="3300" dirty="0">
                <a:latin typeface="Times New Roman" pitchFamily="18" charset="0"/>
                <a:cs typeface="Times New Roman" pitchFamily="18" charset="0"/>
              </a:rPr>
              <a:t>країну хотів підкорити </a:t>
            </a:r>
            <a:r>
              <a:rPr lang="uk-UA" sz="3300" dirty="0" err="1">
                <a:latin typeface="Times New Roman" pitchFamily="18" charset="0"/>
                <a:cs typeface="Times New Roman" pitchFamily="18" charset="0"/>
              </a:rPr>
              <a:t>Філіпп</a:t>
            </a:r>
            <a:r>
              <a:rPr lang="uk-UA" sz="3300" dirty="0">
                <a:latin typeface="Times New Roman" pitchFamily="18" charset="0"/>
                <a:cs typeface="Times New Roman" pitchFamily="18" charset="0"/>
              </a:rPr>
              <a:t> ІІ після встановлення гегемонії над грецькими містами?</a:t>
            </a:r>
            <a:br>
              <a:rPr lang="uk-UA" sz="3300" dirty="0">
                <a:latin typeface="Times New Roman" pitchFamily="18" charset="0"/>
                <a:cs typeface="Times New Roman" pitchFamily="18" charset="0"/>
              </a:rPr>
            </a:br>
            <a:r>
              <a:rPr lang="uk-UA" sz="3300" dirty="0" smtClean="0">
                <a:latin typeface="Times New Roman" pitchFamily="18" charset="0"/>
                <a:cs typeface="Times New Roman" pitchFamily="18" charset="0"/>
              </a:rPr>
              <a:t>4.Як </a:t>
            </a:r>
            <a:r>
              <a:rPr lang="uk-UA" sz="3300" dirty="0">
                <a:latin typeface="Times New Roman" pitchFamily="18" charset="0"/>
                <a:cs typeface="Times New Roman" pitchFamily="18" charset="0"/>
              </a:rPr>
              <a:t>ви вважаєте, чому </a:t>
            </a:r>
            <a:r>
              <a:rPr lang="uk-UA" sz="3300" dirty="0" err="1">
                <a:latin typeface="Times New Roman" pitchFamily="18" charset="0"/>
                <a:cs typeface="Times New Roman" pitchFamily="18" charset="0"/>
              </a:rPr>
              <a:t>Філіппа</a:t>
            </a:r>
            <a:r>
              <a:rPr lang="uk-UA" sz="3300" dirty="0">
                <a:latin typeface="Times New Roman" pitchFamily="18" charset="0"/>
                <a:cs typeface="Times New Roman" pitchFamily="18" charset="0"/>
              </a:rPr>
              <a:t> ІІ не лякали величезні простори Персії</a:t>
            </a:r>
            <a:r>
              <a:rPr lang="ru-RU" sz="3300" dirty="0">
                <a:latin typeface="Times New Roman" pitchFamily="18" charset="0"/>
                <a:cs typeface="Times New Roman" pitchFamily="18" charset="0"/>
              </a:rPr>
              <a:t>?</a:t>
            </a:r>
            <a:r>
              <a:rPr lang="uk-UA" sz="3300" dirty="0">
                <a:latin typeface="Times New Roman" pitchFamily="18" charset="0"/>
                <a:cs typeface="Times New Roman" pitchFamily="18" charset="0"/>
              </a:rPr>
              <a:t/>
            </a:r>
            <a:br>
              <a:rPr lang="uk-UA" sz="3300" dirty="0">
                <a:latin typeface="Times New Roman" pitchFamily="18" charset="0"/>
                <a:cs typeface="Times New Roman" pitchFamily="18" charset="0"/>
              </a:rPr>
            </a:br>
            <a:r>
              <a:rPr lang="uk-UA" sz="3300" dirty="0" smtClean="0">
                <a:latin typeface="Times New Roman" pitchFamily="18" charset="0"/>
                <a:cs typeface="Times New Roman" pitchFamily="18" charset="0"/>
              </a:rPr>
              <a:t>5.Чи </a:t>
            </a:r>
            <a:r>
              <a:rPr lang="uk-UA" sz="3300" dirty="0">
                <a:latin typeface="Times New Roman" pitchFamily="18" charset="0"/>
                <a:cs typeface="Times New Roman" pitchFamily="18" charset="0"/>
              </a:rPr>
              <a:t>здійснив </a:t>
            </a:r>
            <a:r>
              <a:rPr lang="uk-UA" sz="3300" dirty="0" err="1">
                <a:latin typeface="Times New Roman" pitchFamily="18" charset="0"/>
                <a:cs typeface="Times New Roman" pitchFamily="18" charset="0"/>
              </a:rPr>
              <a:t>Філіпп</a:t>
            </a:r>
            <a:r>
              <a:rPr lang="uk-UA" sz="3300" dirty="0">
                <a:latin typeface="Times New Roman" pitchFamily="18" charset="0"/>
                <a:cs typeface="Times New Roman" pitchFamily="18" charset="0"/>
              </a:rPr>
              <a:t> ІІ Македонський свої задуми щодо Перського царства</a:t>
            </a:r>
            <a:r>
              <a:rPr lang="ru-RU" sz="3300" dirty="0" smtClean="0">
                <a:latin typeface="Times New Roman" pitchFamily="18" charset="0"/>
                <a:cs typeface="Times New Roman" pitchFamily="18" charset="0"/>
              </a:rPr>
              <a:t>?</a:t>
            </a:r>
            <a:br>
              <a:rPr lang="ru-RU" sz="3300" dirty="0" smtClean="0">
                <a:latin typeface="Times New Roman" pitchFamily="18" charset="0"/>
                <a:cs typeface="Times New Roman" pitchFamily="18" charset="0"/>
              </a:rPr>
            </a:br>
            <a:endParaRPr lang="uk-UA" sz="2800" dirty="0">
              <a:latin typeface="Times New Roman" pitchFamily="18" charset="0"/>
              <a:cs typeface="Times New Roman" pitchFamily="18" charset="0"/>
            </a:endParaRPr>
          </a:p>
        </p:txBody>
      </p:sp>
    </p:spTree>
    <p:extLst>
      <p:ext uri="{BB962C8B-B14F-4D97-AF65-F5344CB8AC3E}">
        <p14:creationId xmlns:p14="http://schemas.microsoft.com/office/powerpoint/2010/main" val="25469056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928992" cy="6250706"/>
          </a:xfrm>
        </p:spPr>
        <p:txBody>
          <a:bodyPr>
            <a:normAutofit fontScale="90000"/>
          </a:bodyPr>
          <a:lstStyle/>
          <a:p>
            <a:r>
              <a:rPr lang="uk-UA" b="1" dirty="0">
                <a:latin typeface="Gabriola" pitchFamily="82" charset="0"/>
              </a:rPr>
              <a:t>План</a:t>
            </a:r>
            <a:r>
              <a:rPr lang="en-US" b="1" dirty="0">
                <a:latin typeface="Gabriola" pitchFamily="82" charset="0"/>
              </a:rPr>
              <a:t>:</a:t>
            </a:r>
            <a:r>
              <a:rPr lang="uk-UA" dirty="0">
                <a:latin typeface="Gabriola" pitchFamily="82" charset="0"/>
              </a:rPr>
              <a:t/>
            </a:r>
            <a:br>
              <a:rPr lang="uk-UA" dirty="0">
                <a:latin typeface="Gabriola" pitchFamily="82" charset="0"/>
              </a:rPr>
            </a:br>
            <a:r>
              <a:rPr lang="uk-UA" sz="5300" dirty="0" smtClean="0">
                <a:latin typeface="Gabriola" pitchFamily="82" charset="0"/>
              </a:rPr>
              <a:t>1.</a:t>
            </a:r>
            <a:r>
              <a:rPr lang="uk-UA" sz="5300" b="1" dirty="0" smtClean="0">
                <a:latin typeface="Gabriola" pitchFamily="82" charset="0"/>
              </a:rPr>
              <a:t>Похід </a:t>
            </a:r>
            <a:r>
              <a:rPr lang="uk-UA" sz="5300" b="1" dirty="0">
                <a:latin typeface="Gabriola" pitchFamily="82" charset="0"/>
              </a:rPr>
              <a:t>у Персію</a:t>
            </a:r>
            <a:r>
              <a:rPr lang="uk-UA" sz="5300" dirty="0">
                <a:latin typeface="Gabriola" pitchFamily="82" charset="0"/>
              </a:rPr>
              <a:t/>
            </a:r>
            <a:br>
              <a:rPr lang="uk-UA" sz="5300" dirty="0">
                <a:latin typeface="Gabriola" pitchFamily="82" charset="0"/>
              </a:rPr>
            </a:br>
            <a:r>
              <a:rPr lang="uk-UA" sz="5300" dirty="0" smtClean="0">
                <a:latin typeface="Gabriola" pitchFamily="82" charset="0"/>
              </a:rPr>
              <a:t>2.</a:t>
            </a:r>
            <a:r>
              <a:rPr lang="uk-UA" sz="5300" b="1" dirty="0" smtClean="0">
                <a:latin typeface="Gabriola" pitchFamily="82" charset="0"/>
              </a:rPr>
              <a:t>Завоювання </a:t>
            </a:r>
            <a:r>
              <a:rPr lang="uk-UA" sz="5300" b="1" dirty="0">
                <a:latin typeface="Gabriola" pitchFamily="82" charset="0"/>
              </a:rPr>
              <a:t>Ханаанських земель</a:t>
            </a:r>
            <a:r>
              <a:rPr lang="uk-UA" sz="5300" dirty="0">
                <a:latin typeface="Gabriola" pitchFamily="82" charset="0"/>
              </a:rPr>
              <a:t/>
            </a:r>
            <a:br>
              <a:rPr lang="uk-UA" sz="5300" dirty="0">
                <a:latin typeface="Gabriola" pitchFamily="82" charset="0"/>
              </a:rPr>
            </a:br>
            <a:r>
              <a:rPr lang="uk-UA" sz="5300" dirty="0" smtClean="0">
                <a:latin typeface="Gabriola" pitchFamily="82" charset="0"/>
              </a:rPr>
              <a:t>3.</a:t>
            </a:r>
            <a:r>
              <a:rPr lang="uk-UA" sz="5300" b="1" dirty="0" smtClean="0">
                <a:latin typeface="Gabriola" pitchFamily="82" charset="0"/>
              </a:rPr>
              <a:t>Завоювання </a:t>
            </a:r>
            <a:r>
              <a:rPr lang="uk-UA" sz="5300" b="1" dirty="0">
                <a:latin typeface="Gabriola" pitchFamily="82" charset="0"/>
              </a:rPr>
              <a:t>Єгипту</a:t>
            </a:r>
            <a:r>
              <a:rPr lang="uk-UA" sz="5300" dirty="0">
                <a:latin typeface="Gabriola" pitchFamily="82" charset="0"/>
              </a:rPr>
              <a:t/>
            </a:r>
            <a:br>
              <a:rPr lang="uk-UA" sz="5300" dirty="0">
                <a:latin typeface="Gabriola" pitchFamily="82" charset="0"/>
              </a:rPr>
            </a:br>
            <a:r>
              <a:rPr lang="uk-UA" sz="5300" dirty="0" smtClean="0">
                <a:latin typeface="Gabriola" pitchFamily="82" charset="0"/>
              </a:rPr>
              <a:t>4.</a:t>
            </a:r>
            <a:r>
              <a:rPr lang="uk-UA" sz="5300" b="1" dirty="0" smtClean="0">
                <a:latin typeface="Gabriola" pitchFamily="82" charset="0"/>
              </a:rPr>
              <a:t>Битва </a:t>
            </a:r>
            <a:r>
              <a:rPr lang="uk-UA" sz="5300" b="1" dirty="0">
                <a:latin typeface="Gabriola" pitchFamily="82" charset="0"/>
              </a:rPr>
              <a:t>при </a:t>
            </a:r>
            <a:r>
              <a:rPr lang="uk-UA" sz="5300" b="1" dirty="0" err="1">
                <a:latin typeface="Gabriola" pitchFamily="82" charset="0"/>
              </a:rPr>
              <a:t>Гавгамелах</a:t>
            </a:r>
            <a:r>
              <a:rPr lang="uk-UA" sz="5300" dirty="0">
                <a:latin typeface="Gabriola" pitchFamily="82" charset="0"/>
              </a:rPr>
              <a:t/>
            </a:r>
            <a:br>
              <a:rPr lang="uk-UA" sz="5300" dirty="0">
                <a:latin typeface="Gabriola" pitchFamily="82" charset="0"/>
              </a:rPr>
            </a:br>
            <a:r>
              <a:rPr lang="uk-UA" sz="5300" dirty="0" smtClean="0">
                <a:latin typeface="Gabriola" pitchFamily="82" charset="0"/>
              </a:rPr>
              <a:t>5.</a:t>
            </a:r>
            <a:r>
              <a:rPr lang="uk-UA" sz="5300" b="1" dirty="0" smtClean="0">
                <a:latin typeface="Gabriola" pitchFamily="82" charset="0"/>
              </a:rPr>
              <a:t>Александр </a:t>
            </a:r>
            <a:r>
              <a:rPr lang="uk-UA" sz="5300" b="1" dirty="0">
                <a:latin typeface="Gabriola" pitchFamily="82" charset="0"/>
              </a:rPr>
              <a:t>у Персії</a:t>
            </a:r>
            <a:r>
              <a:rPr lang="uk-UA" sz="5300" dirty="0">
                <a:latin typeface="Gabriola" pitchFamily="82" charset="0"/>
              </a:rPr>
              <a:t/>
            </a:r>
            <a:br>
              <a:rPr lang="uk-UA" sz="5300" dirty="0">
                <a:latin typeface="Gabriola" pitchFamily="82" charset="0"/>
              </a:rPr>
            </a:br>
            <a:r>
              <a:rPr lang="uk-UA" sz="5300" dirty="0" smtClean="0">
                <a:latin typeface="Gabriola" pitchFamily="82" charset="0"/>
              </a:rPr>
              <a:t>6.</a:t>
            </a:r>
            <a:r>
              <a:rPr lang="uk-UA" sz="5300" b="1" dirty="0" smtClean="0">
                <a:latin typeface="Gabriola" pitchFamily="82" charset="0"/>
              </a:rPr>
              <a:t>Похід </a:t>
            </a:r>
            <a:r>
              <a:rPr lang="uk-UA" sz="5300" b="1" dirty="0">
                <a:latin typeface="Gabriola" pitchFamily="82" charset="0"/>
              </a:rPr>
              <a:t>в Індію</a:t>
            </a:r>
            <a:r>
              <a:rPr lang="uk-UA" sz="5300" dirty="0">
                <a:latin typeface="Gabriola" pitchFamily="82" charset="0"/>
              </a:rPr>
              <a:t/>
            </a:r>
            <a:br>
              <a:rPr lang="uk-UA" sz="5300" dirty="0">
                <a:latin typeface="Gabriola" pitchFamily="82" charset="0"/>
              </a:rPr>
            </a:br>
            <a:r>
              <a:rPr lang="uk-UA" sz="5300" dirty="0" smtClean="0">
                <a:latin typeface="Gabriola" pitchFamily="82" charset="0"/>
              </a:rPr>
              <a:t>7.</a:t>
            </a:r>
            <a:r>
              <a:rPr lang="uk-UA" sz="5300" b="1" dirty="0" smtClean="0">
                <a:latin typeface="Gabriola" pitchFamily="82" charset="0"/>
              </a:rPr>
              <a:t>Монархія </a:t>
            </a:r>
            <a:r>
              <a:rPr lang="uk-UA" sz="5300" b="1" dirty="0" err="1">
                <a:latin typeface="Gabriola" pitchFamily="82" charset="0"/>
              </a:rPr>
              <a:t>Александра</a:t>
            </a:r>
            <a:r>
              <a:rPr lang="uk-UA" sz="5300" b="1" dirty="0">
                <a:latin typeface="Gabriola" pitchFamily="82" charset="0"/>
              </a:rPr>
              <a:t> Македонського</a:t>
            </a:r>
            <a:r>
              <a:rPr lang="uk-UA" dirty="0">
                <a:latin typeface="Gabriola" pitchFamily="82" charset="0"/>
              </a:rPr>
              <a:t/>
            </a:r>
            <a:br>
              <a:rPr lang="uk-UA" dirty="0">
                <a:latin typeface="Gabriola" pitchFamily="82" charset="0"/>
              </a:rPr>
            </a:br>
            <a:endParaRPr lang="uk-UA" dirty="0">
              <a:latin typeface="Gabriola" pitchFamily="82" charset="0"/>
            </a:endParaRPr>
          </a:p>
        </p:txBody>
      </p:sp>
    </p:spTree>
    <p:extLst>
      <p:ext uri="{BB962C8B-B14F-4D97-AF65-F5344CB8AC3E}">
        <p14:creationId xmlns:p14="http://schemas.microsoft.com/office/powerpoint/2010/main" val="1802569220"/>
      </p:ext>
    </p:extLst>
  </p:cSld>
  <p:clrMapOvr>
    <a:masterClrMapping/>
  </p:clrMapOvr>
  <mc:AlternateContent xmlns:mc="http://schemas.openxmlformats.org/markup-compatibility/2006" xmlns:p14="http://schemas.microsoft.com/office/powerpoint/2010/main">
    <mc:Choice Requires="p14">
      <p:transition spd="slow" p14:dur="2500">
        <p:randomBar dir="vert"/>
      </p:transition>
    </mc:Choice>
    <mc:Fallback xmlns="">
      <p:transition spd="slow">
        <p:randomBar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146250"/>
          </a:xfrm>
        </p:spPr>
        <p:txBody>
          <a:bodyPr>
            <a:noAutofit/>
          </a:bodyPr>
          <a:lstStyle/>
          <a:p>
            <a:pPr algn="l"/>
            <a:r>
              <a:rPr lang="uk-UA" sz="4800" b="1" dirty="0" smtClean="0"/>
              <a:t>              </a:t>
            </a:r>
            <a:r>
              <a:rPr lang="uk-UA" sz="4800" b="1" dirty="0" err="1" smtClean="0">
                <a:solidFill>
                  <a:srgbClr val="7030A0"/>
                </a:solidFill>
              </a:rPr>
              <a:t>Александр</a:t>
            </a:r>
            <a:r>
              <a:rPr lang="uk-UA" sz="4800" b="1" dirty="0" smtClean="0">
                <a:solidFill>
                  <a:srgbClr val="7030A0"/>
                </a:solidFill>
              </a:rPr>
              <a:t> </a:t>
            </a:r>
            <a:br>
              <a:rPr lang="uk-UA" sz="4800" b="1" dirty="0" smtClean="0">
                <a:solidFill>
                  <a:srgbClr val="7030A0"/>
                </a:solidFill>
              </a:rPr>
            </a:br>
            <a:r>
              <a:rPr lang="uk-UA" sz="4800" b="1" dirty="0">
                <a:solidFill>
                  <a:srgbClr val="7030A0"/>
                </a:solidFill>
              </a:rPr>
              <a:t> </a:t>
            </a:r>
            <a:r>
              <a:rPr lang="uk-UA" sz="4800" b="1" dirty="0" smtClean="0">
                <a:solidFill>
                  <a:srgbClr val="7030A0"/>
                </a:solidFill>
              </a:rPr>
              <a:t>                           Македонський</a:t>
            </a:r>
            <a:r>
              <a:rPr lang="uk-UA" sz="4800" dirty="0">
                <a:solidFill>
                  <a:srgbClr val="7030A0"/>
                </a:solidFill>
              </a:rPr>
              <a:t/>
            </a:r>
            <a:br>
              <a:rPr lang="uk-UA" sz="4800" dirty="0">
                <a:solidFill>
                  <a:srgbClr val="7030A0"/>
                </a:solidFill>
              </a:rPr>
            </a:br>
            <a:r>
              <a:rPr lang="uk-UA" sz="4800" dirty="0" smtClean="0">
                <a:solidFill>
                  <a:srgbClr val="7030A0"/>
                </a:solidFill>
              </a:rPr>
              <a:t>          </a:t>
            </a:r>
            <a:r>
              <a:rPr lang="uk-UA" sz="4800" b="1" dirty="0" smtClean="0">
                <a:solidFill>
                  <a:srgbClr val="7030A0"/>
                </a:solidFill>
              </a:rPr>
              <a:t>356 </a:t>
            </a:r>
            <a:r>
              <a:rPr lang="uk-UA" sz="4800" b="1" dirty="0">
                <a:solidFill>
                  <a:srgbClr val="7030A0"/>
                </a:solidFill>
              </a:rPr>
              <a:t>– 323рр. до н. е</a:t>
            </a:r>
            <a:r>
              <a:rPr lang="uk-UA" sz="4800" b="1" dirty="0" smtClean="0">
                <a:solidFill>
                  <a:srgbClr val="7030A0"/>
                </a:solidFill>
              </a:rPr>
              <a:t>.</a:t>
            </a:r>
            <a:r>
              <a:rPr lang="uk-UA" sz="4800" dirty="0" smtClean="0">
                <a:solidFill>
                  <a:srgbClr val="7030A0"/>
                </a:solidFill>
              </a:rPr>
              <a:t/>
            </a:r>
            <a:br>
              <a:rPr lang="uk-UA" sz="4800" dirty="0" smtClean="0">
                <a:solidFill>
                  <a:srgbClr val="7030A0"/>
                </a:solidFill>
              </a:rPr>
            </a:br>
            <a:endParaRPr lang="uk-UA" sz="4800" dirty="0">
              <a:solidFill>
                <a:srgbClr val="7030A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2280529"/>
            <a:ext cx="3105420" cy="4008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2557293"/>
      </p:ext>
    </p:extLst>
  </p:cSld>
  <p:clrMapOvr>
    <a:masterClrMapping/>
  </p:clrMapOvr>
  <p:transition spd="slow">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a:stretch>
            <a:fillRect/>
          </a:stretch>
        </p:blipFill>
        <p:spPr>
          <a:xfrm>
            <a:off x="1043608" y="2852936"/>
            <a:ext cx="2411760" cy="3580439"/>
          </a:xfrm>
          <a:prstGeom prst="rect">
            <a:avLst/>
          </a:prstGeom>
        </p:spPr>
      </p:pic>
      <p:pic>
        <p:nvPicPr>
          <p:cNvPr id="6" name="Рисунок 5"/>
          <p:cNvPicPr/>
          <p:nvPr/>
        </p:nvPicPr>
        <p:blipFill>
          <a:blip r:embed="rId3"/>
          <a:stretch>
            <a:fillRect/>
          </a:stretch>
        </p:blipFill>
        <p:spPr>
          <a:xfrm>
            <a:off x="4067944" y="188640"/>
            <a:ext cx="3168352" cy="3672408"/>
          </a:xfrm>
          <a:prstGeom prst="rect">
            <a:avLst/>
          </a:prstGeom>
        </p:spPr>
      </p:pic>
    </p:spTree>
    <p:extLst>
      <p:ext uri="{BB962C8B-B14F-4D97-AF65-F5344CB8AC3E}">
        <p14:creationId xmlns:p14="http://schemas.microsoft.com/office/powerpoint/2010/main" val="1736735766"/>
      </p:ext>
    </p:extLst>
  </p:cSld>
  <p:clrMapOvr>
    <a:masterClrMapping/>
  </p:clrMapOvr>
  <mc:AlternateContent xmlns:mc="http://schemas.openxmlformats.org/markup-compatibility/2006" xmlns:p14="http://schemas.microsoft.com/office/powerpoint/2010/main">
    <mc:Choice Requires="p14">
      <p:transition spd="slow" p14:dur="1200">
        <p:zoom dir="in"/>
      </p:transition>
    </mc:Choice>
    <mc:Fallback xmlns="">
      <p:transition spd="slow">
        <p:zoom dir="in"/>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928992" cy="1143000"/>
          </a:xfrm>
        </p:spPr>
        <p:txBody>
          <a:bodyPr>
            <a:noAutofit/>
          </a:bodyPr>
          <a:lstStyle/>
          <a:p>
            <a:r>
              <a:rPr lang="uk-UA" sz="6000" dirty="0">
                <a:latin typeface="Gabriola" pitchFamily="82" charset="0"/>
              </a:rPr>
              <a:t>Батьки</a:t>
            </a:r>
            <a:r>
              <a:rPr lang="ru-RU" sz="6000" dirty="0">
                <a:latin typeface="Gabriola" pitchFamily="82" charset="0"/>
              </a:rPr>
              <a:t>:</a:t>
            </a:r>
            <a:r>
              <a:rPr lang="uk-UA" sz="6000" dirty="0">
                <a:latin typeface="Gabriola" pitchFamily="82" charset="0"/>
              </a:rPr>
              <a:t> цар та цариця </a:t>
            </a:r>
            <a:r>
              <a:rPr lang="uk-UA" sz="6000" dirty="0" smtClean="0">
                <a:latin typeface="Gabriola" pitchFamily="82" charset="0"/>
              </a:rPr>
              <a:t>Македонії</a:t>
            </a:r>
            <a:endParaRPr lang="uk-UA" sz="6000" dirty="0">
              <a:latin typeface="Gabriola" pitchFamily="82" charset="0"/>
            </a:endParaRPr>
          </a:p>
        </p:txBody>
      </p:sp>
      <p:pic>
        <p:nvPicPr>
          <p:cNvPr id="3" name="Рисунок 2"/>
          <p:cNvPicPr>
            <a:picLocks noChangeAspect="1"/>
          </p:cNvPicPr>
          <p:nvPr/>
        </p:nvPicPr>
        <p:blipFill>
          <a:blip r:embed="rId2"/>
          <a:stretch>
            <a:fillRect/>
          </a:stretch>
        </p:blipFill>
        <p:spPr>
          <a:xfrm>
            <a:off x="1547664" y="1905521"/>
            <a:ext cx="5965735" cy="4176464"/>
          </a:xfrm>
          <a:prstGeom prst="rect">
            <a:avLst/>
          </a:prstGeom>
        </p:spPr>
      </p:pic>
    </p:spTree>
    <p:extLst>
      <p:ext uri="{BB962C8B-B14F-4D97-AF65-F5344CB8AC3E}">
        <p14:creationId xmlns:p14="http://schemas.microsoft.com/office/powerpoint/2010/main" val="71862672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564904"/>
            <a:ext cx="7725544" cy="936104"/>
          </a:xfrm>
        </p:spPr>
        <p:txBody>
          <a:bodyPr/>
          <a:lstStyle/>
          <a:p>
            <a:r>
              <a:rPr lang="uk-UA" b="1" dirty="0">
                <a:latin typeface="Gabriola" pitchFamily="82" charset="0"/>
              </a:rPr>
              <a:t>Македонська фаланга</a:t>
            </a:r>
          </a:p>
        </p:txBody>
      </p:sp>
      <p:pic>
        <p:nvPicPr>
          <p:cNvPr id="3" name="Рисунок 2"/>
          <p:cNvPicPr/>
          <p:nvPr/>
        </p:nvPicPr>
        <p:blipFill>
          <a:blip r:embed="rId2"/>
          <a:stretch>
            <a:fillRect/>
          </a:stretch>
        </p:blipFill>
        <p:spPr>
          <a:xfrm>
            <a:off x="0" y="0"/>
            <a:ext cx="4499992" cy="2924944"/>
          </a:xfrm>
          <a:prstGeom prst="rect">
            <a:avLst/>
          </a:prstGeom>
        </p:spPr>
      </p:pic>
      <p:pic>
        <p:nvPicPr>
          <p:cNvPr id="4" name="Рисунок 3"/>
          <p:cNvPicPr/>
          <p:nvPr/>
        </p:nvPicPr>
        <p:blipFill>
          <a:blip r:embed="rId3"/>
          <a:stretch>
            <a:fillRect/>
          </a:stretch>
        </p:blipFill>
        <p:spPr>
          <a:xfrm>
            <a:off x="4499992" y="3356993"/>
            <a:ext cx="4644008" cy="3501008"/>
          </a:xfrm>
          <a:prstGeom prst="rect">
            <a:avLst/>
          </a:prstGeom>
        </p:spPr>
      </p:pic>
    </p:spTree>
    <p:extLst>
      <p:ext uri="{BB962C8B-B14F-4D97-AF65-F5344CB8AC3E}">
        <p14:creationId xmlns:p14="http://schemas.microsoft.com/office/powerpoint/2010/main" val="364567836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a:stretch>
            <a:fillRect/>
          </a:stretch>
        </p:blipFill>
        <p:spPr>
          <a:xfrm>
            <a:off x="0" y="0"/>
            <a:ext cx="9144000" cy="6857999"/>
          </a:xfrm>
          <a:prstGeom prst="rect">
            <a:avLst/>
          </a:prstGeom>
        </p:spPr>
      </p:pic>
    </p:spTree>
    <p:extLst>
      <p:ext uri="{BB962C8B-B14F-4D97-AF65-F5344CB8AC3E}">
        <p14:creationId xmlns:p14="http://schemas.microsoft.com/office/powerpoint/2010/main" val="2271895579"/>
      </p:ext>
    </p:extLst>
  </p:cSld>
  <p:clrMapOvr>
    <a:masterClrMapping/>
  </p:clrMapOvr>
  <mc:AlternateContent xmlns:mc="http://schemas.openxmlformats.org/markup-compatibility/2006" xmlns:p14="http://schemas.microsoft.com/office/powerpoint/2010/main">
    <mc:Choice Requires="p14">
      <p:transition spd="slow" p14:dur="4000">
        <p14:vortex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defRPr sz="3200" b="1" dirty="0" smtClean="0">
            <a:latin typeface="Times New Roman" pitchFamily="18" charset="0"/>
            <a:cs typeface="Times New Roman" pitchFamily="18" charset="0"/>
          </a:defRPr>
        </a:defPPr>
      </a:lstStyle>
    </a:spDef>
  </a:objectDefaults>
  <a:extraClrSchemeLst/>
</a:theme>
</file>

<file path=docProps/app.xml><?xml version="1.0" encoding="utf-8"?>
<Properties xmlns="http://schemas.openxmlformats.org/officeDocument/2006/extended-properties" xmlns:vt="http://schemas.openxmlformats.org/officeDocument/2006/docPropsVTypes">
  <TotalTime>113</TotalTime>
  <Words>397</Words>
  <Application>Microsoft Office PowerPoint</Application>
  <PresentationFormat>Экран (4:3)</PresentationFormat>
  <Paragraphs>59</Paragraphs>
  <Slides>19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19</vt:i4>
      </vt:variant>
    </vt:vector>
  </HeadingPairs>
  <TitlesOfParts>
    <vt:vector size="24" baseType="lpstr">
      <vt:lpstr>Arial</vt:lpstr>
      <vt:lpstr>Calibri</vt:lpstr>
      <vt:lpstr>Gabriola</vt:lpstr>
      <vt:lpstr>Times New Roman</vt:lpstr>
      <vt:lpstr>Тема Office</vt:lpstr>
      <vt:lpstr>Утворення Імперії Александра  Македонського </vt:lpstr>
      <vt:lpstr>Я вважаю, що в той час не було ні народу, ні міста, ні людини до яких не дійшло б ім’я Александра                               Плутарх</vt:lpstr>
      <vt:lpstr>Опитування: 1.Охарактеризуйте становище в Греції після закінчення Пелопоннеської війни. 2.Де відбулася вирішальна битва між греками і армією Філіппа ІІ? 3.Яку країну хотів підкорити Філіпп ІІ після встановлення гегемонії над грецькими містами? 4.Як ви вважаєте, чому Філіппа ІІ не лякали величезні простори Персії? 5.Чи здійснив Філіпп ІІ Македонський свої задуми щодо Перського царства? </vt:lpstr>
      <vt:lpstr>План: 1.Похід у Персію 2.Завоювання Ханаанських земель 3.Завоювання Єгипту 4.Битва при Гавгамелах 5.Александр у Персії 6.Похід в Індію 7.Монархія Александра Македонського </vt:lpstr>
      <vt:lpstr>              Александр                              Македонський           356 – 323рр. до н. е. </vt:lpstr>
      <vt:lpstr>Презентация PowerPoint</vt:lpstr>
      <vt:lpstr>Батьки: цар та цариця Македонії</vt:lpstr>
      <vt:lpstr>Македонська фаланга</vt:lpstr>
      <vt:lpstr>Презентация PowerPoint</vt:lpstr>
      <vt:lpstr>Презентация PowerPoint</vt:lpstr>
      <vt:lpstr>Запитання до документа:    Користуючись документом, доведіть, що Александр був не тільки талановитим полководцем, а й хоробрим воїном.</vt:lpstr>
      <vt:lpstr>Битва з царем Пором</vt:lpstr>
      <vt:lpstr>Презентация PowerPoint</vt:lpstr>
      <vt:lpstr>Наслідки і результати Східного походу  Алксандра Македонського:</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creator>Misha</dc:creator>
  <cp:lastModifiedBy>Andrei</cp:lastModifiedBy>
  <cp:revision>17</cp:revision>
  <dcterms:created xsi:type="dcterms:W3CDTF">2012-01-06T10:40:22Z</dcterms:created>
  <dcterms:modified xsi:type="dcterms:W3CDTF">2016-11-04T13:17:15Z</dcterms:modified>
</cp:coreProperties>
</file>