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6" r:id="rId3"/>
    <p:sldId id="284" r:id="rId4"/>
    <p:sldId id="289" r:id="rId5"/>
    <p:sldId id="287" r:id="rId6"/>
    <p:sldId id="291" r:id="rId7"/>
    <p:sldId id="292" r:id="rId8"/>
    <p:sldId id="293" r:id="rId9"/>
    <p:sldId id="290" r:id="rId10"/>
    <p:sldId id="288" r:id="rId11"/>
    <p:sldId id="274" r:id="rId12"/>
    <p:sldId id="297" r:id="rId13"/>
    <p:sldId id="275" r:id="rId14"/>
    <p:sldId id="276" r:id="rId15"/>
    <p:sldId id="277" r:id="rId16"/>
    <p:sldId id="278" r:id="rId17"/>
    <p:sldId id="279" r:id="rId18"/>
    <p:sldId id="280" r:id="rId19"/>
    <p:sldId id="256" r:id="rId20"/>
    <p:sldId id="258" r:id="rId21"/>
    <p:sldId id="259" r:id="rId22"/>
    <p:sldId id="260" r:id="rId23"/>
    <p:sldId id="269" r:id="rId24"/>
    <p:sldId id="296" r:id="rId25"/>
    <p:sldId id="27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2210C-9016-4CD7-BC70-0478001275EE}" type="datetimeFigureOut">
              <a:rPr lang="ru-RU" smtClean="0"/>
              <a:pPr/>
              <a:t>28.06.2017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0764-DC33-466E-9184-B7BD38A688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2210C-9016-4CD7-BC70-0478001275EE}" type="datetimeFigureOut">
              <a:rPr lang="ru-RU" smtClean="0"/>
              <a:pPr/>
              <a:t>28.06.2017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0764-DC33-466E-9184-B7BD38A688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2210C-9016-4CD7-BC70-0478001275EE}" type="datetimeFigureOut">
              <a:rPr lang="ru-RU" smtClean="0"/>
              <a:pPr/>
              <a:t>28.06.2017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0764-DC33-466E-9184-B7BD38A688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2210C-9016-4CD7-BC70-0478001275EE}" type="datetimeFigureOut">
              <a:rPr lang="ru-RU" smtClean="0"/>
              <a:pPr/>
              <a:t>28.06.2017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0764-DC33-466E-9184-B7BD38A688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2210C-9016-4CD7-BC70-0478001275EE}" type="datetimeFigureOut">
              <a:rPr lang="ru-RU" smtClean="0"/>
              <a:pPr/>
              <a:t>28.06.2017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0764-DC33-466E-9184-B7BD38A688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2210C-9016-4CD7-BC70-0478001275EE}" type="datetimeFigureOut">
              <a:rPr lang="ru-RU" smtClean="0"/>
              <a:pPr/>
              <a:t>28.06.2017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0764-DC33-466E-9184-B7BD38A688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2210C-9016-4CD7-BC70-0478001275EE}" type="datetimeFigureOut">
              <a:rPr lang="ru-RU" smtClean="0"/>
              <a:pPr/>
              <a:t>28.06.2017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0764-DC33-466E-9184-B7BD38A688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2210C-9016-4CD7-BC70-0478001275EE}" type="datetimeFigureOut">
              <a:rPr lang="ru-RU" smtClean="0"/>
              <a:pPr/>
              <a:t>28.06.2017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0764-DC33-466E-9184-B7BD38A688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2210C-9016-4CD7-BC70-0478001275EE}" type="datetimeFigureOut">
              <a:rPr lang="ru-RU" smtClean="0"/>
              <a:pPr/>
              <a:t>28.06.2017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0764-DC33-466E-9184-B7BD38A688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2210C-9016-4CD7-BC70-0478001275EE}" type="datetimeFigureOut">
              <a:rPr lang="ru-RU" smtClean="0"/>
              <a:pPr/>
              <a:t>28.06.2017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0764-DC33-466E-9184-B7BD38A688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2210C-9016-4CD7-BC70-0478001275EE}" type="datetimeFigureOut">
              <a:rPr lang="ru-RU" smtClean="0"/>
              <a:pPr/>
              <a:t>28.06.2017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0764-DC33-466E-9184-B7BD38A688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82210C-9016-4CD7-BC70-0478001275EE}" type="datetimeFigureOut">
              <a:rPr lang="ru-RU" smtClean="0"/>
              <a:pPr/>
              <a:t>28.06.2017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40764-DC33-466E-9184-B7BD38A688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Інтелектуальна гра в 7 класі на тему  «Середні віки в історії людства»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5602" name="Picture 2" descr="Результат пошуку зображень за запитом &quot;середні віки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928802"/>
            <a:ext cx="7761269" cy="3716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214282" y="3571876"/>
            <a:ext cx="8620140" cy="2443130"/>
            <a:chOff x="214282" y="3571876"/>
            <a:chExt cx="8620140" cy="2443130"/>
          </a:xfrm>
        </p:grpSpPr>
        <p:pic>
          <p:nvPicPr>
            <p:cNvPr id="26632" name="Picture 8" descr="http://www.plantagenetsdynasty.com/wp-content/uploads/2016/01/williamtheconqueror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4282" y="3571876"/>
              <a:ext cx="1734622" cy="2443130"/>
            </a:xfrm>
            <a:prstGeom prst="rect">
              <a:avLst/>
            </a:prstGeom>
            <a:noFill/>
          </p:spPr>
        </p:pic>
        <p:pic>
          <p:nvPicPr>
            <p:cNvPr id="26636" name="Picture 12" descr="http://www.sexace.ru/image/46439_2_1.jpe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28762" y="3571876"/>
              <a:ext cx="2217813" cy="2428892"/>
            </a:xfrm>
            <a:prstGeom prst="rect">
              <a:avLst/>
            </a:prstGeom>
            <a:noFill/>
          </p:spPr>
        </p:pic>
        <p:pic>
          <p:nvPicPr>
            <p:cNvPr id="26638" name="Picture 14" descr="http://myhistro-content.s3.amazonaws.com/event/634978/1_preview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072166" y="3571876"/>
              <a:ext cx="2762256" cy="2428892"/>
            </a:xfrm>
            <a:prstGeom prst="rect">
              <a:avLst/>
            </a:prstGeom>
            <a:noFill/>
          </p:spPr>
        </p:pic>
        <p:pic>
          <p:nvPicPr>
            <p:cNvPr id="26642" name="Picture 18" descr="http://gk-press.if.ua/sites/default/files/2015/CasimirtheGreat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143340" y="3571876"/>
              <a:ext cx="1924777" cy="2428892"/>
            </a:xfrm>
            <a:prstGeom prst="rect">
              <a:avLst/>
            </a:prstGeom>
            <a:noFill/>
          </p:spPr>
        </p:pic>
      </p:grpSp>
      <p:grpSp>
        <p:nvGrpSpPr>
          <p:cNvPr id="15" name="Группа 14"/>
          <p:cNvGrpSpPr/>
          <p:nvPr/>
        </p:nvGrpSpPr>
        <p:grpSpPr>
          <a:xfrm>
            <a:off x="0" y="-1"/>
            <a:ext cx="9144000" cy="3036047"/>
            <a:chOff x="0" y="-1"/>
            <a:chExt cx="9144000" cy="3036047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0" y="-1"/>
              <a:ext cx="9144000" cy="3036047"/>
              <a:chOff x="0" y="-1"/>
              <a:chExt cx="9144000" cy="3036047"/>
            </a:xfrm>
          </p:grpSpPr>
          <p:pic>
            <p:nvPicPr>
              <p:cNvPr id="26626" name="Picture 2" descr="http://img.scoop.it/7L6BUYuemk5X1jNB8Pn7UYXXXL4j3HpexhjNOf_P3YmryPKwJ94QGRtDb3Sbc6KY"/>
              <p:cNvPicPr>
                <a:picLocks noChangeAspect="1" noChangeArrowheads="1"/>
              </p:cNvPicPr>
              <p:nvPr/>
            </p:nvPicPr>
            <p:blipFill>
              <a:blip r:embed="rId6"/>
              <a:srcRect l="8891" t="7316" r="19967" b="9756"/>
              <a:stretch>
                <a:fillRect/>
              </a:stretch>
            </p:blipFill>
            <p:spPr bwMode="auto">
              <a:xfrm>
                <a:off x="0" y="-1"/>
                <a:ext cx="1428728" cy="3036047"/>
              </a:xfrm>
              <a:prstGeom prst="rect">
                <a:avLst/>
              </a:prstGeom>
              <a:noFill/>
            </p:spPr>
          </p:pic>
          <p:pic>
            <p:nvPicPr>
              <p:cNvPr id="26628" name="Picture 4" descr="http://www.yaroslavova.ru/images/news/2010/12/14/02.jpg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4857752" y="0"/>
                <a:ext cx="1285884" cy="3000372"/>
              </a:xfrm>
              <a:prstGeom prst="rect">
                <a:avLst/>
              </a:prstGeom>
              <a:noFill/>
            </p:spPr>
          </p:pic>
          <p:pic>
            <p:nvPicPr>
              <p:cNvPr id="26640" name="Picture 16" descr="http://wiki.iteach.ru/images/thumb/6/6a/%D0%A6%D0%B0%D1%80%D1%8C_%D0%98%D0%B2%D0%B0%D0%BD_III.PNG/110px-%D0%A6%D0%B0%D1%80%D1%8C_%D0%98%D0%B2%D0%B0%D0%BD_III.PNG"/>
              <p:cNvPicPr>
                <a:picLocks noChangeAspect="1" noChangeArrowheads="1"/>
              </p:cNvPicPr>
              <p:nvPr/>
            </p:nvPicPr>
            <p:blipFill>
              <a:blip r:embed="rId8"/>
              <a:srcRect l="6896"/>
              <a:stretch>
                <a:fillRect/>
              </a:stretch>
            </p:blipFill>
            <p:spPr bwMode="auto">
              <a:xfrm>
                <a:off x="1428728" y="0"/>
                <a:ext cx="1928826" cy="3000372"/>
              </a:xfrm>
              <a:prstGeom prst="rect">
                <a:avLst/>
              </a:prstGeom>
              <a:noFill/>
            </p:spPr>
          </p:pic>
          <p:pic>
            <p:nvPicPr>
              <p:cNvPr id="26644" name="Picture 20" descr="http://f.10-bal.ru/pars_docs/refs/13/12588/12588_html_m724a46db.png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6143636" y="0"/>
                <a:ext cx="1895476" cy="3000372"/>
              </a:xfrm>
              <a:prstGeom prst="rect">
                <a:avLst/>
              </a:prstGeom>
              <a:noFill/>
            </p:spPr>
          </p:pic>
          <p:pic>
            <p:nvPicPr>
              <p:cNvPr id="26630" name="Picture 6" descr="http://blogpi.org/wp-content/uploads/2014/12/%D0%B3%D0%B5%D0%BD.jpg"/>
              <p:cNvPicPr>
                <a:picLocks noChangeAspect="1" noChangeArrowheads="1"/>
              </p:cNvPicPr>
              <p:nvPr/>
            </p:nvPicPr>
            <p:blipFill>
              <a:blip r:embed="rId10"/>
              <a:srcRect l="24188" r="30499"/>
              <a:stretch>
                <a:fillRect/>
              </a:stretch>
            </p:blipFill>
            <p:spPr bwMode="auto">
              <a:xfrm>
                <a:off x="3214678" y="0"/>
                <a:ext cx="1785950" cy="3000372"/>
              </a:xfrm>
              <a:prstGeom prst="rect">
                <a:avLst/>
              </a:prstGeom>
              <a:noFill/>
            </p:spPr>
          </p:pic>
          <p:pic>
            <p:nvPicPr>
              <p:cNvPr id="26634" name="Picture 10" descr="http://cs413428.vk.me/v413428091/7487/_OrqCGvtDPE.jpg"/>
              <p:cNvPicPr>
                <a:picLocks noChangeAspect="1" noChangeArrowheads="1"/>
              </p:cNvPicPr>
              <p:nvPr/>
            </p:nvPicPr>
            <p:blipFill>
              <a:blip r:embed="rId11"/>
              <a:srcRect l="13844" r="10768" b="7950"/>
              <a:stretch>
                <a:fillRect/>
              </a:stretch>
            </p:blipFill>
            <p:spPr bwMode="auto">
              <a:xfrm>
                <a:off x="7643802" y="0"/>
                <a:ext cx="1500198" cy="3000372"/>
              </a:xfrm>
              <a:prstGeom prst="rect">
                <a:avLst/>
              </a:prstGeom>
              <a:noFill/>
            </p:spPr>
          </p:pic>
        </p:grpSp>
        <p:sp>
          <p:nvSpPr>
            <p:cNvPr id="14" name="Восьмиугольник 13"/>
            <p:cNvSpPr/>
            <p:nvPr/>
          </p:nvSpPr>
          <p:spPr>
            <a:xfrm>
              <a:off x="785786" y="2357430"/>
              <a:ext cx="571504" cy="642942"/>
            </a:xfrm>
            <a:prstGeom prst="octag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1</a:t>
              </a:r>
              <a:endParaRPr lang="ru-RU" dirty="0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media-cdn.tripadvisor.com/media/photo-s/03/bb/e1/a1/parkson-shopping-cen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71612"/>
            <a:ext cx="3643338" cy="4864991"/>
          </a:xfrm>
          <a:prstGeom prst="rect">
            <a:avLst/>
          </a:prstGeom>
          <a:noFill/>
        </p:spPr>
      </p:pic>
      <p:pic>
        <p:nvPicPr>
          <p:cNvPr id="18436" name="Picture 4" descr="http://bms.24open.ru/images/f0e82aba4f000599ad51c40d9bf1ab9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571612"/>
            <a:ext cx="3357586" cy="2398252"/>
          </a:xfrm>
          <a:prstGeom prst="rect">
            <a:avLst/>
          </a:prstGeom>
          <a:noFill/>
        </p:spPr>
      </p:pic>
      <p:pic>
        <p:nvPicPr>
          <p:cNvPr id="18438" name="Picture 6" descr="http://www.istorichka.ru/images/asian_architecture/03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4214818"/>
            <a:ext cx="3393304" cy="226220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357166"/>
            <a:ext cx="82153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 smtClean="0">
                <a:latin typeface="Bookman Old Style" pitchFamily="18" charset="0"/>
              </a:rPr>
              <a:t>З якою метою в Китаї карнизи в пагодах робили загнутими догори? </a:t>
            </a:r>
            <a:endParaRPr lang="ru-RU" sz="3200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3100" dirty="0">
                <a:latin typeface="Bookman Old Style" pitchFamily="18" charset="0"/>
              </a:rPr>
              <a:t>Чим пояснити надзвичайну популярність у мистецтві пізнього середньовіччя сюжету «Тріумф смерті» або «Танок смерті</a:t>
            </a:r>
            <a:r>
              <a:rPr lang="uk-UA" sz="2700" dirty="0">
                <a:latin typeface="Bookman Old Style" pitchFamily="18" charset="0"/>
              </a:rPr>
              <a:t>»?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4338" name="Picture 2" descr="http://wee14.narod.ru/Gallery02/04d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73764" y="1357298"/>
            <a:ext cx="3970235" cy="3429024"/>
          </a:xfrm>
          <a:prstGeom prst="rect">
            <a:avLst/>
          </a:prstGeom>
          <a:noFill/>
        </p:spPr>
      </p:pic>
      <p:pic>
        <p:nvPicPr>
          <p:cNvPr id="14342" name="Picture 6" descr="http://www.buletinpillar.org/gambar/Bernt_Notke_Danse_Macabre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5" y="1264402"/>
            <a:ext cx="4500594" cy="3450457"/>
          </a:xfrm>
          <a:prstGeom prst="rect">
            <a:avLst/>
          </a:prstGeom>
          <a:noFill/>
        </p:spPr>
      </p:pic>
      <p:pic>
        <p:nvPicPr>
          <p:cNvPr id="14344" name="Picture 8" descr="https://cdn.theculturetrip.com/images/56-3939946-1441128266ab44c5a59fdb40b3b2d3a2075a140f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4714885"/>
            <a:ext cx="9296107" cy="2143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://clancrack.ucoz.ru/_ph/1/1098432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85860"/>
            <a:ext cx="1955882" cy="2928958"/>
          </a:xfrm>
          <a:prstGeom prst="rect">
            <a:avLst/>
          </a:prstGeom>
          <a:noFill/>
        </p:spPr>
      </p:pic>
      <p:pic>
        <p:nvPicPr>
          <p:cNvPr id="25606" name="Picture 6" descr="http://yahooeu.org/uploads/posts/2010-02/1266698753_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429132"/>
            <a:ext cx="1280842" cy="2286016"/>
          </a:xfrm>
          <a:prstGeom prst="rect">
            <a:avLst/>
          </a:prstGeom>
          <a:noFill/>
        </p:spPr>
      </p:pic>
      <p:pic>
        <p:nvPicPr>
          <p:cNvPr id="25608" name="Picture 8" descr="http://static.diary.ru/userdir/1/3/9/8/139826/379771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1285860"/>
            <a:ext cx="3333750" cy="2562226"/>
          </a:xfrm>
          <a:prstGeom prst="rect">
            <a:avLst/>
          </a:prstGeom>
          <a:noFill/>
        </p:spPr>
      </p:pic>
      <p:pic>
        <p:nvPicPr>
          <p:cNvPr id="25610" name="Picture 10" descr="http://cs9736.vk.me/u55300767/153666073/m_11eeac3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1285860"/>
            <a:ext cx="1857388" cy="2807680"/>
          </a:xfrm>
          <a:prstGeom prst="rect">
            <a:avLst/>
          </a:prstGeom>
          <a:noFill/>
        </p:spPr>
      </p:pic>
      <p:pic>
        <p:nvPicPr>
          <p:cNvPr id="25612" name="Picture 12" descr="http://img-fotki.yandex.ru/get/5707/webunnies.15/0_6e005_96c6b7a8_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6050" y="4509714"/>
            <a:ext cx="2857520" cy="2188861"/>
          </a:xfrm>
          <a:prstGeom prst="rect">
            <a:avLst/>
          </a:prstGeom>
          <a:noFill/>
        </p:spPr>
      </p:pic>
      <p:pic>
        <p:nvPicPr>
          <p:cNvPr id="25614" name="Picture 14" descr="http://cs319823.vk.me/v319823746/932b/Q01Qk3_tY0I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4643446"/>
            <a:ext cx="2571736" cy="1938693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57158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smtClean="0">
                <a:latin typeface="Bookman Old Style" pitchFamily="18" charset="0"/>
                <a:ea typeface="+mj-ea"/>
                <a:cs typeface="+mj-cs"/>
              </a:rPr>
              <a:t>Як </a:t>
            </a:r>
            <a:r>
              <a:rPr lang="uk-UA" sz="3600" smtClean="0">
                <a:latin typeface="Bookman Old Style" pitchFamily="18" charset="0"/>
                <a:ea typeface="+mj-ea"/>
                <a:cs typeface="+mj-cs"/>
              </a:rPr>
              <a:t>зображені </a:t>
            </a:r>
            <a:r>
              <a:rPr lang="uk-UA" sz="3600" smtClean="0">
                <a:latin typeface="Bookman Old Style" pitchFamily="18" charset="0"/>
                <a:ea typeface="+mj-ea"/>
                <a:cs typeface="+mj-cs"/>
              </a:rPr>
              <a:t> </a:t>
            </a:r>
            <a:r>
              <a:rPr lang="uk-UA" sz="3600" dirty="0" smtClean="0">
                <a:latin typeface="Bookman Old Style" pitchFamily="18" charset="0"/>
                <a:ea typeface="+mj-ea"/>
                <a:cs typeface="+mj-cs"/>
              </a:rPr>
              <a:t>предмети пов'язані між собою?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0850" y="0"/>
            <a:ext cx="48831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873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445125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uk-UA" sz="2400" b="1" smtClean="0">
                <a:solidFill>
                  <a:srgbClr val="FFFF00"/>
                </a:solidFill>
                <a:latin typeface="Bookman Old Style" pitchFamily="18" charset="0"/>
              </a:rPr>
              <a:t>Нацистський лідер Адольф Гітлер намагався у 1940 році здійснити те, що не вдавалося нікому з часів Вільгельма І Завойовника (1066 рік)</a:t>
            </a:r>
            <a:br>
              <a:rPr lang="uk-UA" sz="2400" b="1" smtClean="0">
                <a:solidFill>
                  <a:srgbClr val="FFFF00"/>
                </a:solidFill>
                <a:latin typeface="Bookman Old Style" pitchFamily="18" charset="0"/>
              </a:rPr>
            </a:br>
            <a:r>
              <a:rPr lang="uk-UA" sz="2400" b="1" i="1" u="sng" smtClean="0">
                <a:solidFill>
                  <a:srgbClr val="FFFF00"/>
                </a:solidFill>
                <a:latin typeface="Bookman Old Style" pitchFamily="18" charset="0"/>
              </a:rPr>
              <a:t>Що саме планував  здійснити фюрер і чи вдалося це йому реалізувати?</a:t>
            </a:r>
            <a:r>
              <a:rPr lang="uk-UA" sz="2000" smtClean="0">
                <a:solidFill>
                  <a:srgbClr val="FFFF00"/>
                </a:solidFill>
              </a:rPr>
              <a:t> </a:t>
            </a:r>
            <a:endParaRPr lang="ru-RU" sz="2000" smtClean="0">
              <a:solidFill>
                <a:srgbClr val="FFFF00"/>
              </a:solidFill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468313" y="404813"/>
            <a:ext cx="328612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97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714876" y="5300663"/>
            <a:ext cx="4429124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1400" noProof="1" smtClean="0">
                <a:latin typeface="Bookman Old Style" pitchFamily="18" charset="0"/>
              </a:rPr>
              <a:t>Захоплення Гітлера та його поплічників середньовічними міфологією, історією, містикою та магією загальновідомі. Ось і план війни проти СРСР він назвав ім'ям середньовічного німецького імператора Фрідріха І Гогенштауфена.</a:t>
            </a:r>
            <a:br>
              <a:rPr lang="ru-RU" sz="1400" noProof="1" smtClean="0">
                <a:latin typeface="Bookman Old Style" pitchFamily="18" charset="0"/>
              </a:rPr>
            </a:br>
            <a:r>
              <a:rPr lang="ru-RU" sz="1400" b="1" i="1" noProof="1" smtClean="0">
                <a:latin typeface="Bookman Old Style" pitchFamily="18" charset="0"/>
              </a:rPr>
              <a:t>Як називався  німецькій план війни проти СРСР?</a:t>
            </a:r>
          </a:p>
        </p:txBody>
      </p:sp>
      <p:pic>
        <p:nvPicPr>
          <p:cNvPr id="1024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0"/>
            <a:ext cx="4429124" cy="5013325"/>
          </a:xfrm>
          <a:prstGeom prst="rect">
            <a:avLst/>
          </a:prstGeom>
          <a:noFill/>
          <a:ln w="57150">
            <a:solidFill>
              <a:srgbClr val="99FF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89138"/>
            <a:ext cx="3849688" cy="4868862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4581525"/>
            <a:ext cx="2890838" cy="22764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53063" y="1989138"/>
            <a:ext cx="3690937" cy="4868862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9461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35375" y="1989138"/>
            <a:ext cx="1808163" cy="25908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uk-UA" sz="2000" b="1" i="1" dirty="0" smtClean="0">
                <a:latin typeface="Book Antiqua" pitchFamily="18" charset="0"/>
              </a:rPr>
              <a:t/>
            </a:r>
            <a:br>
              <a:rPr lang="uk-UA" sz="2000" b="1" i="1" dirty="0" smtClean="0">
                <a:latin typeface="Book Antiqua" pitchFamily="18" charset="0"/>
              </a:rPr>
            </a:br>
            <a:r>
              <a:rPr lang="uk-UA" sz="2000" b="1" i="1" noProof="1" smtClean="0">
                <a:latin typeface="Book Antiqua" pitchFamily="18" charset="0"/>
              </a:rPr>
              <a:t>Одного разу, в 13 столітті, Японія була врятована “божественним вітром” від нашестя монголів. В друге на нього відчайдушно розраховувало японське військове командування в критичний для Японії період Другої світової війни.  </a:t>
            </a:r>
            <a:br>
              <a:rPr lang="uk-UA" sz="2000" b="1" i="1" noProof="1" smtClean="0">
                <a:latin typeface="Book Antiqua" pitchFamily="18" charset="0"/>
              </a:rPr>
            </a:br>
            <a:r>
              <a:rPr lang="uk-UA" sz="2000" b="1" i="1" noProof="1" smtClean="0">
                <a:latin typeface="Book Antiqua" pitchFamily="18" charset="0"/>
              </a:rPr>
              <a:t>Що це за “божественний вітер”,   на який розраховувало японське керівництво Японії?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Лейф Эриксс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3068"/>
            <a:ext cx="2880320" cy="50741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7504" y="5517232"/>
            <a:ext cx="4104456" cy="92333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lvl="0" algn="ctr" fontAlgn="base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Як звали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першого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європейця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вступив на землю Америки?</a:t>
            </a:r>
            <a:r>
              <a:rPr lang="ru-RU" dirty="0">
                <a:solidFill>
                  <a:prstClr val="black"/>
                </a:solidFill>
              </a:rPr>
              <a:t/>
            </a:r>
            <a:br>
              <a:rPr lang="ru-RU" dirty="0">
                <a:solidFill>
                  <a:prstClr val="black"/>
                </a:solidFill>
              </a:rPr>
            </a:br>
            <a:endParaRPr lang="ru-RU" dirty="0">
              <a:solidFill>
                <a:srgbClr val="000000"/>
              </a:solidFill>
              <a:latin typeface="ProximaNova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14810" y="357166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вірити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скандинавського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Епосу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то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саме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став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першим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європейцем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ступив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американський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континент.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Причому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опинився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там аж на 500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раніше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ніж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Христофор Колумб.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Відкриття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зробив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випадково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плив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командою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Гренландії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збився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курсу.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Нові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отримали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назви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Хеллуланд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країна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кам'яних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плит),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Маркланд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Лісова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країна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Вінланд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виноградна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країна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Єдиним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доказом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присутності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вікінгів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Північній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Америці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служить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поселення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«Бухта медуз» (фр.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L'anse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-aux-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Méduses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території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канадської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провінції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Ньюфаундленд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Лабрадор,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руїни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якої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виявили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XX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столітті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Історики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вважають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там жили не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більше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осіб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через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кілька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покинули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колонію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7223362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aqukr.ru/uploads/posts/2015/4/zhivopis-srednevekovja-kratko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786214" cy="2839661"/>
          </a:xfrm>
          <a:prstGeom prst="rect">
            <a:avLst/>
          </a:prstGeom>
          <a:noFill/>
        </p:spPr>
      </p:pic>
      <p:pic>
        <p:nvPicPr>
          <p:cNvPr id="1028" name="Picture 4" descr="http://hotelstourism.ru/foto/361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6857" y="0"/>
            <a:ext cx="4137143" cy="2790818"/>
          </a:xfrm>
          <a:prstGeom prst="rect">
            <a:avLst/>
          </a:prstGeom>
          <a:noFill/>
        </p:spPr>
      </p:pic>
      <p:pic>
        <p:nvPicPr>
          <p:cNvPr id="1030" name="Picture 6" descr="http://www.marshruty.ru/PhotoFiles/f/0/a/3/f0a3c5ac02944af4bc7c932519547c83/large/%D0%B7%D0%B0%D0%BC%D0%BE%D0%BA%20%D0%9A%D0%BE%D0%BB%D0%BE%D0%BC%D0%B0%D1%80%D0%B5%D1%8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11248"/>
            <a:ext cx="3262335" cy="2446752"/>
          </a:xfrm>
          <a:prstGeom prst="rect">
            <a:avLst/>
          </a:prstGeom>
          <a:noFill/>
        </p:spPr>
      </p:pic>
      <p:pic>
        <p:nvPicPr>
          <p:cNvPr id="1032" name="Picture 8" descr="Изображение solium.ru"/>
          <p:cNvPicPr>
            <a:picLocks noChangeAspect="1" noChangeArrowheads="1"/>
          </p:cNvPicPr>
          <p:nvPr/>
        </p:nvPicPr>
        <p:blipFill>
          <a:blip r:embed="rId5"/>
          <a:srcRect t="5455" b="12726"/>
          <a:stretch>
            <a:fillRect/>
          </a:stretch>
        </p:blipFill>
        <p:spPr bwMode="auto">
          <a:xfrm>
            <a:off x="6350032" y="4000504"/>
            <a:ext cx="2793968" cy="2857496"/>
          </a:xfrm>
          <a:prstGeom prst="rect">
            <a:avLst/>
          </a:prstGeom>
          <a:noFill/>
        </p:spPr>
      </p:pic>
      <p:pic>
        <p:nvPicPr>
          <p:cNvPr id="1034" name="Picture 10" descr="Изображение solium.ru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1928802"/>
            <a:ext cx="3643338" cy="2602385"/>
          </a:xfrm>
          <a:prstGeom prst="rect">
            <a:avLst/>
          </a:prstGeom>
          <a:noFill/>
        </p:spPr>
      </p:pic>
      <p:sp>
        <p:nvSpPr>
          <p:cNvPr id="9" name="Двенадцатиугольник 8"/>
          <p:cNvSpPr/>
          <p:nvPr/>
        </p:nvSpPr>
        <p:spPr>
          <a:xfrm>
            <a:off x="3071802" y="0"/>
            <a:ext cx="785818" cy="785818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10" name="Двенадцатиугольник 9"/>
          <p:cNvSpPr/>
          <p:nvPr/>
        </p:nvSpPr>
        <p:spPr>
          <a:xfrm>
            <a:off x="0" y="4143380"/>
            <a:ext cx="785818" cy="785818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4</a:t>
            </a:r>
            <a:endParaRPr lang="ru-RU" dirty="0"/>
          </a:p>
        </p:txBody>
      </p:sp>
      <p:sp>
        <p:nvSpPr>
          <p:cNvPr id="11" name="Двенадцатиугольник 10"/>
          <p:cNvSpPr/>
          <p:nvPr/>
        </p:nvSpPr>
        <p:spPr>
          <a:xfrm>
            <a:off x="8358182" y="3786190"/>
            <a:ext cx="785818" cy="785818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5</a:t>
            </a:r>
            <a:endParaRPr lang="ru-RU" dirty="0"/>
          </a:p>
        </p:txBody>
      </p:sp>
      <p:sp>
        <p:nvSpPr>
          <p:cNvPr id="12" name="Двенадцатиугольник 11"/>
          <p:cNvSpPr/>
          <p:nvPr/>
        </p:nvSpPr>
        <p:spPr>
          <a:xfrm>
            <a:off x="5643570" y="2000240"/>
            <a:ext cx="785818" cy="785818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3</a:t>
            </a:r>
            <a:endParaRPr lang="ru-RU" dirty="0"/>
          </a:p>
        </p:txBody>
      </p:sp>
      <p:sp>
        <p:nvSpPr>
          <p:cNvPr id="13" name="Двенадцатиугольник 12"/>
          <p:cNvSpPr/>
          <p:nvPr/>
        </p:nvSpPr>
        <p:spPr>
          <a:xfrm>
            <a:off x="8358182" y="0"/>
            <a:ext cx="785818" cy="785818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2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86116" y="4549676"/>
            <a:ext cx="29289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/>
              <a:t>Співвіднесіть зображення  споруд з архітектурними стилями: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А) Готичний;</a:t>
            </a:r>
            <a:br>
              <a:rPr lang="uk-UA" dirty="0" smtClean="0"/>
            </a:br>
            <a:r>
              <a:rPr lang="uk-UA" dirty="0" smtClean="0"/>
              <a:t>Б) Мавританський;</a:t>
            </a:r>
            <a:br>
              <a:rPr lang="uk-UA" dirty="0" smtClean="0"/>
            </a:br>
            <a:r>
              <a:rPr lang="uk-UA" dirty="0" smtClean="0"/>
              <a:t>В) Романський;</a:t>
            </a:r>
            <a:br>
              <a:rPr lang="uk-UA" dirty="0" smtClean="0"/>
            </a:br>
            <a:r>
              <a:rPr lang="uk-UA" dirty="0" smtClean="0"/>
              <a:t>Г) Ренесанс;</a:t>
            </a:r>
            <a:br>
              <a:rPr lang="uk-UA" dirty="0" smtClean="0"/>
            </a:br>
            <a:r>
              <a:rPr lang="uk-UA" dirty="0" smtClean="0"/>
              <a:t>Д) Мусульманський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Результат пошуку зображень за запитом &quot;карта середньовіччя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38"/>
            <a:ext cx="9144000" cy="6848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Bookman Old Style" pitchFamily="18" charset="0"/>
              </a:rPr>
              <a:t>Кафедральний собор у м. Реймс (Франція)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15364" name="Picture 4" descr="http://tutbuv.com/wp-content/uploads/2010/06/00atsr7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85860"/>
            <a:ext cx="6429420" cy="4834923"/>
          </a:xfrm>
          <a:prstGeom prst="rect">
            <a:avLst/>
          </a:prstGeom>
          <a:noFill/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2500298" y="6143644"/>
            <a:ext cx="46475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Чим він цікавий для українців?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Autofit/>
          </a:bodyPr>
          <a:lstStyle/>
          <a:p>
            <a:r>
              <a:rPr lang="uk-UA" sz="3200" dirty="0" smtClean="0"/>
              <a:t>Співвіднесіть назви рицарських орденів із зображенням6</a:t>
            </a:r>
            <a:br>
              <a:rPr lang="uk-UA" sz="3200" dirty="0" smtClean="0"/>
            </a:br>
            <a:r>
              <a:rPr lang="uk-UA" sz="3200" dirty="0" smtClean="0"/>
              <a:t>А) Тевтонці; Б) Тамплієри; В) </a:t>
            </a:r>
            <a:r>
              <a:rPr lang="uk-UA" sz="3200" dirty="0" err="1" smtClean="0"/>
              <a:t>Госпітальєри</a:t>
            </a:r>
            <a:endParaRPr lang="ru-RU" sz="3200" dirty="0"/>
          </a:p>
        </p:txBody>
      </p:sp>
      <p:pic>
        <p:nvPicPr>
          <p:cNvPr id="16386" name="Picture 2" descr="https://www.darkknightarmoury.com/images/Category/medium/15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643182"/>
            <a:ext cx="3286148" cy="3286148"/>
          </a:xfrm>
          <a:prstGeom prst="rect">
            <a:avLst/>
          </a:prstGeom>
          <a:noFill/>
        </p:spPr>
      </p:pic>
      <p:pic>
        <p:nvPicPr>
          <p:cNvPr id="16388" name="Picture 4" descr="http://s010.radikal.ru/i313/1502/18/f18ebdeab77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357430"/>
            <a:ext cx="1554205" cy="3500462"/>
          </a:xfrm>
          <a:prstGeom prst="rect">
            <a:avLst/>
          </a:prstGeom>
          <a:noFill/>
        </p:spPr>
      </p:pic>
      <p:pic>
        <p:nvPicPr>
          <p:cNvPr id="16390" name="Picture 6" descr="http://www.maskworld.com/wp/wp-content/uploads/2013/01/104067-Kreuzritt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04" y="2071678"/>
            <a:ext cx="3000396" cy="4069286"/>
          </a:xfrm>
          <a:prstGeom prst="rect">
            <a:avLst/>
          </a:prstGeom>
          <a:noFill/>
        </p:spPr>
      </p:pic>
      <p:pic>
        <p:nvPicPr>
          <p:cNvPr id="16392" name="Picture 8" descr="http://i23.beon.ru/85/72/2627285/4/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72462" y="1857364"/>
            <a:ext cx="874543" cy="1090607"/>
          </a:xfrm>
          <a:prstGeom prst="rect">
            <a:avLst/>
          </a:prstGeom>
          <a:noFill/>
        </p:spPr>
      </p:pic>
      <p:pic>
        <p:nvPicPr>
          <p:cNvPr id="16394" name="Picture 10" descr="http://s017.radikal.ru/i419/1511/95/491ed36149f5.jpg"/>
          <p:cNvPicPr>
            <a:picLocks noChangeAspect="1" noChangeArrowheads="1"/>
          </p:cNvPicPr>
          <p:nvPr/>
        </p:nvPicPr>
        <p:blipFill>
          <a:blip r:embed="rId6"/>
          <a:srcRect l="33526" r="32947" b="15271"/>
          <a:stretch>
            <a:fillRect/>
          </a:stretch>
        </p:blipFill>
        <p:spPr bwMode="auto">
          <a:xfrm>
            <a:off x="2071670" y="1714488"/>
            <a:ext cx="857256" cy="857256"/>
          </a:xfrm>
          <a:prstGeom prst="rect">
            <a:avLst/>
          </a:prstGeom>
          <a:noFill/>
        </p:spPr>
      </p:pic>
      <p:pic>
        <p:nvPicPr>
          <p:cNvPr id="9" name="Picture 10" descr="http://s017.radikal.ru/i419/1511/95/491ed36149f5.jpg"/>
          <p:cNvPicPr>
            <a:picLocks noChangeAspect="1" noChangeArrowheads="1"/>
          </p:cNvPicPr>
          <p:nvPr/>
        </p:nvPicPr>
        <p:blipFill>
          <a:blip r:embed="rId6"/>
          <a:srcRect r="66473" b="15271"/>
          <a:stretch>
            <a:fillRect/>
          </a:stretch>
        </p:blipFill>
        <p:spPr bwMode="auto">
          <a:xfrm>
            <a:off x="4857752" y="1857364"/>
            <a:ext cx="1000132" cy="1000132"/>
          </a:xfrm>
          <a:prstGeom prst="rect">
            <a:avLst/>
          </a:prstGeom>
          <a:noFill/>
        </p:spPr>
      </p:pic>
      <p:sp>
        <p:nvSpPr>
          <p:cNvPr id="10" name="Двенадцатиугольник 9"/>
          <p:cNvSpPr/>
          <p:nvPr/>
        </p:nvSpPr>
        <p:spPr>
          <a:xfrm>
            <a:off x="428596" y="1571612"/>
            <a:ext cx="785818" cy="785818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11" name="Двенадцатиугольник 10"/>
          <p:cNvSpPr/>
          <p:nvPr/>
        </p:nvSpPr>
        <p:spPr>
          <a:xfrm>
            <a:off x="4214810" y="1428736"/>
            <a:ext cx="785818" cy="785818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2</a:t>
            </a:r>
            <a:endParaRPr lang="ru-RU" dirty="0"/>
          </a:p>
        </p:txBody>
      </p:sp>
      <p:sp>
        <p:nvSpPr>
          <p:cNvPr id="12" name="Двенадцатиугольник 11"/>
          <p:cNvSpPr/>
          <p:nvPr/>
        </p:nvSpPr>
        <p:spPr>
          <a:xfrm>
            <a:off x="8358182" y="1142984"/>
            <a:ext cx="785818" cy="785818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3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>
            <a:noAutofit/>
          </a:bodyPr>
          <a:lstStyle/>
          <a:p>
            <a:r>
              <a:rPr lang="uk-UA" sz="3600" dirty="0" smtClean="0">
                <a:latin typeface="Bookman Old Style" pitchFamily="18" charset="0"/>
              </a:rPr>
              <a:t>Як розлучення французького короля Людовіка </a:t>
            </a:r>
            <a:r>
              <a:rPr lang="en-US" sz="3600" dirty="0" smtClean="0">
                <a:latin typeface="Bookman Old Style" pitchFamily="18" charset="0"/>
              </a:rPr>
              <a:t>VII </a:t>
            </a:r>
            <a:r>
              <a:rPr lang="uk-UA" sz="3600" dirty="0" smtClean="0">
                <a:latin typeface="Bookman Old Style" pitchFamily="18" charset="0"/>
              </a:rPr>
              <a:t>з Елеонорою </a:t>
            </a:r>
            <a:r>
              <a:rPr lang="uk-UA" sz="3600" dirty="0" err="1" smtClean="0">
                <a:latin typeface="Bookman Old Style" pitchFamily="18" charset="0"/>
              </a:rPr>
              <a:t>Аквітансько</a:t>
            </a:r>
            <a:r>
              <a:rPr lang="uk-UA" sz="3600" dirty="0" smtClean="0">
                <a:latin typeface="Bookman Old Style" pitchFamily="18" charset="0"/>
              </a:rPr>
              <a:t> вплинули на подальшу долю Франції?</a:t>
            </a:r>
            <a:endParaRPr lang="ru-RU" sz="3600" dirty="0">
              <a:latin typeface="Bookman Old Style" pitchFamily="18" charset="0"/>
            </a:endParaRPr>
          </a:p>
        </p:txBody>
      </p:sp>
      <p:pic>
        <p:nvPicPr>
          <p:cNvPr id="4" name="Рисунок 3" descr="1b06632f64bd3109df72df5acd1926b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02" y="2357430"/>
            <a:ext cx="2813440" cy="4132240"/>
          </a:xfrm>
          <a:prstGeom prst="rect">
            <a:avLst/>
          </a:prstGeom>
        </p:spPr>
      </p:pic>
      <p:pic>
        <p:nvPicPr>
          <p:cNvPr id="5" name="Содержимое 9" descr="king-henry-ii-of-england-detail.jpg"/>
          <p:cNvPicPr>
            <a:picLocks noChangeAspect="1"/>
          </p:cNvPicPr>
          <p:nvPr/>
        </p:nvPicPr>
        <p:blipFill>
          <a:blip r:embed="rId3"/>
          <a:srcRect r="19255"/>
          <a:stretch>
            <a:fillRect/>
          </a:stretch>
        </p:blipFill>
        <p:spPr>
          <a:xfrm>
            <a:off x="6148366" y="4289975"/>
            <a:ext cx="2995634" cy="2568025"/>
          </a:xfrm>
          <a:prstGeom prst="rect">
            <a:avLst/>
          </a:prstGeom>
        </p:spPr>
      </p:pic>
      <p:pic>
        <p:nvPicPr>
          <p:cNvPr id="6" name="Содержимое 10" descr="421px-Louis_VII_le_Jeune.jpg"/>
          <p:cNvPicPr>
            <a:picLocks noChangeAspect="1"/>
          </p:cNvPicPr>
          <p:nvPr/>
        </p:nvPicPr>
        <p:blipFill>
          <a:blip r:embed="rId4"/>
          <a:srcRect l="34149" t="15693" r="29251" b="60894"/>
          <a:stretch>
            <a:fillRect/>
          </a:stretch>
        </p:blipFill>
        <p:spPr>
          <a:xfrm>
            <a:off x="0" y="4318008"/>
            <a:ext cx="2786082" cy="253999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lh6.ggpht.com/OrEw0japl6Avq_gatE4h974STNHYBPenyRktkz1R-V2U-5HGwlDN-5Rn35FVj2kk-0I=h9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928670"/>
            <a:ext cx="7620000" cy="5715000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57158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Опишіть</a:t>
            </a:r>
            <a:r>
              <a:rPr kumimoji="0" lang="uk-U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 середньовічний замок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ситет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Результат пошуку зображень за запитом &quot;план-схема середньовічного замку&quot;"/>
          <p:cNvPicPr>
            <a:picLocks noChangeAspect="1" noChangeArrowheads="1"/>
          </p:cNvPicPr>
          <p:nvPr/>
        </p:nvPicPr>
        <p:blipFill>
          <a:blip r:embed="rId2"/>
          <a:srcRect l="23894" t="5900" b="9144"/>
          <a:stretch>
            <a:fillRect/>
          </a:stretch>
        </p:blipFill>
        <p:spPr bwMode="auto">
          <a:xfrm>
            <a:off x="428596" y="0"/>
            <a:ext cx="8191415" cy="6858000"/>
          </a:xfrm>
          <a:prstGeom prst="rect">
            <a:avLst/>
          </a:prstGeom>
          <a:noFill/>
        </p:spPr>
      </p:pic>
      <p:pic>
        <p:nvPicPr>
          <p:cNvPr id="43012" name="Picture 4" descr="Результат пошуку зображень за запитом &quot;план-схема середньовічного замку&quot;"/>
          <p:cNvPicPr>
            <a:picLocks noChangeAspect="1" noChangeArrowheads="1"/>
          </p:cNvPicPr>
          <p:nvPr/>
        </p:nvPicPr>
        <p:blipFill>
          <a:blip r:embed="rId3" cstate="print"/>
          <a:srcRect l="17578" t="18750" r="5077" b="9374"/>
          <a:stretch>
            <a:fillRect/>
          </a:stretch>
        </p:blipFill>
        <p:spPr bwMode="auto">
          <a:xfrm>
            <a:off x="142844" y="5715016"/>
            <a:ext cx="1214446" cy="846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Bookman Old Style" pitchFamily="18" charset="0"/>
              </a:rPr>
              <a:t>Опишіть середньовічний університет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24578" name="Picture 2" descr="http://www.italija-tur.com/images/goroda_italii/bolonj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4500594" cy="3589760"/>
          </a:xfrm>
          <a:prstGeom prst="rect">
            <a:avLst/>
          </a:prstGeom>
          <a:noFill/>
        </p:spPr>
      </p:pic>
      <p:pic>
        <p:nvPicPr>
          <p:cNvPr id="24580" name="Picture 4" descr="https://sylverblaque.files.wordpress.com/2011/11/medieval-trial.jpg?w=58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214422"/>
            <a:ext cx="4269385" cy="3571900"/>
          </a:xfrm>
          <a:prstGeom prst="rect">
            <a:avLst/>
          </a:prstGeom>
          <a:noFill/>
        </p:spPr>
      </p:pic>
      <p:pic>
        <p:nvPicPr>
          <p:cNvPr id="24582" name="Picture 6" descr="http://linkis.com/url-image/http:/i.kinja-img.com/gawker-media/image/upload/s--JCOpmYTy--/upkark74q0mbssttiqp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4714884"/>
            <a:ext cx="3234892" cy="2143116"/>
          </a:xfrm>
          <a:prstGeom prst="rect">
            <a:avLst/>
          </a:prstGeom>
          <a:noFill/>
        </p:spPr>
      </p:pic>
      <p:pic>
        <p:nvPicPr>
          <p:cNvPr id="1026" name="Picture 2" descr="http://zero50x.myjino.ru/allpic/15/11118-img_27.jpg"/>
          <p:cNvPicPr>
            <a:picLocks noChangeAspect="1" noChangeArrowheads="1"/>
          </p:cNvPicPr>
          <p:nvPr/>
        </p:nvPicPr>
        <p:blipFill>
          <a:blip r:embed="rId5"/>
          <a:srcRect l="22858" t="23810" r="14284" b="11427"/>
          <a:stretch>
            <a:fillRect/>
          </a:stretch>
        </p:blipFill>
        <p:spPr bwMode="auto">
          <a:xfrm>
            <a:off x="6643702" y="5000636"/>
            <a:ext cx="2143140" cy="16560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Результат пошуку зображень за запитом &quot;карта середньовіччя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146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7618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4500561" cy="6858000"/>
          </a:xfrm>
          <a:prstGeom prst="rect">
            <a:avLst/>
          </a:prstGeom>
          <a:noFill/>
        </p:spPr>
      </p:pic>
      <p:pic>
        <p:nvPicPr>
          <p:cNvPr id="33796" name="Picture 4" descr="Пов’язане зображенн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0"/>
            <a:ext cx="464343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04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Результат пошуку зображень за запитом &quot;монгольська імперія карта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525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8" name="Picture 4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</TotalTime>
  <Words>244</Words>
  <Application>Microsoft Office PowerPoint</Application>
  <PresentationFormat>Экран (4:3)</PresentationFormat>
  <Paragraphs>27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Інтелектуальна гра в 7 класі на тему  «Середні віки в історії людства»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Чим пояснити надзвичайну популярність у мистецтві пізнього середньовіччя сюжету «Тріумф смерті» або «Танок смерті»? </vt:lpstr>
      <vt:lpstr>Слайд 14</vt:lpstr>
      <vt:lpstr>Нацистський лідер Адольф Гітлер намагався у 1940 році здійснити те, що не вдавалося нікому з часів Вільгельма І Завойовника (1066 рік) Що саме планував  здійснити фюрер і чи вдалося це йому реалізувати? </vt:lpstr>
      <vt:lpstr>Захоплення Гітлера та його поплічників середньовічними міфологією, історією, містикою та магією загальновідомі. Ось і план війни проти СРСР він назвав ім'ям середньовічного німецького імператора Фрідріха І Гогенштауфена. Як називався  німецькій план війни проти СРСР?</vt:lpstr>
      <vt:lpstr> Одного разу, в 13 столітті, Японія була врятована “божественним вітром” від нашестя монголів. В друге на нього відчайдушно розраховувало японське військове командування в критичний для Японії період Другої світової війни.   Що це за “божественний вітер”,   на який розраховувало японське керівництво Японії?</vt:lpstr>
      <vt:lpstr>Слайд 18</vt:lpstr>
      <vt:lpstr>Слайд 19</vt:lpstr>
      <vt:lpstr>Кафедральний собор у м. Реймс (Франція)</vt:lpstr>
      <vt:lpstr>Співвіднесіть назви рицарських орденів із зображенням6 А) Тевтонці; Б) Тамплієри; В) Госпітальєри</vt:lpstr>
      <vt:lpstr>Як розлучення французького короля Людовіка VII з Елеонорою Аквітансько вплинули на подальшу долю Франції?</vt:lpstr>
      <vt:lpstr>Слайд 23</vt:lpstr>
      <vt:lpstr>ситет</vt:lpstr>
      <vt:lpstr>Опишіть середньовічний університет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Misha</dc:creator>
  <cp:lastModifiedBy>Misha</cp:lastModifiedBy>
  <cp:revision>53</cp:revision>
  <dcterms:created xsi:type="dcterms:W3CDTF">2016-05-03T06:09:42Z</dcterms:created>
  <dcterms:modified xsi:type="dcterms:W3CDTF">2017-06-28T11:21:26Z</dcterms:modified>
</cp:coreProperties>
</file>