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42" r:id="rId2"/>
    <p:sldId id="341" r:id="rId3"/>
    <p:sldId id="319" r:id="rId4"/>
    <p:sldId id="336" r:id="rId5"/>
    <p:sldId id="308" r:id="rId6"/>
    <p:sldId id="309" r:id="rId7"/>
    <p:sldId id="340" r:id="rId8"/>
    <p:sldId id="263" r:id="rId9"/>
    <p:sldId id="312" r:id="rId10"/>
    <p:sldId id="332" r:id="rId11"/>
    <p:sldId id="264" r:id="rId12"/>
    <p:sldId id="331" r:id="rId13"/>
    <p:sldId id="269" r:id="rId14"/>
    <p:sldId id="315" r:id="rId15"/>
    <p:sldId id="334" r:id="rId16"/>
    <p:sldId id="284" r:id="rId17"/>
    <p:sldId id="293" r:id="rId18"/>
    <p:sldId id="271" r:id="rId19"/>
    <p:sldId id="333" r:id="rId20"/>
    <p:sldId id="316" r:id="rId21"/>
    <p:sldId id="325" r:id="rId22"/>
    <p:sldId id="273" r:id="rId23"/>
    <p:sldId id="274" r:id="rId24"/>
    <p:sldId id="306" r:id="rId25"/>
    <p:sldId id="337" r:id="rId26"/>
    <p:sldId id="298" r:id="rId27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FFFF66"/>
    <a:srgbClr val="885F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5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211C0-2863-4059-B9DA-D83FE5D2DC4D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4AEEC-9604-4D38-86FB-86C77FA8065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1CB47-1212-43A4-A242-D562FB9BD279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24B84-25C6-4B57-8595-5C9012C82B2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86CD-AD23-4EDC-9AF9-352FAF938F5D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C2BFF-3F18-49CD-B997-146391B1A93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2286000"/>
            <a:ext cx="3810000" cy="41148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2286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32618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2618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51C28-C7C8-477B-AE5E-4A4CC994F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0C19D-7AF3-4938-BA3B-BC9B22A7DAD3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C5D66-C013-4BC7-8B7C-380214D977F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661DA-B164-44E8-99B2-EC28A350C836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D3DC4-62D6-401B-B7A5-706DEEF2833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72D33-0A8C-4AE6-AACA-BDF6EB4CD43D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55105-AB91-4006-8867-14424EA9B89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F567C-B58B-473A-916C-26C629964EE8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04FAF-E08A-4C7B-9506-EC0E3D8DE6C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F1D57-68B6-4984-97F8-6416E289CD15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9F192-22A0-4427-A12B-2A635C1DCBA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1A333-29C9-4F39-B6B4-260900B9BBA9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2D123-84D5-4A6F-9120-8FC54560AA1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F5005-65B8-44F7-959E-A6434320408E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61F39-52AF-4FDF-A7E5-2EA1797AFDC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03BC8-C9A4-46A9-B6ED-3185B4906820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EDF02-F366-47D5-804A-41476ECCE35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4998A8-2462-4BB3-85F3-049F243535D9}" type="datetimeFigureOut">
              <a:rPr lang="uk-UA"/>
              <a:pPr>
                <a:defRPr/>
              </a:pPr>
              <a:t>06.11.2018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730FB2-6233-482B-8504-C219ADA2317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73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!%20&#1043;&#1088;&#1077;&#1082;&#1086;-&#1087;&#1077;&#1088;&#1089;%20&#1074;&#1110;&#1081;&#1085;&#1080;%20&#1055;&#1088;&#1077;&#1079;&#1077;&#1085;&#1090;+&#1074;&#1110;&#1076;&#1077;&#1086;%20-%20&#1075;&#1088;&#1086;&#1084;&#1082;&#1086;\&#1050;&#1089;&#1077;&#1088;&#1082;&#1089;%20&#1075;&#1088;&#1086;&#1084;&#1095;&#1077;.avi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!%20&#1043;&#1088;&#1077;&#1082;&#1086;-&#1087;&#1077;&#1088;&#1089;%20&#1074;&#1110;&#1081;&#1085;&#1080;%20&#1055;&#1088;&#1077;&#1079;&#1077;&#1085;&#1090;+&#1074;&#1110;&#1076;&#1077;&#1086;%20-%20&#1075;&#1088;&#1086;&#1084;&#1082;&#1086;\&#1041;&#1080;&#1090;&#1074;&#1072;%20&#1073;&#1077;&#1079;%20&#1079;&#1074;&#1091;&#1082;&#1072;.mp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6404/316053713.10c/0_f752c_67612208_or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32656"/>
            <a:ext cx="849694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 err="1">
                <a:solidFill>
                  <a:srgbClr val="FFFF66"/>
                </a:solidFill>
              </a:rPr>
              <a:t>Греко</a:t>
            </a:r>
            <a:r>
              <a:rPr lang="uk-UA" sz="7200" b="1" dirty="0">
                <a:solidFill>
                  <a:srgbClr val="FFFF66"/>
                </a:solidFill>
              </a:rPr>
              <a:t> – перські  </a:t>
            </a:r>
            <a:r>
              <a:rPr lang="uk-UA" sz="7200" b="1" dirty="0" smtClean="0">
                <a:solidFill>
                  <a:srgbClr val="FFFF66"/>
                </a:solidFill>
              </a:rPr>
              <a:t>війни</a:t>
            </a:r>
          </a:p>
          <a:p>
            <a:pPr algn="ctr"/>
            <a:endParaRPr lang="uk-UA" sz="6000" b="1" dirty="0" smtClean="0"/>
          </a:p>
          <a:p>
            <a:pPr algn="ctr"/>
            <a:endParaRPr lang="uk-UA" sz="7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563888" y="3717032"/>
            <a:ext cx="54726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>
                <a:solidFill>
                  <a:srgbClr val="FFFFCC"/>
                </a:solidFill>
              </a:rPr>
              <a:t>Підготувала учитель </a:t>
            </a:r>
            <a:r>
              <a:rPr lang="en-US" sz="2400" b="1" i="1" dirty="0">
                <a:solidFill>
                  <a:srgbClr val="FFFFCC"/>
                </a:solidFill>
              </a:rPr>
              <a:t>l </a:t>
            </a:r>
            <a:r>
              <a:rPr lang="uk-UA" sz="2400" b="1" i="1" dirty="0">
                <a:solidFill>
                  <a:srgbClr val="FFFFCC"/>
                </a:solidFill>
              </a:rPr>
              <a:t>категорії </a:t>
            </a:r>
          </a:p>
          <a:p>
            <a:r>
              <a:rPr lang="uk-UA" sz="2400" b="1" i="1" dirty="0" err="1">
                <a:solidFill>
                  <a:srgbClr val="FFFFCC"/>
                </a:solidFill>
              </a:rPr>
              <a:t>Родинської</a:t>
            </a:r>
            <a:r>
              <a:rPr lang="uk-UA" sz="2400" b="1" i="1" dirty="0">
                <a:solidFill>
                  <a:srgbClr val="FFFFCC"/>
                </a:solidFill>
              </a:rPr>
              <a:t>  загальноосвітньої              школи </a:t>
            </a:r>
            <a:r>
              <a:rPr lang="en-US" sz="2400" b="1" i="1" dirty="0">
                <a:solidFill>
                  <a:srgbClr val="FFFFCC"/>
                </a:solidFill>
              </a:rPr>
              <a:t>l</a:t>
            </a:r>
            <a:r>
              <a:rPr lang="uk-UA" sz="2400" b="1" i="1" dirty="0">
                <a:solidFill>
                  <a:srgbClr val="FFFFCC"/>
                </a:solidFill>
              </a:rPr>
              <a:t> – </a:t>
            </a:r>
            <a:r>
              <a:rPr lang="en-US" sz="2400" b="1" i="1" dirty="0" err="1">
                <a:solidFill>
                  <a:srgbClr val="FFFFCC"/>
                </a:solidFill>
              </a:rPr>
              <a:t>lll</a:t>
            </a:r>
            <a:r>
              <a:rPr lang="en-US" sz="2400" b="1" i="1" dirty="0">
                <a:solidFill>
                  <a:srgbClr val="FFFFCC"/>
                </a:solidFill>
              </a:rPr>
              <a:t> </a:t>
            </a:r>
            <a:r>
              <a:rPr lang="uk-UA" sz="2400" b="1" i="1" dirty="0">
                <a:solidFill>
                  <a:srgbClr val="FFFFCC"/>
                </a:solidFill>
              </a:rPr>
              <a:t>ступенів  №35  </a:t>
            </a:r>
          </a:p>
          <a:p>
            <a:r>
              <a:rPr lang="uk-UA" sz="2400" b="1" i="1" dirty="0">
                <a:solidFill>
                  <a:srgbClr val="FFFFCC"/>
                </a:solidFill>
              </a:rPr>
              <a:t>Покровської  міської ради                Донецької обл. </a:t>
            </a:r>
          </a:p>
          <a:p>
            <a:r>
              <a:rPr lang="uk-UA" sz="2400" b="1" i="1" dirty="0">
                <a:solidFill>
                  <a:srgbClr val="FFFFCC"/>
                </a:solidFill>
              </a:rPr>
              <a:t>Гордієнко Світлана Миколаївна</a:t>
            </a:r>
            <a:endParaRPr lang="uk-UA" sz="24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06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48577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8800" dirty="0" smtClean="0"/>
              <a:t>490 р. до н.е. – Марафонська битва </a:t>
            </a:r>
            <a:endParaRPr lang="ru-RU" sz="8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29425"/>
          </a:xfrm>
        </p:spPr>
      </p:pic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4071938" y="3714750"/>
            <a:ext cx="214312" cy="2143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0"/>
            <a:ext cx="4294188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Прямоугольник 2"/>
          <p:cNvSpPr>
            <a:spLocks noChangeArrowheads="1"/>
          </p:cNvSpPr>
          <p:nvPr/>
        </p:nvSpPr>
        <p:spPr bwMode="auto">
          <a:xfrm>
            <a:off x="107950" y="2852738"/>
            <a:ext cx="3743325" cy="227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 dirty="0" err="1">
                <a:solidFill>
                  <a:srgbClr val="FFFF99"/>
                </a:solidFill>
                <a:latin typeface="Times New Roman" pitchFamily="18" charset="0"/>
              </a:rPr>
              <a:t>Мільтіад</a:t>
            </a:r>
            <a:r>
              <a:rPr lang="ru-RU" sz="5400" b="1" dirty="0">
                <a:solidFill>
                  <a:srgbClr val="FFFF99"/>
                </a:solidFill>
                <a:latin typeface="Times New Roman" pitchFamily="18" charset="0"/>
              </a:rPr>
              <a:t> -</a:t>
            </a:r>
          </a:p>
          <a:p>
            <a:r>
              <a:rPr lang="ru-RU" sz="4400" b="1" i="1" dirty="0">
                <a:latin typeface="Times New Roman" pitchFamily="18" charset="0"/>
              </a:rPr>
              <a:t> </a:t>
            </a:r>
            <a:r>
              <a:rPr lang="ru-RU" sz="4400" b="1" i="1" dirty="0" err="1">
                <a:latin typeface="Times New Roman" pitchFamily="18" charset="0"/>
              </a:rPr>
              <a:t>афінський</a:t>
            </a:r>
            <a:r>
              <a:rPr lang="ru-RU" sz="4400" b="1" i="1" dirty="0">
                <a:latin typeface="Times New Roman" pitchFamily="18" charset="0"/>
              </a:rPr>
              <a:t> стратег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88b71452aa"/>
          <p:cNvPicPr>
            <a:picLocks noChangeAspect="1" noChangeArrowheads="1"/>
          </p:cNvPicPr>
          <p:nvPr/>
        </p:nvPicPr>
        <p:blipFill>
          <a:blip r:embed="rId3"/>
          <a:srcRect l="15764" r="24374"/>
          <a:stretch>
            <a:fillRect/>
          </a:stretch>
        </p:blipFill>
        <p:spPr bwMode="auto">
          <a:xfrm>
            <a:off x="25497" y="836712"/>
            <a:ext cx="4627368" cy="57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 descr="triathlon3"/>
          <p:cNvPicPr>
            <a:picLocks noChangeAspect="1" noChangeArrowheads="1"/>
          </p:cNvPicPr>
          <p:nvPr/>
        </p:nvPicPr>
        <p:blipFill>
          <a:blip r:embed="rId4"/>
          <a:srcRect t="9668" b="11305"/>
          <a:stretch>
            <a:fillRect/>
          </a:stretch>
        </p:blipFill>
        <p:spPr bwMode="auto">
          <a:xfrm>
            <a:off x="4770667" y="836712"/>
            <a:ext cx="4279277" cy="57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50825" y="1773238"/>
            <a:ext cx="41767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  <a:latin typeface="Times New Roman" pitchFamily="18" charset="0"/>
              </a:rPr>
              <a:t>  </a:t>
            </a:r>
            <a:endParaRPr lang="ru-RU" sz="3200" b="1" i="1">
              <a:solidFill>
                <a:srgbClr val="FFC000"/>
              </a:solidFill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0"/>
            <a:ext cx="87849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FF99"/>
                </a:solidFill>
              </a:rPr>
              <a:t>Марафон  </a:t>
            </a:r>
            <a:r>
              <a:rPr lang="ru-RU" sz="2800" b="1" i="1" dirty="0"/>
              <a:t>- </a:t>
            </a:r>
            <a:r>
              <a:rPr lang="ru-RU" sz="2800" b="1" i="1" dirty="0" err="1"/>
              <a:t>спортивний</a:t>
            </a:r>
            <a:r>
              <a:rPr lang="ru-RU" sz="2800" b="1" i="1" dirty="0"/>
              <a:t> </a:t>
            </a:r>
            <a:r>
              <a:rPr lang="ru-RU" sz="2800" b="1" i="1" dirty="0" err="1"/>
              <a:t>біг</a:t>
            </a:r>
            <a:r>
              <a:rPr lang="ru-RU" sz="2800" b="1" i="1" dirty="0"/>
              <a:t> на 42 км 195 м</a:t>
            </a:r>
            <a:r>
              <a:rPr lang="ru-RU" sz="2800" b="1" dirty="0"/>
              <a:t> </a:t>
            </a:r>
          </a:p>
          <a:p>
            <a:endParaRPr lang="uk-UA" sz="4400" b="1" dirty="0">
              <a:solidFill>
                <a:srgbClr val="FFFF99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29425"/>
          </a:xfrm>
        </p:spPr>
      </p:pic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2987675" y="3141663"/>
            <a:ext cx="214313" cy="2143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-2289175" y="57531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5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45060" name="Ксеркс громче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-107950" y="-25400"/>
            <a:ext cx="9407525" cy="70548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480" fill="hold"/>
                                        <p:tgtEl>
                                          <p:spTgt spid="450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506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5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50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3075"/>
            <a:ext cx="9131300" cy="608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77" y="277939"/>
            <a:ext cx="9123663" cy="62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9018" y="-38781"/>
            <a:ext cx="9173018" cy="689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901" y="0"/>
            <a:ext cx="95742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Прямоугольник 1"/>
          <p:cNvSpPr>
            <a:spLocks noChangeArrowheads="1"/>
          </p:cNvSpPr>
          <p:nvPr/>
        </p:nvSpPr>
        <p:spPr bwMode="auto">
          <a:xfrm>
            <a:off x="0" y="188913"/>
            <a:ext cx="9137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000" b="1" dirty="0">
                <a:solidFill>
                  <a:srgbClr val="885F0E"/>
                </a:solidFill>
                <a:latin typeface="Times New Roman" pitchFamily="18" charset="0"/>
              </a:rPr>
              <a:t>Леонід – </a:t>
            </a:r>
            <a:r>
              <a:rPr lang="uk-UA" sz="4000" b="1" i="1" dirty="0">
                <a:solidFill>
                  <a:srgbClr val="885F0E"/>
                </a:solidFill>
                <a:latin typeface="Times New Roman" pitchFamily="18" charset="0"/>
              </a:rPr>
              <a:t>спартанський  цар  і  стратег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1700808"/>
            <a:ext cx="896448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uk-UA" sz="5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Подорожній, коли ти прийдеш у Спарту сповісти</a:t>
            </a:r>
            <a:br>
              <a:rPr lang="uk-UA" sz="5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uk-UA" sz="5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ru-RU" sz="5400" b="1" dirty="0" err="1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Всім</a:t>
            </a:r>
            <a:r>
              <a:rPr lang="ru-RU" sz="5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5400" b="1" dirty="0" err="1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громадянам</a:t>
            </a:r>
            <a:r>
              <a:rPr lang="ru-RU" sz="5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5400" b="1" dirty="0" err="1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нашої</a:t>
            </a:r>
            <a:r>
              <a:rPr lang="ru-RU" sz="5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5400" b="1" dirty="0" err="1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Вітчизни</a:t>
            </a:r>
            <a:endParaRPr lang="ru-RU" sz="5400" b="1" dirty="0">
              <a:solidFill>
                <a:srgbClr val="FFC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50850" algn="ctr"/>
            <a:r>
              <a:rPr lang="ru-RU" sz="5400" b="1" dirty="0" err="1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Що</a:t>
            </a:r>
            <a:r>
              <a:rPr lang="ru-RU" sz="5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ми </a:t>
            </a:r>
            <a:r>
              <a:rPr lang="ru-RU" sz="5400" b="1" dirty="0" err="1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загинули</a:t>
            </a:r>
            <a:r>
              <a:rPr lang="ru-RU" sz="5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та не </a:t>
            </a:r>
            <a:r>
              <a:rPr lang="ru-RU" sz="5400" b="1" dirty="0" err="1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зганьбили</a:t>
            </a:r>
            <a:r>
              <a:rPr lang="ru-RU" sz="5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5400" b="1" dirty="0" err="1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честі</a:t>
            </a:r>
            <a:r>
              <a:rPr lang="ru-RU" sz="5400" b="1" dirty="0">
                <a:solidFill>
                  <a:srgbClr val="FFC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54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12263" cy="685800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771800" y="260648"/>
            <a:ext cx="5400600" cy="23042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3600" b="1" dirty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uk-UA" sz="6000" b="1" dirty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480р.до н.е.- </a:t>
            </a:r>
            <a:r>
              <a:rPr lang="uk-UA" sz="5400" b="1" dirty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Саламінська битва</a:t>
            </a:r>
            <a:endParaRPr lang="ru-RU" sz="5400" b="1" dirty="0">
              <a:ln w="6350">
                <a:noFill/>
              </a:ln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17463"/>
            <a:ext cx="4241800" cy="684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Прямоугольник 1"/>
          <p:cNvSpPr>
            <a:spLocks noChangeArrowheads="1"/>
          </p:cNvSpPr>
          <p:nvPr/>
        </p:nvSpPr>
        <p:spPr bwMode="auto">
          <a:xfrm>
            <a:off x="179388" y="2492375"/>
            <a:ext cx="4032250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5400" b="1" dirty="0" err="1">
                <a:solidFill>
                  <a:srgbClr val="FFFF99"/>
                </a:solidFill>
                <a:latin typeface="Times New Roman" pitchFamily="18" charset="0"/>
              </a:rPr>
              <a:t>Фемістокл</a:t>
            </a:r>
            <a:r>
              <a:rPr lang="uk-UA" sz="5400" b="1" dirty="0">
                <a:solidFill>
                  <a:srgbClr val="FFFF99"/>
                </a:solidFill>
                <a:latin typeface="Times New Roman" pitchFamily="18" charset="0"/>
              </a:rPr>
              <a:t> -</a:t>
            </a:r>
            <a:r>
              <a:rPr lang="uk-UA" sz="4800" dirty="0">
                <a:solidFill>
                  <a:srgbClr val="FFFF99"/>
                </a:solidFill>
                <a:latin typeface="Times New Roman" pitchFamily="18" charset="0"/>
              </a:rPr>
              <a:t>  </a:t>
            </a:r>
            <a:r>
              <a:rPr lang="uk-UA" sz="4400" b="1" i="1" dirty="0">
                <a:latin typeface="Times New Roman" pitchFamily="18" charset="0"/>
              </a:rPr>
              <a:t>афінський  стратег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64096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>
                <a:solidFill>
                  <a:srgbClr val="FFFF99"/>
                </a:solidFill>
              </a:rPr>
              <a:t>Мета: </a:t>
            </a:r>
            <a:endParaRPr lang="uk-UA" sz="4000" b="1" dirty="0" smtClean="0">
              <a:solidFill>
                <a:srgbClr val="FFFF99"/>
              </a:solidFill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uk-UA" sz="3200" dirty="0" smtClean="0"/>
              <a:t>дати </a:t>
            </a:r>
            <a:r>
              <a:rPr lang="uk-UA" sz="3200" dirty="0"/>
              <a:t>уявлення про найбільш важливі битви </a:t>
            </a:r>
            <a:r>
              <a:rPr lang="uk-UA" sz="3200" dirty="0" err="1"/>
              <a:t>греко</a:t>
            </a:r>
            <a:r>
              <a:rPr lang="uk-UA" sz="3200" dirty="0"/>
              <a:t> – перських  війн, їх  причини  та  наслідки; </a:t>
            </a:r>
            <a:endParaRPr lang="uk-UA" sz="3200" dirty="0" smtClean="0"/>
          </a:p>
          <a:p>
            <a:pPr marL="457200" indent="-457200">
              <a:buFont typeface="Wingdings" pitchFamily="2" charset="2"/>
              <a:buChar char="§"/>
            </a:pPr>
            <a:r>
              <a:rPr lang="uk-UA" sz="3200" dirty="0" smtClean="0"/>
              <a:t>розвивати </a:t>
            </a:r>
            <a:r>
              <a:rPr lang="uk-UA" sz="3200" dirty="0"/>
              <a:t>вміння добувати історичну інформацію з  різних  джерел  працюючи  в  групах; формувати практичні навички роботи з контурною картою; </a:t>
            </a:r>
            <a:endParaRPr lang="uk-UA" sz="3200" dirty="0" smtClean="0"/>
          </a:p>
          <a:p>
            <a:pPr marL="457200" indent="-457200">
              <a:buFont typeface="Wingdings" pitchFamily="2" charset="2"/>
              <a:buChar char="§"/>
            </a:pPr>
            <a:r>
              <a:rPr lang="uk-UA" sz="3200" dirty="0" smtClean="0"/>
              <a:t>формувати  </a:t>
            </a:r>
            <a:r>
              <a:rPr lang="uk-UA" sz="3200" dirty="0"/>
              <a:t>просторову, хронологічну, логічну, аксіологічну  компетентності, негативне  ставлення  до  війни  як засобу вирішення проблем.</a:t>
            </a:r>
          </a:p>
        </p:txBody>
      </p:sp>
    </p:spTree>
    <p:extLst>
      <p:ext uri="{BB962C8B-B14F-4D97-AF65-F5344CB8AC3E}">
        <p14:creationId xmlns:p14="http://schemas.microsoft.com/office/powerpoint/2010/main" val="41556904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29425"/>
          </a:xfrm>
        </p:spPr>
      </p:pic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3857625" y="3929063"/>
            <a:ext cx="214313" cy="2143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Rectangle 5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ru-RU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48132" name="Битва без звука.mp4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31750"/>
            <a:ext cx="8532813" cy="68262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60" fill="hold"/>
                                        <p:tgtEl>
                                          <p:spTgt spid="48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813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8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8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3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9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104900"/>
            <a:ext cx="8653463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0"/>
            <a:ext cx="8653463" cy="1143000"/>
          </a:xfrm>
          <a:solidFill>
            <a:schemeClr val="tx1"/>
          </a:solidFill>
          <a:ln w="76200">
            <a:solidFill>
              <a:srgbClr val="FF0000"/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Втеча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Ксеркса</a:t>
            </a:r>
            <a:endParaRPr lang="ru-RU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867" name="AutoShape 5"/>
          <p:cNvSpPr>
            <a:spLocks noChangeArrowheads="1"/>
          </p:cNvSpPr>
          <p:nvPr/>
        </p:nvSpPr>
        <p:spPr bwMode="auto">
          <a:xfrm rot="-8597317">
            <a:off x="6400800" y="2971800"/>
            <a:ext cx="990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35491975 h 21600"/>
              <a:gd name="T4" fmla="*/ 2147483647 w 21600"/>
              <a:gd name="T5" fmla="*/ 270983951 h 21600"/>
              <a:gd name="T6" fmla="*/ 2147483647 w 21600"/>
              <a:gd name="T7" fmla="*/ 1354919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8" name="AutoShape 6"/>
          <p:cNvSpPr>
            <a:spLocks noChangeArrowheads="1"/>
          </p:cNvSpPr>
          <p:nvPr/>
        </p:nvSpPr>
        <p:spPr bwMode="auto">
          <a:xfrm rot="-10570181">
            <a:off x="6172200" y="2057400"/>
            <a:ext cx="990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35491975 h 21600"/>
              <a:gd name="T4" fmla="*/ 2147483647 w 21600"/>
              <a:gd name="T5" fmla="*/ 270983951 h 21600"/>
              <a:gd name="T6" fmla="*/ 2147483647 w 21600"/>
              <a:gd name="T7" fmla="*/ 1354919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9" name="AutoShape 7"/>
          <p:cNvSpPr>
            <a:spLocks noChangeArrowheads="1"/>
          </p:cNvSpPr>
          <p:nvPr/>
        </p:nvSpPr>
        <p:spPr bwMode="auto">
          <a:xfrm rot="-9839336">
            <a:off x="5334000" y="1752600"/>
            <a:ext cx="990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35491975 h 21600"/>
              <a:gd name="T4" fmla="*/ 2147483647 w 21600"/>
              <a:gd name="T5" fmla="*/ 270983951 h 21600"/>
              <a:gd name="T6" fmla="*/ 2147483647 w 21600"/>
              <a:gd name="T7" fmla="*/ 1354919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0" name="AutoShape 8"/>
          <p:cNvSpPr>
            <a:spLocks noChangeArrowheads="1"/>
          </p:cNvSpPr>
          <p:nvPr/>
        </p:nvSpPr>
        <p:spPr bwMode="auto">
          <a:xfrm rot="10215331">
            <a:off x="4419600" y="1676400"/>
            <a:ext cx="990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35491975 h 21600"/>
              <a:gd name="T4" fmla="*/ 2147483647 w 21600"/>
              <a:gd name="T5" fmla="*/ 270983951 h 21600"/>
              <a:gd name="T6" fmla="*/ 2147483647 w 21600"/>
              <a:gd name="T7" fmla="*/ 1354919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1" name="AutoShape 9"/>
          <p:cNvSpPr>
            <a:spLocks noChangeArrowheads="1"/>
          </p:cNvSpPr>
          <p:nvPr/>
        </p:nvSpPr>
        <p:spPr bwMode="auto">
          <a:xfrm rot="15437205" flipH="1">
            <a:off x="2816225" y="1892300"/>
            <a:ext cx="485775" cy="9048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828074435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2" name="AutoShape 10"/>
          <p:cNvSpPr>
            <a:spLocks noChangeArrowheads="1"/>
          </p:cNvSpPr>
          <p:nvPr/>
        </p:nvSpPr>
        <p:spPr bwMode="auto">
          <a:xfrm rot="8464642">
            <a:off x="2514600" y="3352800"/>
            <a:ext cx="485775" cy="10668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828074435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3" name="AutoShape 11"/>
          <p:cNvSpPr>
            <a:spLocks noChangeArrowheads="1"/>
          </p:cNvSpPr>
          <p:nvPr/>
        </p:nvSpPr>
        <p:spPr bwMode="auto">
          <a:xfrm rot="6561234">
            <a:off x="2209800" y="2895600"/>
            <a:ext cx="990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35491975 h 21600"/>
              <a:gd name="T4" fmla="*/ 2147483647 w 21600"/>
              <a:gd name="T5" fmla="*/ 270983951 h 21600"/>
              <a:gd name="T6" fmla="*/ 2147483647 w 21600"/>
              <a:gd name="T7" fmla="*/ 1354919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4" name="AutoShape 12"/>
          <p:cNvSpPr>
            <a:spLocks noChangeArrowheads="1"/>
          </p:cNvSpPr>
          <p:nvPr/>
        </p:nvSpPr>
        <p:spPr bwMode="auto">
          <a:xfrm rot="2480753">
            <a:off x="2895600" y="4495800"/>
            <a:ext cx="990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35491975 h 21600"/>
              <a:gd name="T4" fmla="*/ 2147483647 w 21600"/>
              <a:gd name="T5" fmla="*/ 270983951 h 21600"/>
              <a:gd name="T6" fmla="*/ 2147483647 w 21600"/>
              <a:gd name="T7" fmla="*/ 1354919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5" name="AutoShape 13"/>
          <p:cNvSpPr>
            <a:spLocks noChangeArrowheads="1"/>
          </p:cNvSpPr>
          <p:nvPr/>
        </p:nvSpPr>
        <p:spPr bwMode="auto">
          <a:xfrm rot="2869988">
            <a:off x="3429000" y="4953000"/>
            <a:ext cx="717550" cy="4127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1439981500 h 21600"/>
              <a:gd name="T4" fmla="*/ 2147483647 w 21600"/>
              <a:gd name="T5" fmla="*/ 719993808 h 21600"/>
              <a:gd name="T6" fmla="*/ 2147483647 w 21600"/>
              <a:gd name="T7" fmla="*/ 1439981500 h 21600"/>
              <a:gd name="T8" fmla="*/ 2147483647 w 21600"/>
              <a:gd name="T9" fmla="*/ 2147483647 h 21600"/>
              <a:gd name="T10" fmla="*/ 2147483647 w 21600"/>
              <a:gd name="T11" fmla="*/ 143998150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6" name="AutoShape 14"/>
          <p:cNvSpPr>
            <a:spLocks noChangeArrowheads="1"/>
          </p:cNvSpPr>
          <p:nvPr/>
        </p:nvSpPr>
        <p:spPr bwMode="auto">
          <a:xfrm rot="14648790" flipH="1">
            <a:off x="3790950" y="1771650"/>
            <a:ext cx="485775" cy="9048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828074435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7" name="AutoShape 15"/>
          <p:cNvSpPr>
            <a:spLocks noChangeArrowheads="1"/>
          </p:cNvSpPr>
          <p:nvPr/>
        </p:nvSpPr>
        <p:spPr bwMode="auto">
          <a:xfrm rot="-9561051">
            <a:off x="3429000" y="2133600"/>
            <a:ext cx="717550" cy="4127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1439981500 h 21600"/>
              <a:gd name="T4" fmla="*/ 2147483647 w 21600"/>
              <a:gd name="T5" fmla="*/ 719993808 h 21600"/>
              <a:gd name="T6" fmla="*/ 2147483647 w 21600"/>
              <a:gd name="T7" fmla="*/ 1439981500 h 21600"/>
              <a:gd name="T8" fmla="*/ 2147483647 w 21600"/>
              <a:gd name="T9" fmla="*/ 2147483647 h 21600"/>
              <a:gd name="T10" fmla="*/ 2147483647 w 21600"/>
              <a:gd name="T11" fmla="*/ 143998150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8" name="AutoShape 17"/>
          <p:cNvSpPr>
            <a:spLocks noChangeArrowheads="1"/>
          </p:cNvSpPr>
          <p:nvPr/>
        </p:nvSpPr>
        <p:spPr bwMode="auto">
          <a:xfrm rot="-10170616">
            <a:off x="5105400" y="2057400"/>
            <a:ext cx="1204913" cy="228600"/>
          </a:xfrm>
          <a:prstGeom prst="notchedRightArrow">
            <a:avLst>
              <a:gd name="adj1" fmla="val 50000"/>
              <a:gd name="adj2" fmla="val 131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79" name="AutoShape 18"/>
          <p:cNvSpPr>
            <a:spLocks noChangeArrowheads="1"/>
          </p:cNvSpPr>
          <p:nvPr/>
        </p:nvSpPr>
        <p:spPr bwMode="auto">
          <a:xfrm rot="9405717">
            <a:off x="4038600" y="2057400"/>
            <a:ext cx="1204913" cy="228600"/>
          </a:xfrm>
          <a:prstGeom prst="notchedRightArrow">
            <a:avLst>
              <a:gd name="adj1" fmla="val 50000"/>
              <a:gd name="adj2" fmla="val 131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80" name="AutoShape 19"/>
          <p:cNvSpPr>
            <a:spLocks noChangeArrowheads="1"/>
          </p:cNvSpPr>
          <p:nvPr/>
        </p:nvSpPr>
        <p:spPr bwMode="auto">
          <a:xfrm rot="8989549">
            <a:off x="4114800" y="2590800"/>
            <a:ext cx="381000" cy="838200"/>
          </a:xfrm>
          <a:custGeom>
            <a:avLst/>
            <a:gdLst>
              <a:gd name="T0" fmla="*/ 895420514 w 21600"/>
              <a:gd name="T1" fmla="*/ 0 h 21600"/>
              <a:gd name="T2" fmla="*/ 295731458 w 21600"/>
              <a:gd name="T3" fmla="*/ 2147483647 h 21600"/>
              <a:gd name="T4" fmla="*/ 941399577 w 21600"/>
              <a:gd name="T5" fmla="*/ 2147483647 h 21600"/>
              <a:gd name="T6" fmla="*/ 1516113598 w 21600"/>
              <a:gd name="T7" fmla="*/ 2147483647 h 21600"/>
              <a:gd name="T8" fmla="*/ 2090924422 w 21600"/>
              <a:gd name="T9" fmla="*/ 2147483647 h 21600"/>
              <a:gd name="T10" fmla="*/ 17694720 60000 65536"/>
              <a:gd name="T11" fmla="*/ 5898240 60000 65536"/>
              <a:gd name="T12" fmla="*/ 5898240 60000 65536"/>
              <a:gd name="T13" fmla="*/ 5898240 60000 65536"/>
              <a:gd name="T14" fmla="*/ 0 60000 65536"/>
              <a:gd name="T15" fmla="*/ 0 w 21600"/>
              <a:gd name="T16" fmla="*/ 8310 h 21600"/>
              <a:gd name="T17" fmla="*/ 611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5662" y="14285"/>
                </a:moveTo>
                <a:lnTo>
                  <a:pt x="21600" y="8310"/>
                </a:lnTo>
                <a:lnTo>
                  <a:pt x="18630" y="8310"/>
                </a:lnTo>
                <a:cubicBezTo>
                  <a:pt x="18630" y="3721"/>
                  <a:pt x="14430" y="0"/>
                  <a:pt x="9250" y="0"/>
                </a:cubicBezTo>
                <a:cubicBezTo>
                  <a:pt x="4141" y="0"/>
                  <a:pt x="0" y="3799"/>
                  <a:pt x="0" y="8485"/>
                </a:cubicBezTo>
                <a:lnTo>
                  <a:pt x="0" y="21600"/>
                </a:lnTo>
                <a:lnTo>
                  <a:pt x="6110" y="21600"/>
                </a:lnTo>
                <a:lnTo>
                  <a:pt x="6110" y="8310"/>
                </a:lnTo>
                <a:cubicBezTo>
                  <a:pt x="6110" y="6947"/>
                  <a:pt x="7362" y="5842"/>
                  <a:pt x="8907" y="5842"/>
                </a:cubicBezTo>
                <a:lnTo>
                  <a:pt x="9725" y="5842"/>
                </a:lnTo>
                <a:cubicBezTo>
                  <a:pt x="11269" y="5842"/>
                  <a:pt x="12520" y="6947"/>
                  <a:pt x="12520" y="8310"/>
                </a:cubicBezTo>
                <a:lnTo>
                  <a:pt x="9725" y="831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81" name="AutoShape 20"/>
          <p:cNvSpPr>
            <a:spLocks noChangeArrowheads="1"/>
          </p:cNvSpPr>
          <p:nvPr/>
        </p:nvSpPr>
        <p:spPr bwMode="auto">
          <a:xfrm rot="7202232">
            <a:off x="3619500" y="2628900"/>
            <a:ext cx="304800" cy="990600"/>
          </a:xfrm>
          <a:prstGeom prst="curvedLeftArrow">
            <a:avLst>
              <a:gd name="adj1" fmla="val 65000"/>
              <a:gd name="adj2" fmla="val 130000"/>
              <a:gd name="adj3" fmla="val 33333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82" name="AutoShape 21"/>
          <p:cNvSpPr>
            <a:spLocks noChangeArrowheads="1"/>
          </p:cNvSpPr>
          <p:nvPr/>
        </p:nvSpPr>
        <p:spPr bwMode="auto">
          <a:xfrm rot="8024853">
            <a:off x="3162300" y="2171700"/>
            <a:ext cx="304800" cy="990600"/>
          </a:xfrm>
          <a:prstGeom prst="curvedLeftArrow">
            <a:avLst>
              <a:gd name="adj1" fmla="val 65000"/>
              <a:gd name="adj2" fmla="val 130000"/>
              <a:gd name="adj3" fmla="val 33333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83" name="AutoShape 22"/>
          <p:cNvSpPr>
            <a:spLocks noChangeArrowheads="1"/>
          </p:cNvSpPr>
          <p:nvPr/>
        </p:nvSpPr>
        <p:spPr bwMode="auto">
          <a:xfrm rot="-1457231">
            <a:off x="3200400" y="2362200"/>
            <a:ext cx="228600" cy="1357313"/>
          </a:xfrm>
          <a:prstGeom prst="downArrow">
            <a:avLst>
              <a:gd name="adj1" fmla="val 50000"/>
              <a:gd name="adj2" fmla="val 148438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84" name="AutoShape 23"/>
          <p:cNvSpPr>
            <a:spLocks noChangeArrowheads="1"/>
          </p:cNvSpPr>
          <p:nvPr/>
        </p:nvSpPr>
        <p:spPr bwMode="auto">
          <a:xfrm rot="-2523051">
            <a:off x="3733800" y="3581400"/>
            <a:ext cx="228600" cy="976313"/>
          </a:xfrm>
          <a:prstGeom prst="downArrow">
            <a:avLst>
              <a:gd name="adj1" fmla="val 50000"/>
              <a:gd name="adj2" fmla="val 106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85" name="AutoShape 24"/>
          <p:cNvSpPr>
            <a:spLocks noChangeArrowheads="1"/>
          </p:cNvSpPr>
          <p:nvPr/>
        </p:nvSpPr>
        <p:spPr bwMode="auto">
          <a:xfrm rot="7636396">
            <a:off x="4471988" y="4214812"/>
            <a:ext cx="304800" cy="866775"/>
          </a:xfrm>
          <a:custGeom>
            <a:avLst/>
            <a:gdLst>
              <a:gd name="T0" fmla="*/ 599748873 w 21600"/>
              <a:gd name="T1" fmla="*/ 0 h 21600"/>
              <a:gd name="T2" fmla="*/ 599748873 w 21600"/>
              <a:gd name="T3" fmla="*/ 2147483647 h 21600"/>
              <a:gd name="T4" fmla="*/ 128348355 w 21600"/>
              <a:gd name="T5" fmla="*/ 2147483647 h 21600"/>
              <a:gd name="T6" fmla="*/ 856442309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86" name="AutoShape 25"/>
          <p:cNvSpPr>
            <a:spLocks noChangeArrowheads="1"/>
          </p:cNvSpPr>
          <p:nvPr/>
        </p:nvSpPr>
        <p:spPr bwMode="auto">
          <a:xfrm rot="528312">
            <a:off x="4724400" y="4876800"/>
            <a:ext cx="228600" cy="976313"/>
          </a:xfrm>
          <a:prstGeom prst="downArrow">
            <a:avLst>
              <a:gd name="adj1" fmla="val 50000"/>
              <a:gd name="adj2" fmla="val 106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87" name="AutoShape 26"/>
          <p:cNvSpPr>
            <a:spLocks noChangeArrowheads="1"/>
          </p:cNvSpPr>
          <p:nvPr/>
        </p:nvSpPr>
        <p:spPr bwMode="auto">
          <a:xfrm rot="1278014">
            <a:off x="3886200" y="5638800"/>
            <a:ext cx="976313" cy="228600"/>
          </a:xfrm>
          <a:prstGeom prst="leftArrow">
            <a:avLst>
              <a:gd name="adj1" fmla="val 50000"/>
              <a:gd name="adj2" fmla="val 106771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88" name="AutoShape 27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3820" name="AutoShape 28"/>
          <p:cNvSpPr>
            <a:spLocks noChangeArrowheads="1"/>
          </p:cNvSpPr>
          <p:nvPr/>
        </p:nvSpPr>
        <p:spPr bwMode="auto">
          <a:xfrm rot="563294" flipV="1">
            <a:off x="4343400" y="594360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3821" name="AutoShape 29"/>
          <p:cNvSpPr>
            <a:spLocks noChangeArrowheads="1"/>
          </p:cNvSpPr>
          <p:nvPr/>
        </p:nvSpPr>
        <p:spPr bwMode="auto">
          <a:xfrm rot="20515597" flipV="1">
            <a:off x="5029200" y="601980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3822" name="AutoShape 30"/>
          <p:cNvSpPr>
            <a:spLocks noChangeArrowheads="1"/>
          </p:cNvSpPr>
          <p:nvPr/>
        </p:nvSpPr>
        <p:spPr bwMode="auto">
          <a:xfrm rot="21481692" flipV="1">
            <a:off x="5715000" y="579120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3823" name="AutoShape 31"/>
          <p:cNvSpPr>
            <a:spLocks noChangeArrowheads="1"/>
          </p:cNvSpPr>
          <p:nvPr/>
        </p:nvSpPr>
        <p:spPr bwMode="auto">
          <a:xfrm rot="20603078" flipV="1">
            <a:off x="6553200" y="571500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3824" name="AutoShape 32"/>
          <p:cNvSpPr>
            <a:spLocks noChangeArrowheads="1"/>
          </p:cNvSpPr>
          <p:nvPr/>
        </p:nvSpPr>
        <p:spPr bwMode="auto">
          <a:xfrm rot="2645682" flipV="1">
            <a:off x="3619500" y="5594350"/>
            <a:ext cx="838200" cy="228600"/>
          </a:xfrm>
          <a:prstGeom prst="rightArrow">
            <a:avLst>
              <a:gd name="adj1" fmla="val 50000"/>
              <a:gd name="adj2" fmla="val 91667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94" name="AutoShape 33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95" name="AutoShape 34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96" name="AutoShape 35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97" name="AutoShape 36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98" name="AutoShape 37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899" name="AutoShape 38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900" name="AutoShape 39"/>
          <p:cNvSpPr>
            <a:spLocks noChangeArrowheads="1"/>
          </p:cNvSpPr>
          <p:nvPr/>
        </p:nvSpPr>
        <p:spPr bwMode="auto">
          <a:xfrm>
            <a:off x="3657600" y="5334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901" name="AutoShape 40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902" name="AutoShape 41"/>
          <p:cNvSpPr>
            <a:spLocks noChangeArrowheads="1"/>
          </p:cNvSpPr>
          <p:nvPr/>
        </p:nvSpPr>
        <p:spPr bwMode="auto">
          <a:xfrm rot="2656643">
            <a:off x="6629400" y="1981200"/>
            <a:ext cx="609600" cy="762000"/>
          </a:xfrm>
          <a:prstGeom prst="up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903" name="AutoShape 42"/>
          <p:cNvSpPr>
            <a:spLocks noChangeArrowheads="1"/>
          </p:cNvSpPr>
          <p:nvPr/>
        </p:nvSpPr>
        <p:spPr bwMode="auto">
          <a:xfrm>
            <a:off x="2895600" y="4191000"/>
            <a:ext cx="457200" cy="381000"/>
          </a:xfrm>
          <a:prstGeom prst="star16">
            <a:avLst>
              <a:gd name="adj" fmla="val 37500"/>
            </a:avLst>
          </a:prstGeom>
          <a:solidFill>
            <a:schemeClr val="tx1"/>
          </a:solidFill>
          <a:ln w="57150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36904" name="AutoShape 43"/>
          <p:cNvSpPr>
            <a:spLocks noChangeArrowheads="1"/>
          </p:cNvSpPr>
          <p:nvPr/>
        </p:nvSpPr>
        <p:spPr bwMode="auto">
          <a:xfrm rot="-2860602">
            <a:off x="6324600" y="2362200"/>
            <a:ext cx="990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35491975 h 21600"/>
              <a:gd name="T4" fmla="*/ 2147483647 w 21600"/>
              <a:gd name="T5" fmla="*/ 270983951 h 21600"/>
              <a:gd name="T6" fmla="*/ 2147483647 w 21600"/>
              <a:gd name="T7" fmla="*/ 1354919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905" name="AutoShape 44"/>
          <p:cNvSpPr>
            <a:spLocks noChangeArrowheads="1"/>
          </p:cNvSpPr>
          <p:nvPr/>
        </p:nvSpPr>
        <p:spPr bwMode="auto">
          <a:xfrm rot="-9060424">
            <a:off x="7391400" y="4267200"/>
            <a:ext cx="990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35491975 h 21600"/>
              <a:gd name="T4" fmla="*/ 2147483647 w 21600"/>
              <a:gd name="T5" fmla="*/ 270983951 h 21600"/>
              <a:gd name="T6" fmla="*/ 2147483647 w 21600"/>
              <a:gd name="T7" fmla="*/ 1354919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906" name="AutoShape 45"/>
          <p:cNvSpPr>
            <a:spLocks noChangeArrowheads="1"/>
          </p:cNvSpPr>
          <p:nvPr/>
        </p:nvSpPr>
        <p:spPr bwMode="auto">
          <a:xfrm rot="-6884486">
            <a:off x="6858000" y="3733800"/>
            <a:ext cx="990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135491975 h 21600"/>
              <a:gd name="T4" fmla="*/ 2147483647 w 21600"/>
              <a:gd name="T5" fmla="*/ 270983951 h 21600"/>
              <a:gd name="T6" fmla="*/ 2147483647 w 21600"/>
              <a:gd name="T7" fmla="*/ 135491975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tx1"/>
          </a:solidFill>
          <a:ln w="57150">
            <a:solidFill>
              <a:schemeClr val="hlink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0" grpId="0" animBg="1"/>
      <p:bldP spid="33821" grpId="0" animBg="1"/>
      <p:bldP spid="33822" grpId="0" animBg="1"/>
      <p:bldP spid="33823" grpId="0" animBg="1"/>
      <p:bldP spid="338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" descr="4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Рисунок 2" descr="4б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71500" y="1285875"/>
            <a:ext cx="85725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b="1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3" name="Прямоугольник 1"/>
          <p:cNvSpPr>
            <a:spLocks noChangeArrowheads="1"/>
          </p:cNvSpPr>
          <p:nvPr/>
        </p:nvSpPr>
        <p:spPr bwMode="auto">
          <a:xfrm>
            <a:off x="107504" y="115888"/>
            <a:ext cx="8857109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</a:rPr>
              <a:t> </a:t>
            </a:r>
            <a:r>
              <a:rPr lang="ru-RU" sz="5400" b="1" dirty="0">
                <a:solidFill>
                  <a:srgbClr val="FFFF99"/>
                </a:solidFill>
                <a:latin typeface="Times New Roman" pitchFamily="18" charset="0"/>
              </a:rPr>
              <a:t>Причини  перемоги  </a:t>
            </a:r>
            <a:r>
              <a:rPr lang="ru-RU" sz="5400" b="1" dirty="0" err="1">
                <a:solidFill>
                  <a:srgbClr val="FFFF99"/>
                </a:solidFill>
                <a:latin typeface="Times New Roman" pitchFamily="18" charset="0"/>
              </a:rPr>
              <a:t>Греції</a:t>
            </a:r>
            <a:r>
              <a:rPr lang="ru-RU" sz="5400" b="1" dirty="0">
                <a:solidFill>
                  <a:srgbClr val="FFFF99"/>
                </a:solidFill>
                <a:latin typeface="Times New Roman" pitchFamily="18" charset="0"/>
              </a:rPr>
              <a:t>:</a:t>
            </a:r>
          </a:p>
          <a:p>
            <a:pPr marL="571500" indent="-571500">
              <a:buFont typeface="Wingdings" pitchFamily="2" charset="2"/>
              <a:buChar char="§"/>
            </a:pPr>
            <a:r>
              <a:rPr lang="ru-RU" sz="4400" b="1" i="1" dirty="0" smtClean="0">
                <a:latin typeface="Times New Roman" pitchFamily="18" charset="0"/>
              </a:rPr>
              <a:t> Мужність  </a:t>
            </a:r>
            <a:r>
              <a:rPr lang="ru-RU" sz="4400" b="1" i="1" dirty="0">
                <a:latin typeface="Times New Roman" pitchFamily="18" charset="0"/>
              </a:rPr>
              <a:t>та  </a:t>
            </a:r>
            <a:r>
              <a:rPr lang="ru-RU" sz="4400" b="1" i="1" dirty="0" err="1" smtClean="0">
                <a:latin typeface="Times New Roman" pitchFamily="18" charset="0"/>
              </a:rPr>
              <a:t>героїзм</a:t>
            </a:r>
            <a:r>
              <a:rPr lang="ru-RU" sz="4400" b="1" i="1" dirty="0" smtClean="0">
                <a:latin typeface="Times New Roman" pitchFamily="18" charset="0"/>
              </a:rPr>
              <a:t>  </a:t>
            </a:r>
            <a:r>
              <a:rPr lang="ru-RU" sz="4400" b="1" i="1" dirty="0" err="1" smtClean="0">
                <a:latin typeface="Times New Roman" pitchFamily="18" charset="0"/>
              </a:rPr>
              <a:t>греків</a:t>
            </a:r>
            <a:r>
              <a:rPr lang="ru-RU" sz="4400" b="1" i="1" dirty="0" smtClean="0">
                <a:latin typeface="Times New Roman" pitchFamily="18" charset="0"/>
              </a:rPr>
              <a:t>   в  </a:t>
            </a:r>
            <a:r>
              <a:rPr lang="ru-RU" sz="4400" b="1" i="1" dirty="0" err="1" smtClean="0">
                <a:latin typeface="Times New Roman" pitchFamily="18" charset="0"/>
              </a:rPr>
              <a:t>боротьбі</a:t>
            </a:r>
            <a:r>
              <a:rPr lang="ru-RU" sz="4400" b="1" i="1" dirty="0" smtClean="0">
                <a:latin typeface="Times New Roman" pitchFamily="18" charset="0"/>
              </a:rPr>
              <a:t>  </a:t>
            </a:r>
            <a:r>
              <a:rPr lang="ru-RU" sz="4400" b="1" i="1" dirty="0">
                <a:latin typeface="Times New Roman" pitchFamily="18" charset="0"/>
              </a:rPr>
              <a:t>за  </a:t>
            </a:r>
            <a:r>
              <a:rPr lang="ru-RU" sz="4400" b="1" i="1" dirty="0" smtClean="0">
                <a:latin typeface="Times New Roman" pitchFamily="18" charset="0"/>
              </a:rPr>
              <a:t>свободу </a:t>
            </a:r>
            <a:r>
              <a:rPr lang="ru-RU" sz="4400" b="1" i="1" dirty="0" err="1" smtClean="0">
                <a:latin typeface="Times New Roman" pitchFamily="18" charset="0"/>
              </a:rPr>
              <a:t>своєї</a:t>
            </a:r>
            <a:r>
              <a:rPr lang="ru-RU" sz="4400" b="1" i="1" dirty="0" smtClean="0">
                <a:latin typeface="Times New Roman" pitchFamily="18" charset="0"/>
              </a:rPr>
              <a:t>  </a:t>
            </a:r>
            <a:r>
              <a:rPr lang="ru-RU" sz="4400" b="1" i="1" dirty="0" err="1" smtClean="0">
                <a:latin typeface="Times New Roman" pitchFamily="18" charset="0"/>
              </a:rPr>
              <a:t>Батьківщини</a:t>
            </a:r>
            <a:r>
              <a:rPr lang="ru-RU" sz="4400" b="1" i="1" dirty="0" smtClean="0">
                <a:latin typeface="Times New Roman" pitchFamily="18" charset="0"/>
              </a:rPr>
              <a:t>.</a:t>
            </a:r>
            <a:endParaRPr lang="ru-RU" sz="4400" b="1" i="1" dirty="0">
              <a:latin typeface="Times New Roman" pitchFamily="18" charset="0"/>
            </a:endParaRPr>
          </a:p>
          <a:p>
            <a:pPr marL="571500" indent="-571500">
              <a:buFont typeface="Wingdings" pitchFamily="2" charset="2"/>
              <a:buChar char="§"/>
            </a:pPr>
            <a:r>
              <a:rPr lang="ru-RU" sz="4400" b="1" i="1" dirty="0" smtClean="0">
                <a:latin typeface="Times New Roman" pitchFamily="18" charset="0"/>
              </a:rPr>
              <a:t> Талант  </a:t>
            </a:r>
            <a:r>
              <a:rPr lang="ru-RU" sz="4400" b="1" i="1" dirty="0" err="1">
                <a:latin typeface="Times New Roman" pitchFamily="18" charset="0"/>
              </a:rPr>
              <a:t>грецьких</a:t>
            </a:r>
            <a:r>
              <a:rPr lang="ru-RU" sz="4400" b="1" i="1" dirty="0">
                <a:latin typeface="Times New Roman" pitchFamily="18" charset="0"/>
              </a:rPr>
              <a:t>  </a:t>
            </a:r>
            <a:r>
              <a:rPr lang="ru-RU" sz="4400" b="1" i="1" dirty="0" err="1" smtClean="0">
                <a:latin typeface="Times New Roman" pitchFamily="18" charset="0"/>
              </a:rPr>
              <a:t>стратегів</a:t>
            </a:r>
            <a:r>
              <a:rPr lang="ru-RU" sz="4400" b="1" i="1" dirty="0" smtClean="0">
                <a:latin typeface="Times New Roman" pitchFamily="18" charset="0"/>
              </a:rPr>
              <a:t>.</a:t>
            </a:r>
            <a:endParaRPr lang="ru-RU" sz="4400" b="1" i="1" dirty="0">
              <a:latin typeface="Times New Roman" pitchFamily="18" charset="0"/>
            </a:endParaRPr>
          </a:p>
          <a:p>
            <a:pPr marL="571500" indent="-571500">
              <a:buFont typeface="Wingdings" pitchFamily="2" charset="2"/>
              <a:buChar char="§"/>
            </a:pPr>
            <a:r>
              <a:rPr lang="ru-RU" sz="4400" b="1" i="1" dirty="0" smtClean="0">
                <a:latin typeface="Times New Roman" pitchFamily="18" charset="0"/>
              </a:rPr>
              <a:t> </a:t>
            </a:r>
            <a:r>
              <a:rPr lang="ru-RU" sz="4400" b="1" i="1" dirty="0" err="1" smtClean="0">
                <a:latin typeface="Times New Roman" pitchFamily="18" charset="0"/>
              </a:rPr>
              <a:t>Об’єднання</a:t>
            </a:r>
            <a:r>
              <a:rPr lang="ru-RU" sz="4400" b="1" i="1" dirty="0" smtClean="0">
                <a:latin typeface="Times New Roman" pitchFamily="18" charset="0"/>
              </a:rPr>
              <a:t>  </a:t>
            </a:r>
            <a:r>
              <a:rPr lang="ru-RU" sz="4400" b="1" i="1" dirty="0" err="1">
                <a:latin typeface="Times New Roman" pitchFamily="18" charset="0"/>
              </a:rPr>
              <a:t>всіх</a:t>
            </a:r>
            <a:r>
              <a:rPr lang="ru-RU" sz="4400" b="1" i="1" dirty="0">
                <a:latin typeface="Times New Roman" pitchFamily="18" charset="0"/>
              </a:rPr>
              <a:t>  </a:t>
            </a:r>
            <a:r>
              <a:rPr lang="ru-RU" sz="4400" b="1" i="1" dirty="0" err="1" smtClean="0">
                <a:latin typeface="Times New Roman" pitchFamily="18" charset="0"/>
              </a:rPr>
              <a:t>полісів</a:t>
            </a:r>
            <a:r>
              <a:rPr lang="ru-RU" sz="4400" b="1" i="1" dirty="0" smtClean="0">
                <a:latin typeface="Times New Roman" pitchFamily="18" charset="0"/>
              </a:rPr>
              <a:t>  та</a:t>
            </a:r>
            <a:endParaRPr lang="ru-RU" sz="4400" b="1" i="1" dirty="0">
              <a:latin typeface="Times New Roman" pitchFamily="18" charset="0"/>
            </a:endParaRPr>
          </a:p>
          <a:p>
            <a:r>
              <a:rPr lang="ru-RU" sz="4400" b="1" i="1" dirty="0" err="1" smtClean="0">
                <a:latin typeface="Times New Roman" pitchFamily="18" charset="0"/>
              </a:rPr>
              <a:t>створення</a:t>
            </a:r>
            <a:r>
              <a:rPr lang="ru-RU" sz="4400" b="1" i="1" dirty="0" smtClean="0">
                <a:latin typeface="Times New Roman" pitchFamily="18" charset="0"/>
              </a:rPr>
              <a:t>  </a:t>
            </a:r>
            <a:r>
              <a:rPr lang="ru-RU" sz="4400" b="1" i="1" dirty="0" err="1">
                <a:latin typeface="Times New Roman" pitchFamily="18" charset="0"/>
              </a:rPr>
              <a:t>Афінського</a:t>
            </a:r>
            <a:r>
              <a:rPr lang="ru-RU" sz="4400" b="1" i="1" dirty="0">
                <a:latin typeface="Times New Roman" pitchFamily="18" charset="0"/>
              </a:rPr>
              <a:t>  </a:t>
            </a:r>
            <a:r>
              <a:rPr lang="ru-RU" sz="4400" b="1" i="1" dirty="0" err="1">
                <a:latin typeface="Times New Roman" pitchFamily="18" charset="0"/>
              </a:rPr>
              <a:t>морського</a:t>
            </a:r>
            <a:r>
              <a:rPr lang="ru-RU" sz="4400" b="1" i="1" dirty="0">
                <a:latin typeface="Times New Roman" pitchFamily="18" charset="0"/>
              </a:rPr>
              <a:t>  </a:t>
            </a:r>
            <a:r>
              <a:rPr lang="ru-RU" sz="4400" b="1" i="1" dirty="0" smtClean="0">
                <a:latin typeface="Times New Roman" pitchFamily="18" charset="0"/>
              </a:rPr>
              <a:t>союзу.</a:t>
            </a:r>
            <a:endParaRPr lang="ru-RU" sz="4400" b="1" i="1" dirty="0">
              <a:latin typeface="Times New Roman" pitchFamily="18" charset="0"/>
            </a:endParaRPr>
          </a:p>
          <a:p>
            <a:endParaRPr lang="uk-UA" sz="4400" b="1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363272" cy="1124744"/>
          </a:xfrm>
        </p:spPr>
        <p:txBody>
          <a:bodyPr>
            <a:normAutofit/>
          </a:bodyPr>
          <a:lstStyle/>
          <a:p>
            <a:r>
              <a:rPr lang="uk-UA" sz="6600" dirty="0" smtClean="0">
                <a:solidFill>
                  <a:srgbClr val="FFFF99"/>
                </a:solidFill>
              </a:rPr>
              <a:t>Рефлексія</a:t>
            </a:r>
            <a:endParaRPr lang="uk-UA" sz="6600" dirty="0">
              <a:solidFill>
                <a:srgbClr val="FFFF9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68760"/>
            <a:ext cx="85689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/>
              <a:t>Продовжіть</a:t>
            </a:r>
            <a:r>
              <a:rPr lang="ru-RU" sz="4400" b="1" dirty="0"/>
              <a:t>  </a:t>
            </a:r>
            <a:r>
              <a:rPr lang="ru-RU" sz="4400" b="1" dirty="0" err="1" smtClean="0"/>
              <a:t>речення</a:t>
            </a:r>
            <a:r>
              <a:rPr lang="ru-RU" sz="4400" b="1" dirty="0" smtClean="0"/>
              <a:t>:</a:t>
            </a:r>
            <a:endParaRPr lang="ru-RU" sz="4400" b="1" dirty="0"/>
          </a:p>
          <a:p>
            <a:r>
              <a:rPr lang="ru-RU" sz="4400" i="1" dirty="0"/>
              <a:t>«</a:t>
            </a:r>
            <a:r>
              <a:rPr lang="ru-RU" sz="4400" i="1" dirty="0" err="1"/>
              <a:t>Мені</a:t>
            </a:r>
            <a:r>
              <a:rPr lang="ru-RU" sz="4400" i="1" dirty="0"/>
              <a:t>  </a:t>
            </a:r>
            <a:r>
              <a:rPr lang="ru-RU" sz="4400" i="1" dirty="0" err="1"/>
              <a:t>було</a:t>
            </a:r>
            <a:r>
              <a:rPr lang="ru-RU" sz="4400" i="1" dirty="0"/>
              <a:t>  </a:t>
            </a:r>
            <a:r>
              <a:rPr lang="ru-RU" sz="4400" i="1" dirty="0" err="1"/>
              <a:t>цікаво</a:t>
            </a:r>
            <a:r>
              <a:rPr lang="ru-RU" sz="4400" i="1" dirty="0"/>
              <a:t> </a:t>
            </a:r>
            <a:r>
              <a:rPr lang="ru-RU" sz="4400" i="1" dirty="0" smtClean="0"/>
              <a:t>…» </a:t>
            </a:r>
          </a:p>
          <a:p>
            <a:r>
              <a:rPr lang="ru-RU" sz="4400" i="1" dirty="0" smtClean="0"/>
              <a:t>«Я  </a:t>
            </a:r>
            <a:r>
              <a:rPr lang="ru-RU" sz="4400" i="1" dirty="0" err="1" smtClean="0"/>
              <a:t>запам’ятав</a:t>
            </a:r>
            <a:r>
              <a:rPr lang="ru-RU" sz="4400" i="1" dirty="0" smtClean="0"/>
              <a:t> (</a:t>
            </a:r>
            <a:r>
              <a:rPr lang="ru-RU" sz="4400" i="1" dirty="0" err="1" smtClean="0"/>
              <a:t>запам’ятала</a:t>
            </a:r>
            <a:r>
              <a:rPr lang="ru-RU" sz="4400" i="1" dirty="0" smtClean="0"/>
              <a:t>) …»  </a:t>
            </a:r>
          </a:p>
          <a:p>
            <a:r>
              <a:rPr lang="ru-RU" sz="4400" i="1" dirty="0" smtClean="0"/>
              <a:t>«</a:t>
            </a:r>
            <a:r>
              <a:rPr lang="ru-RU" sz="4400" i="1" dirty="0"/>
              <a:t>Я  </a:t>
            </a:r>
            <a:r>
              <a:rPr lang="ru-RU" sz="4400" i="1" dirty="0" err="1"/>
              <a:t>вчився</a:t>
            </a:r>
            <a:r>
              <a:rPr lang="ru-RU" sz="4400" i="1" dirty="0"/>
              <a:t> (</a:t>
            </a:r>
            <a:r>
              <a:rPr lang="ru-RU" sz="4400" i="1" dirty="0" err="1"/>
              <a:t>вчилася</a:t>
            </a:r>
            <a:r>
              <a:rPr lang="ru-RU" sz="4400" i="1" dirty="0"/>
              <a:t>) </a:t>
            </a:r>
            <a:r>
              <a:rPr lang="ru-RU" sz="4400" i="1" dirty="0" smtClean="0"/>
              <a:t>…» </a:t>
            </a:r>
          </a:p>
          <a:p>
            <a:r>
              <a:rPr lang="ru-RU" sz="4400" i="1" dirty="0" smtClean="0"/>
              <a:t>«</a:t>
            </a:r>
            <a:r>
              <a:rPr lang="ru-RU" sz="4400" i="1" dirty="0"/>
              <a:t>Я  для  себе  </a:t>
            </a:r>
            <a:r>
              <a:rPr lang="ru-RU" sz="4400" i="1" dirty="0" err="1" smtClean="0"/>
              <a:t>зрозумів</a:t>
            </a:r>
            <a:r>
              <a:rPr lang="ru-RU" sz="4400" i="1" dirty="0" smtClean="0"/>
              <a:t> (</a:t>
            </a:r>
            <a:r>
              <a:rPr lang="ru-RU" sz="4400" i="1" dirty="0"/>
              <a:t>ла) </a:t>
            </a:r>
            <a:r>
              <a:rPr lang="ru-RU" sz="4400" i="1" dirty="0" smtClean="0"/>
              <a:t>…»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val="282132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 </a:t>
            </a:r>
            <a:r>
              <a:rPr lang="uk-UA" sz="6000" dirty="0" smtClean="0">
                <a:solidFill>
                  <a:schemeClr val="tx1"/>
                </a:solidFill>
              </a:rPr>
              <a:t>Домашнє  завдання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556792"/>
            <a:ext cx="85689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eaLnBrk="1" hangingPunct="1">
              <a:buFont typeface="Wingdings" pitchFamily="2" charset="2"/>
              <a:buChar char="q"/>
              <a:defRPr/>
            </a:pPr>
            <a:r>
              <a:rPr lang="uk-UA" sz="4000" b="1" dirty="0" smtClean="0">
                <a:solidFill>
                  <a:srgbClr val="FFFF99"/>
                </a:solidFill>
              </a:rPr>
              <a:t> </a:t>
            </a:r>
            <a:r>
              <a:rPr lang="uk-UA" sz="4000" b="1" i="1" dirty="0" smtClean="0">
                <a:solidFill>
                  <a:srgbClr val="FFFF99"/>
                </a:solidFill>
              </a:rPr>
              <a:t>Опрацювати </a:t>
            </a:r>
            <a:r>
              <a:rPr lang="uk-UA" sz="6000" b="1" i="1" dirty="0">
                <a:solidFill>
                  <a:srgbClr val="FFFF99"/>
                </a:solidFill>
              </a:rPr>
              <a:t>§ - </a:t>
            </a:r>
            <a:r>
              <a:rPr lang="uk-UA" sz="6000" b="1" i="1" dirty="0" smtClean="0">
                <a:solidFill>
                  <a:srgbClr val="FFFF99"/>
                </a:solidFill>
              </a:rPr>
              <a:t>32 </a:t>
            </a:r>
            <a:r>
              <a:rPr lang="uk-UA" sz="4000" b="1" i="1" dirty="0" smtClean="0">
                <a:solidFill>
                  <a:srgbClr val="FFFF99"/>
                </a:solidFill>
              </a:rPr>
              <a:t>підручника</a:t>
            </a:r>
          </a:p>
          <a:p>
            <a:pPr marL="571500" indent="-571500" eaLnBrk="1" hangingPunct="1">
              <a:buFont typeface="Wingdings" pitchFamily="2" charset="2"/>
              <a:buChar char="q"/>
              <a:defRPr/>
            </a:pPr>
            <a:r>
              <a:rPr lang="ru-RU" sz="4000" b="1" i="1" dirty="0" err="1" smtClean="0">
                <a:solidFill>
                  <a:srgbClr val="FFFF99"/>
                </a:solidFill>
              </a:rPr>
              <a:t>Скласти</a:t>
            </a:r>
            <a:r>
              <a:rPr lang="ru-RU" sz="4000" b="1" i="1" dirty="0" smtClean="0">
                <a:solidFill>
                  <a:srgbClr val="FFFF99"/>
                </a:solidFill>
              </a:rPr>
              <a:t>  </a:t>
            </a:r>
            <a:r>
              <a:rPr lang="ru-RU" sz="4000" b="1" i="1" dirty="0" err="1">
                <a:solidFill>
                  <a:srgbClr val="FFFF99"/>
                </a:solidFill>
              </a:rPr>
              <a:t>задачі</a:t>
            </a:r>
            <a:r>
              <a:rPr lang="ru-RU" sz="4000" b="1" i="1" dirty="0">
                <a:solidFill>
                  <a:srgbClr val="FFFF99"/>
                </a:solidFill>
              </a:rPr>
              <a:t>  з  </a:t>
            </a:r>
            <a:r>
              <a:rPr lang="ru-RU" sz="4000" b="1" i="1" dirty="0" err="1">
                <a:solidFill>
                  <a:srgbClr val="FFFF99"/>
                </a:solidFill>
              </a:rPr>
              <a:t>викорис-танням</a:t>
            </a:r>
            <a:r>
              <a:rPr lang="ru-RU" sz="4000" b="1" i="1" dirty="0">
                <a:solidFill>
                  <a:srgbClr val="FFFF99"/>
                </a:solidFill>
              </a:rPr>
              <a:t>  </a:t>
            </a:r>
            <a:r>
              <a:rPr lang="ru-RU" sz="4000" b="1" i="1" dirty="0" err="1">
                <a:solidFill>
                  <a:srgbClr val="FFFF99"/>
                </a:solidFill>
              </a:rPr>
              <a:t>хронології</a:t>
            </a:r>
            <a:r>
              <a:rPr lang="ru-RU" sz="4000" b="1" i="1" dirty="0">
                <a:solidFill>
                  <a:srgbClr val="FFFF99"/>
                </a:solidFill>
              </a:rPr>
              <a:t>  </a:t>
            </a:r>
            <a:r>
              <a:rPr lang="ru-RU" sz="4000" b="1" i="1" dirty="0" smtClean="0">
                <a:solidFill>
                  <a:srgbClr val="FFFF99"/>
                </a:solidFill>
              </a:rPr>
              <a:t>урок</a:t>
            </a:r>
          </a:p>
          <a:p>
            <a:pPr marL="571500" indent="-571500" eaLnBrk="1" hangingPunct="1">
              <a:buFont typeface="Wingdings" pitchFamily="2" charset="2"/>
              <a:buChar char="q"/>
              <a:defRPr/>
            </a:pPr>
            <a:r>
              <a:rPr lang="ru-RU" sz="4000" b="1" i="1" dirty="0" err="1" smtClean="0">
                <a:solidFill>
                  <a:srgbClr val="FFFF99"/>
                </a:solidFill>
              </a:rPr>
              <a:t>Переглянути</a:t>
            </a:r>
            <a:r>
              <a:rPr lang="ru-RU" sz="4000" b="1" i="1" dirty="0" smtClean="0">
                <a:solidFill>
                  <a:srgbClr val="FFFF99"/>
                </a:solidFill>
              </a:rPr>
              <a:t>  </a:t>
            </a:r>
            <a:r>
              <a:rPr lang="ru-RU" sz="4000" b="1" i="1" dirty="0" err="1">
                <a:solidFill>
                  <a:srgbClr val="FFFF99"/>
                </a:solidFill>
              </a:rPr>
              <a:t>фільм</a:t>
            </a:r>
            <a:r>
              <a:rPr lang="ru-RU" sz="4000" b="1" i="1" dirty="0">
                <a:solidFill>
                  <a:srgbClr val="FFFF99"/>
                </a:solidFill>
              </a:rPr>
              <a:t> «300  </a:t>
            </a:r>
            <a:r>
              <a:rPr lang="ru-RU" sz="4000" b="1" i="1" dirty="0" err="1">
                <a:solidFill>
                  <a:srgbClr val="FFFF99"/>
                </a:solidFill>
              </a:rPr>
              <a:t>спартанців</a:t>
            </a:r>
            <a:r>
              <a:rPr lang="ru-RU" sz="4000" b="1" i="1" dirty="0" smtClean="0">
                <a:solidFill>
                  <a:srgbClr val="FFFF99"/>
                </a:solidFill>
              </a:rPr>
              <a:t>»</a:t>
            </a:r>
            <a:endParaRPr lang="ru-RU" sz="4000" b="1" i="1" dirty="0">
              <a:solidFill>
                <a:srgbClr val="FFFF99"/>
              </a:solidFill>
            </a:endParaRPr>
          </a:p>
          <a:p>
            <a:pPr marL="136525" indent="0" eaLnBrk="1" hangingPunct="1">
              <a:buFont typeface="Wingdings 2" pitchFamily="18" charset="2"/>
              <a:buNone/>
              <a:defRPr/>
            </a:pPr>
            <a:endParaRPr lang="ru-RU" sz="4000" b="1" i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6038" y="620713"/>
            <a:ext cx="91805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971550" y="1341438"/>
            <a:ext cx="777716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i="1">
                <a:latin typeface="Times New Roman" pitchFamily="18" charset="0"/>
              </a:rPr>
              <a:t>Чому  маленька  Греція  перемогла  могутню  Персію ?</a:t>
            </a:r>
            <a:endParaRPr lang="uk-UA" sz="6000" b="1" i="1">
              <a:latin typeface="Times New Roman" pitchFamily="18" charset="0"/>
            </a:endParaRPr>
          </a:p>
        </p:txBody>
      </p:sp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 rot="10800000" flipV="1">
            <a:off x="468313" y="754063"/>
            <a:ext cx="7191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9600" b="1">
                <a:solidFill>
                  <a:srgbClr val="FF0000"/>
                </a:solidFill>
                <a:latin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3195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213" y="130321"/>
            <a:ext cx="8291046" cy="62309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5400" dirty="0" smtClean="0">
                <a:solidFill>
                  <a:srgbClr val="FFFF66"/>
                </a:solidFill>
              </a:rPr>
              <a:t>Очікувані  результати</a:t>
            </a:r>
            <a:endParaRPr lang="uk-UA" sz="5400" dirty="0">
              <a:solidFill>
                <a:srgbClr val="FFFF66"/>
              </a:solidFill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250825" y="836613"/>
            <a:ext cx="8893175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 i="1" dirty="0">
                <a:latin typeface="Times New Roman" pitchFamily="18" charset="0"/>
              </a:rPr>
              <a:t>Після  цього  уроку  ви  зможете:</a:t>
            </a:r>
          </a:p>
          <a:p>
            <a:r>
              <a:rPr lang="uk-UA" sz="3600" b="1" i="1" dirty="0">
                <a:solidFill>
                  <a:srgbClr val="FFFF99"/>
                </a:solidFill>
                <a:latin typeface="Times New Roman" pitchFamily="18" charset="0"/>
              </a:rPr>
              <a:t>- розповідати  про найважливіші  </a:t>
            </a:r>
            <a:r>
              <a:rPr lang="uk-UA" sz="3600" b="1" i="1" dirty="0" smtClean="0">
                <a:solidFill>
                  <a:srgbClr val="FFFF99"/>
                </a:solidFill>
                <a:latin typeface="Times New Roman" pitchFamily="18" charset="0"/>
              </a:rPr>
              <a:t>події,  </a:t>
            </a:r>
            <a:r>
              <a:rPr lang="uk-UA" sz="3600" b="1" i="1" dirty="0">
                <a:solidFill>
                  <a:srgbClr val="FFFF99"/>
                </a:solidFill>
                <a:latin typeface="Times New Roman" pitchFamily="18" charset="0"/>
              </a:rPr>
              <a:t>знаходити  </a:t>
            </a:r>
            <a:r>
              <a:rPr lang="uk-UA" sz="3600" b="1" i="1" dirty="0" smtClean="0">
                <a:solidFill>
                  <a:srgbClr val="FFFF99"/>
                </a:solidFill>
                <a:latin typeface="Times New Roman" pitchFamily="18" charset="0"/>
              </a:rPr>
              <a:t>їх на  карті </a:t>
            </a:r>
            <a:r>
              <a:rPr lang="uk-UA" sz="3600" b="1" i="1" dirty="0">
                <a:solidFill>
                  <a:srgbClr val="FFFF99"/>
                </a:solidFill>
                <a:latin typeface="Times New Roman" pitchFamily="18" charset="0"/>
              </a:rPr>
              <a:t>та позначати на контурній карті; ; </a:t>
            </a:r>
          </a:p>
          <a:p>
            <a:r>
              <a:rPr lang="uk-UA" sz="3600" b="1" i="1" dirty="0">
                <a:solidFill>
                  <a:srgbClr val="FFFF99"/>
                </a:solidFill>
                <a:latin typeface="Times New Roman" pitchFamily="18" charset="0"/>
              </a:rPr>
              <a:t>- працювати  в  групі  з  історичними  джерелами; давати оцінку  боротьбі  греків  з  персами ;                                                            </a:t>
            </a:r>
          </a:p>
          <a:p>
            <a:r>
              <a:rPr lang="uk-UA" sz="3600" b="1" i="1" dirty="0">
                <a:solidFill>
                  <a:srgbClr val="FFFF99"/>
                </a:solidFill>
                <a:latin typeface="Times New Roman" pitchFamily="18" charset="0"/>
              </a:rPr>
              <a:t>- висловлювати  власне ставлення  до війни як  засобу досягнення </a:t>
            </a:r>
            <a:r>
              <a:rPr lang="uk-UA" sz="3600" b="1" i="1" dirty="0" smtClean="0">
                <a:solidFill>
                  <a:srgbClr val="FFFF99"/>
                </a:solidFill>
                <a:latin typeface="Times New Roman" pitchFamily="18" charset="0"/>
              </a:rPr>
              <a:t> мети  та вирішення  проблем.</a:t>
            </a:r>
            <a:endParaRPr lang="uk-UA" sz="3600" b="1" i="1" dirty="0">
              <a:solidFill>
                <a:srgbClr val="FFFF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7200" dirty="0" smtClean="0">
                <a:solidFill>
                  <a:schemeClr val="tx1"/>
                </a:solidFill>
              </a:rPr>
              <a:t>П л а н:</a:t>
            </a:r>
            <a:endParaRPr lang="uk-UA" sz="7200" dirty="0">
              <a:solidFill>
                <a:schemeClr val="tx1"/>
              </a:solidFill>
            </a:endParaRPr>
          </a:p>
        </p:txBody>
      </p:sp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250825" y="1341438"/>
            <a:ext cx="8569325" cy="443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 dirty="0">
              <a:latin typeface="Times New Roman" pitchFamily="18" charset="0"/>
            </a:endParaRPr>
          </a:p>
          <a:p>
            <a:r>
              <a:rPr lang="uk-UA" sz="4400" b="1" i="1" dirty="0">
                <a:solidFill>
                  <a:srgbClr val="FFFF99"/>
                </a:solidFill>
                <a:latin typeface="Times New Roman" pitchFamily="18" charset="0"/>
              </a:rPr>
              <a:t>1. Перське  вторгнення  в  Грецію</a:t>
            </a:r>
          </a:p>
          <a:p>
            <a:r>
              <a:rPr lang="uk-UA" sz="4400" b="1" i="1" dirty="0">
                <a:solidFill>
                  <a:srgbClr val="FFFF99"/>
                </a:solidFill>
                <a:latin typeface="Times New Roman" pitchFamily="18" charset="0"/>
              </a:rPr>
              <a:t>2. Марафонська  битва.</a:t>
            </a:r>
          </a:p>
          <a:p>
            <a:r>
              <a:rPr lang="uk-UA" sz="4400" b="1" i="1" dirty="0">
                <a:solidFill>
                  <a:srgbClr val="FFFF99"/>
                </a:solidFill>
                <a:latin typeface="Times New Roman" pitchFamily="18" charset="0"/>
              </a:rPr>
              <a:t>3. Похід  </a:t>
            </a:r>
            <a:r>
              <a:rPr lang="uk-UA" sz="4400" b="1" i="1" dirty="0" err="1">
                <a:solidFill>
                  <a:srgbClr val="FFFF99"/>
                </a:solidFill>
                <a:latin typeface="Times New Roman" pitchFamily="18" charset="0"/>
              </a:rPr>
              <a:t>Ксеркса</a:t>
            </a:r>
            <a:r>
              <a:rPr lang="uk-UA" sz="4400" b="1" i="1" dirty="0">
                <a:solidFill>
                  <a:srgbClr val="FFFF99"/>
                </a:solidFill>
                <a:latin typeface="Times New Roman" pitchFamily="18" charset="0"/>
              </a:rPr>
              <a:t>. </a:t>
            </a:r>
          </a:p>
          <a:p>
            <a:r>
              <a:rPr lang="uk-UA" sz="4400" b="1" i="1" dirty="0">
                <a:solidFill>
                  <a:srgbClr val="FFFF99"/>
                </a:solidFill>
                <a:latin typeface="Times New Roman" pitchFamily="18" charset="0"/>
              </a:rPr>
              <a:t>4. </a:t>
            </a:r>
            <a:r>
              <a:rPr lang="uk-UA" sz="4400" b="1" i="1" dirty="0" err="1">
                <a:solidFill>
                  <a:srgbClr val="FFFF99"/>
                </a:solidFill>
                <a:latin typeface="Times New Roman" pitchFamily="18" charset="0"/>
              </a:rPr>
              <a:t>Саламінська</a:t>
            </a:r>
            <a:r>
              <a:rPr lang="uk-UA" sz="4400" b="1" i="1" dirty="0">
                <a:solidFill>
                  <a:srgbClr val="FFFF99"/>
                </a:solidFill>
                <a:latin typeface="Times New Roman" pitchFamily="18" charset="0"/>
              </a:rPr>
              <a:t>  битва.</a:t>
            </a:r>
          </a:p>
          <a:p>
            <a:r>
              <a:rPr lang="uk-UA" sz="4400" b="1" i="1" dirty="0">
                <a:solidFill>
                  <a:srgbClr val="FFFF99"/>
                </a:solidFill>
                <a:latin typeface="Times New Roman" pitchFamily="18" charset="0"/>
              </a:rPr>
              <a:t>5. Наслідки </a:t>
            </a:r>
            <a:r>
              <a:rPr lang="uk-UA" sz="4400" b="1" i="1" dirty="0" err="1">
                <a:solidFill>
                  <a:srgbClr val="FFFF99"/>
                </a:solidFill>
                <a:latin typeface="Times New Roman" pitchFamily="18" charset="0"/>
              </a:rPr>
              <a:t>греко</a:t>
            </a:r>
            <a:r>
              <a:rPr lang="uk-UA" sz="4400" b="1" i="1" dirty="0">
                <a:solidFill>
                  <a:srgbClr val="FFFF99"/>
                </a:solidFill>
                <a:latin typeface="Times New Roman" pitchFamily="18" charset="0"/>
              </a:rPr>
              <a:t> – перських війн..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908720"/>
          </a:xfrm>
        </p:spPr>
        <p:txBody>
          <a:bodyPr>
            <a:normAutofit/>
          </a:bodyPr>
          <a:lstStyle/>
          <a:p>
            <a:r>
              <a:rPr lang="uk-UA" sz="4000" dirty="0" err="1" smtClean="0">
                <a:solidFill>
                  <a:srgbClr val="663300"/>
                </a:solidFill>
              </a:rPr>
              <a:t>Греко</a:t>
            </a:r>
            <a:r>
              <a:rPr lang="uk-UA" sz="4000" dirty="0" smtClean="0">
                <a:solidFill>
                  <a:srgbClr val="663300"/>
                </a:solidFill>
              </a:rPr>
              <a:t> – перські  війни</a:t>
            </a:r>
            <a:endParaRPr lang="uk-UA" sz="4000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7643813" y="1785938"/>
            <a:ext cx="214312" cy="2143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6929438" y="2428875"/>
            <a:ext cx="214312" cy="2143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>
            <a:off x="7000875" y="2928938"/>
            <a:ext cx="214313" cy="2143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>
            <a:off x="6715125" y="3214688"/>
            <a:ext cx="214313" cy="2143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8" name="Oval 3"/>
          <p:cNvSpPr>
            <a:spLocks noChangeArrowheads="1"/>
          </p:cNvSpPr>
          <p:nvPr/>
        </p:nvSpPr>
        <p:spPr bwMode="auto">
          <a:xfrm>
            <a:off x="7072313" y="3286125"/>
            <a:ext cx="214312" cy="2143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6500813" y="3500438"/>
            <a:ext cx="214312" cy="2143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786563" y="3571875"/>
            <a:ext cx="214312" cy="2143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7215188" y="3643313"/>
            <a:ext cx="214312" cy="2143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>
            <a:off x="7429500" y="4572000"/>
            <a:ext cx="214313" cy="21431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4" name="Oval 3"/>
          <p:cNvSpPr>
            <a:spLocks noChangeArrowheads="1"/>
          </p:cNvSpPr>
          <p:nvPr/>
        </p:nvSpPr>
        <p:spPr bwMode="auto">
          <a:xfrm>
            <a:off x="8429625" y="1071563"/>
            <a:ext cx="214313" cy="2143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>
            <a:off x="8715375" y="1071563"/>
            <a:ext cx="214313" cy="2143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6" name="Oval 3"/>
          <p:cNvSpPr>
            <a:spLocks noChangeArrowheads="1"/>
          </p:cNvSpPr>
          <p:nvPr/>
        </p:nvSpPr>
        <p:spPr bwMode="auto">
          <a:xfrm>
            <a:off x="7429500" y="4143375"/>
            <a:ext cx="428625" cy="3571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99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5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7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7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8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5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p2psport.net/media/full/11/ocean-wave-energy-lt-other-fun-miscellaneous-desktop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19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6000" dirty="0" smtClean="0">
                <a:solidFill>
                  <a:srgbClr val="FFFF99"/>
                </a:solidFill>
              </a:rPr>
              <a:t>Робота  в  групах</a:t>
            </a:r>
            <a:endParaRPr lang="uk-UA" sz="6000" dirty="0">
              <a:solidFill>
                <a:srgbClr val="FFFF99"/>
              </a:solidFill>
            </a:endParaRPr>
          </a:p>
        </p:txBody>
      </p:sp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395288" y="1412875"/>
            <a:ext cx="864076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1500" indent="-571500">
              <a:buFont typeface="Wingdings" pitchFamily="2" charset="2"/>
              <a:buChar char="§"/>
            </a:pPr>
            <a:r>
              <a:rPr lang="uk-UA" sz="4400" b="1" dirty="0" smtClean="0">
                <a:solidFill>
                  <a:srgbClr val="FFC000"/>
                </a:solidFill>
                <a:latin typeface="Times New Roman" pitchFamily="18" charset="0"/>
              </a:rPr>
              <a:t>«А ф і н я н и»:     </a:t>
            </a:r>
            <a:r>
              <a:rPr lang="uk-UA" sz="4000" dirty="0" smtClean="0">
                <a:latin typeface="Times New Roman" pitchFamily="18" charset="0"/>
              </a:rPr>
              <a:t>Марафонська</a:t>
            </a:r>
            <a:r>
              <a:rPr lang="en-US" sz="3600" dirty="0" smtClean="0">
                <a:latin typeface="Times New Roman" pitchFamily="18" charset="0"/>
              </a:rPr>
              <a:t>  </a:t>
            </a:r>
            <a:endParaRPr lang="uk-UA" sz="3600" dirty="0">
              <a:latin typeface="Times New Roman" pitchFamily="18" charset="0"/>
            </a:endParaRPr>
          </a:p>
          <a:p>
            <a:r>
              <a:rPr lang="uk-UA" sz="4400" dirty="0" smtClean="0">
                <a:latin typeface="Times New Roman" pitchFamily="18" charset="0"/>
              </a:rPr>
              <a:t>                                     битва</a:t>
            </a:r>
          </a:p>
          <a:p>
            <a:pPr marL="571500" indent="-571500">
              <a:buFont typeface="Wingdings" pitchFamily="2" charset="2"/>
              <a:buChar char="§"/>
            </a:pPr>
            <a:r>
              <a:rPr lang="uk-UA" sz="4800" b="1" dirty="0" smtClean="0">
                <a:solidFill>
                  <a:srgbClr val="FFC000"/>
                </a:solidFill>
                <a:latin typeface="Times New Roman" pitchFamily="18" charset="0"/>
              </a:rPr>
              <a:t>«</a:t>
            </a:r>
            <a:r>
              <a:rPr lang="uk-UA" sz="4800" b="1" dirty="0">
                <a:solidFill>
                  <a:srgbClr val="FFC000"/>
                </a:solidFill>
                <a:latin typeface="Times New Roman" pitchFamily="18" charset="0"/>
              </a:rPr>
              <a:t>Спартанці</a:t>
            </a:r>
            <a:r>
              <a:rPr lang="uk-UA" sz="4800" b="1" dirty="0" smtClean="0">
                <a:solidFill>
                  <a:srgbClr val="FFC000"/>
                </a:solidFill>
                <a:latin typeface="Times New Roman" pitchFamily="18" charset="0"/>
              </a:rPr>
              <a:t>»:     </a:t>
            </a:r>
            <a:r>
              <a:rPr lang="uk-UA" sz="4000" dirty="0" err="1" smtClean="0">
                <a:latin typeface="Times New Roman" pitchFamily="18" charset="0"/>
              </a:rPr>
              <a:t>Фермопільська</a:t>
            </a:r>
            <a:endParaRPr lang="uk-UA" sz="4000" dirty="0">
              <a:latin typeface="Times New Roman" pitchFamily="18" charset="0"/>
            </a:endParaRPr>
          </a:p>
          <a:p>
            <a:r>
              <a:rPr lang="uk-UA" sz="3200" dirty="0">
                <a:latin typeface="Times New Roman" pitchFamily="18" charset="0"/>
              </a:rPr>
              <a:t>                                                   </a:t>
            </a:r>
            <a:r>
              <a:rPr lang="uk-UA" sz="4400" dirty="0" smtClean="0">
                <a:latin typeface="Times New Roman" pitchFamily="18" charset="0"/>
              </a:rPr>
              <a:t>битва</a:t>
            </a:r>
          </a:p>
          <a:p>
            <a:pPr marL="685800" indent="-685800">
              <a:buFont typeface="Wingdings" pitchFamily="2" charset="2"/>
              <a:buChar char="§"/>
            </a:pPr>
            <a:r>
              <a:rPr lang="uk-UA" sz="4800" b="1" dirty="0" smtClean="0">
                <a:solidFill>
                  <a:srgbClr val="FFC000"/>
                </a:solidFill>
                <a:latin typeface="Times New Roman" pitchFamily="18" charset="0"/>
              </a:rPr>
              <a:t>«Е л </a:t>
            </a:r>
            <a:r>
              <a:rPr lang="uk-UA" sz="4800" b="1" dirty="0" err="1" smtClean="0">
                <a:solidFill>
                  <a:srgbClr val="FFC000"/>
                </a:solidFill>
                <a:latin typeface="Times New Roman" pitchFamily="18" charset="0"/>
              </a:rPr>
              <a:t>л</a:t>
            </a:r>
            <a:r>
              <a:rPr lang="uk-UA" sz="4800" b="1" dirty="0" smtClean="0">
                <a:solidFill>
                  <a:srgbClr val="FFC000"/>
                </a:solidFill>
                <a:latin typeface="Times New Roman" pitchFamily="18" charset="0"/>
              </a:rPr>
              <a:t> і н и</a:t>
            </a:r>
            <a:r>
              <a:rPr lang="uk-UA" sz="4800" b="1" dirty="0">
                <a:solidFill>
                  <a:srgbClr val="FFC000"/>
                </a:solidFill>
                <a:latin typeface="Times New Roman" pitchFamily="18" charset="0"/>
              </a:rPr>
              <a:t>»: </a:t>
            </a:r>
            <a:r>
              <a:rPr lang="uk-UA" sz="4800" b="1" dirty="0" smtClean="0">
                <a:solidFill>
                  <a:srgbClr val="FFC000"/>
                </a:solidFill>
                <a:latin typeface="Times New Roman" pitchFamily="18" charset="0"/>
              </a:rPr>
              <a:t>     </a:t>
            </a:r>
            <a:r>
              <a:rPr lang="uk-UA" sz="4400" dirty="0" err="1" smtClean="0">
                <a:latin typeface="Times New Roman" pitchFamily="18" charset="0"/>
              </a:rPr>
              <a:t>Саламінська</a:t>
            </a:r>
            <a:endParaRPr lang="uk-UA" sz="4400" dirty="0">
              <a:latin typeface="Times New Roman" pitchFamily="18" charset="0"/>
            </a:endParaRPr>
          </a:p>
          <a:p>
            <a:r>
              <a:rPr lang="uk-UA" sz="4400" dirty="0">
                <a:latin typeface="Times New Roman" pitchFamily="18" charset="0"/>
              </a:rPr>
              <a:t>                                     </a:t>
            </a:r>
            <a:r>
              <a:rPr lang="uk-UA" sz="4400" dirty="0" smtClean="0">
                <a:latin typeface="Times New Roman" pitchFamily="18" charset="0"/>
              </a:rPr>
              <a:t>битва</a:t>
            </a:r>
            <a:endParaRPr lang="uk-UA" sz="40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465</TotalTime>
  <Words>340</Words>
  <Application>Microsoft Office PowerPoint</Application>
  <PresentationFormat>Экран (4:3)</PresentationFormat>
  <Paragraphs>58</Paragraphs>
  <Slides>26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Очікувані  результати</vt:lpstr>
      <vt:lpstr>П л а н:</vt:lpstr>
      <vt:lpstr>Греко – перські  війни</vt:lpstr>
      <vt:lpstr>Презентация PowerPoint</vt:lpstr>
      <vt:lpstr>Робота  в  групах</vt:lpstr>
      <vt:lpstr>490 р. до н.е. – Марафонська битва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Втеча Ксеркса</vt:lpstr>
      <vt:lpstr>Презентация PowerPoint</vt:lpstr>
      <vt:lpstr>Презентация PowerPoint</vt:lpstr>
      <vt:lpstr>Рефлексія</vt:lpstr>
      <vt:lpstr> Домашнє  завдання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Греко – перські  війни</dc:title>
  <dc:creator>Vadim</dc:creator>
  <cp:lastModifiedBy>Vadim</cp:lastModifiedBy>
  <cp:revision>76</cp:revision>
  <dcterms:created xsi:type="dcterms:W3CDTF">2013-02-02T19:45:52Z</dcterms:created>
  <dcterms:modified xsi:type="dcterms:W3CDTF">2018-11-06T18:12:25Z</dcterms:modified>
</cp:coreProperties>
</file>