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  <p:sldMasterId id="2147483840" r:id="rId2"/>
  </p:sldMasterIdLst>
  <p:sldIdLst>
    <p:sldId id="287" r:id="rId3"/>
    <p:sldId id="257" r:id="rId4"/>
    <p:sldId id="259" r:id="rId5"/>
    <p:sldId id="258" r:id="rId6"/>
    <p:sldId id="261" r:id="rId7"/>
    <p:sldId id="262" r:id="rId8"/>
    <p:sldId id="260" r:id="rId9"/>
    <p:sldId id="263" r:id="rId10"/>
    <p:sldId id="282" r:id="rId11"/>
    <p:sldId id="264" r:id="rId12"/>
    <p:sldId id="265" r:id="rId13"/>
    <p:sldId id="283" r:id="rId14"/>
    <p:sldId id="280" r:id="rId15"/>
    <p:sldId id="266" r:id="rId16"/>
    <p:sldId id="267" r:id="rId17"/>
    <p:sldId id="279" r:id="rId18"/>
    <p:sldId id="272" r:id="rId19"/>
    <p:sldId id="268" r:id="rId20"/>
    <p:sldId id="278" r:id="rId21"/>
    <p:sldId id="269" r:id="rId22"/>
    <p:sldId id="284" r:id="rId23"/>
    <p:sldId id="271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571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378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51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7054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406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184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692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4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646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707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46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239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10" Type="http://schemas.openxmlformats.org/officeDocument/2006/relationships/image" Target="../media/image35.jpe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764704"/>
            <a:ext cx="6172200" cy="3600400"/>
          </a:xfrm>
        </p:spPr>
        <p:txBody>
          <a:bodyPr>
            <a:noAutofit/>
          </a:bodyPr>
          <a:lstStyle/>
          <a:p>
            <a:pPr algn="ctr"/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8800" dirty="0"/>
              <a:t/>
            </a:r>
            <a:br>
              <a:rPr lang="uk-UA" sz="8800" dirty="0"/>
            </a:br>
            <a:r>
              <a:rPr lang="uk-UA" sz="8800" dirty="0" smtClean="0"/>
              <a:t/>
            </a:r>
            <a:br>
              <a:rPr lang="uk-UA" sz="8800" dirty="0" smtClean="0"/>
            </a:br>
            <a:r>
              <a:rPr lang="uk-UA" sz="9600" dirty="0" smtClean="0"/>
              <a:t> </a:t>
            </a:r>
            <a:br>
              <a:rPr lang="uk-UA" sz="9600" dirty="0" smtClean="0"/>
            </a:br>
            <a:r>
              <a:rPr lang="uk-UA" sz="9600" dirty="0" smtClean="0">
                <a:solidFill>
                  <a:srgbClr val="CC0066"/>
                </a:solidFill>
              </a:rPr>
              <a:t>Фінікія</a:t>
            </a:r>
            <a:br>
              <a:rPr lang="uk-UA" sz="9600" dirty="0" smtClean="0">
                <a:solidFill>
                  <a:srgbClr val="CC0066"/>
                </a:solidFill>
              </a:rPr>
            </a:br>
            <a:r>
              <a:rPr lang="uk-UA" sz="3600" dirty="0" smtClean="0">
                <a:solidFill>
                  <a:schemeClr val="accent1">
                    <a:lumMod val="50000"/>
                  </a:schemeClr>
                </a:solidFill>
              </a:rPr>
              <a:t>Всесвітня історія </a:t>
            </a:r>
            <a:br>
              <a:rPr lang="uk-UA" sz="36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uk-UA" sz="3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uk-UA" sz="3600" dirty="0" smtClean="0">
                <a:solidFill>
                  <a:schemeClr val="accent1">
                    <a:lumMod val="50000"/>
                  </a:schemeClr>
                </a:solidFill>
              </a:rPr>
              <a:t>6 клас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Підготувала вчитель історії ЗНВК №67</a:t>
            </a:r>
          </a:p>
          <a:p>
            <a:pPr algn="ctr"/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accent3">
                    <a:lumMod val="50000"/>
                  </a:schemeClr>
                </a:solidFill>
              </a:rPr>
              <a:t>Дехтяренко</a:t>
            </a:r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 Ю.В.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33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5" cy="994122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uk-UA" b="1" cap="none" dirty="0" smtClean="0">
                <a:solidFill>
                  <a:srgbClr val="0070C0"/>
                </a:solidFill>
                <a:latin typeface="Calibri"/>
              </a:rPr>
              <a:t> </a:t>
            </a:r>
            <a:r>
              <a:rPr lang="uk-UA" b="1" dirty="0" smtClean="0">
                <a:solidFill>
                  <a:srgbClr val="0070C0"/>
                </a:solidFill>
                <a:latin typeface="Calibri"/>
              </a:rPr>
              <a:t>М</a:t>
            </a:r>
            <a:r>
              <a:rPr lang="uk-UA" b="1" cap="none" dirty="0" smtClean="0">
                <a:solidFill>
                  <a:srgbClr val="0070C0"/>
                </a:solidFill>
                <a:latin typeface="Calibri"/>
              </a:rPr>
              <a:t>ореплавство і  </a:t>
            </a:r>
            <a:r>
              <a:rPr lang="uk-UA" b="1" cap="none" dirty="0" err="1" smtClean="0">
                <a:solidFill>
                  <a:srgbClr val="0070C0"/>
                </a:solidFill>
                <a:latin typeface="Calibri"/>
              </a:rPr>
              <a:t>судобудівництво</a:t>
            </a:r>
            <a:r>
              <a:rPr lang="uk-UA" b="1" cap="none" dirty="0" smtClean="0">
                <a:solidFill>
                  <a:srgbClr val="0070C0"/>
                </a:solidFill>
                <a:latin typeface="Calibri"/>
              </a:rPr>
              <a:t> </a:t>
            </a:r>
            <a:endParaRPr lang="uk-UA" b="1" cap="none" dirty="0">
              <a:solidFill>
                <a:srgbClr val="0070C0"/>
              </a:solidFill>
              <a:latin typeface="Calibri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marL="0" indent="0">
              <a:buNone/>
            </a:pPr>
            <a:r>
              <a:rPr lang="uk-UA" sz="2400" dirty="0" smtClean="0"/>
              <a:t>          Відомий </a:t>
            </a:r>
            <a:r>
              <a:rPr lang="uk-UA" sz="2400" dirty="0"/>
              <a:t>ліванський  кедр, що вкривав </a:t>
            </a:r>
            <a:r>
              <a:rPr lang="uk-UA" sz="2400" dirty="0" smtClean="0"/>
              <a:t>схили гір, </a:t>
            </a:r>
            <a:r>
              <a:rPr lang="uk-UA" sz="2400" dirty="0"/>
              <a:t>давав гарний матеріал для будівництва  міцних мореплавних суден</a:t>
            </a:r>
            <a:r>
              <a:rPr lang="uk-UA" sz="2400" b="1" dirty="0">
                <a:solidFill>
                  <a:srgbClr val="0070C0"/>
                </a:solidFill>
              </a:rPr>
              <a:t>.</a:t>
            </a:r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420888"/>
            <a:ext cx="5544616" cy="4153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53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2016224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uk-UA" sz="2800" b="1" cap="none" dirty="0" smtClean="0">
                <a:solidFill>
                  <a:srgbClr val="0070C0"/>
                </a:solidFill>
                <a:latin typeface="Calibri"/>
              </a:rPr>
              <a:t> Бойова і торгівельна </a:t>
            </a:r>
            <a:r>
              <a:rPr lang="uk-UA" sz="2800" b="1" cap="none" dirty="0" err="1" smtClean="0">
                <a:solidFill>
                  <a:srgbClr val="0070C0"/>
                </a:solidFill>
                <a:latin typeface="Calibri"/>
              </a:rPr>
              <a:t>бірема</a:t>
            </a:r>
            <a:r>
              <a:rPr lang="uk-UA" sz="2800" b="1" cap="none" dirty="0" smtClean="0">
                <a:solidFill>
                  <a:srgbClr val="0070C0"/>
                </a:solidFill>
                <a:latin typeface="Calibri"/>
              </a:rPr>
              <a:t> .</a:t>
            </a:r>
            <a:br>
              <a:rPr lang="uk-UA" sz="2800" b="1" cap="none" dirty="0" smtClean="0">
                <a:solidFill>
                  <a:srgbClr val="0070C0"/>
                </a:solidFill>
                <a:latin typeface="Calibri"/>
              </a:rPr>
            </a:br>
            <a:r>
              <a:rPr lang="uk-UA" sz="2800" b="1" cap="none" dirty="0" smtClean="0">
                <a:solidFill>
                  <a:srgbClr val="0070C0"/>
                </a:solidFill>
                <a:latin typeface="Calibri"/>
              </a:rPr>
              <a:t> Довжина - близько 30 м. Ширина основного корпуса - 1/6 довжини.</a:t>
            </a:r>
            <a:br>
              <a:rPr lang="uk-UA" sz="2800" b="1" cap="none" dirty="0" smtClean="0">
                <a:solidFill>
                  <a:srgbClr val="0070C0"/>
                </a:solidFill>
                <a:latin typeface="Calibri"/>
              </a:rPr>
            </a:br>
            <a:r>
              <a:rPr lang="uk-UA" sz="2800" b="1" cap="none" dirty="0" smtClean="0">
                <a:solidFill>
                  <a:srgbClr val="0070C0"/>
                </a:solidFill>
                <a:latin typeface="Calibri"/>
              </a:rPr>
              <a:t>Вантажопідйомність – </a:t>
            </a:r>
            <a:r>
              <a:rPr lang="uk-UA" sz="2400" b="1" cap="none" dirty="0" smtClean="0">
                <a:solidFill>
                  <a:srgbClr val="0070C0"/>
                </a:solidFill>
                <a:latin typeface="Calibri"/>
              </a:rPr>
              <a:t>250 т.</a:t>
            </a:r>
            <a:endParaRPr lang="uk-UA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348880"/>
            <a:ext cx="6742455" cy="431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043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/>
          </a:bodyPr>
          <a:lstStyle/>
          <a:p>
            <a:pPr algn="l"/>
            <a:endParaRPr lang="uk-UA" sz="20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51519" y="260648"/>
            <a:ext cx="8776697" cy="58655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      Середземне море</a:t>
            </a:r>
          </a:p>
          <a:p>
            <a:pPr marL="0" indent="0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                  Гібралтарська протока</a:t>
            </a:r>
          </a:p>
          <a:p>
            <a:pPr marL="0" indent="0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                                   Атлантичний океан</a:t>
            </a:r>
          </a:p>
          <a:p>
            <a:pPr marL="0" indent="0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Канарські </a:t>
            </a:r>
            <a:br>
              <a:rPr lang="uk-UA" sz="3600" dirty="0" smtClean="0">
                <a:solidFill>
                  <a:srgbClr val="0070C0"/>
                </a:solidFill>
              </a:rPr>
            </a:br>
            <a:r>
              <a:rPr lang="uk-UA" sz="3600" dirty="0" smtClean="0">
                <a:solidFill>
                  <a:srgbClr val="0070C0"/>
                </a:solidFill>
              </a:rPr>
              <a:t>               острови</a:t>
            </a:r>
          </a:p>
          <a:p>
            <a:pPr marL="0" indent="0">
              <a:buNone/>
            </a:pPr>
            <a:endParaRPr lang="uk-UA" sz="36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uk-UA" sz="3600" dirty="0" smtClean="0">
                <a:solidFill>
                  <a:srgbClr val="0070C0"/>
                </a:solidFill>
              </a:rPr>
              <a:t>Азорські </a:t>
            </a:r>
            <a:br>
              <a:rPr lang="uk-UA" sz="3600" dirty="0" smtClean="0">
                <a:solidFill>
                  <a:srgbClr val="0070C0"/>
                </a:solidFill>
              </a:rPr>
            </a:br>
            <a:r>
              <a:rPr lang="uk-UA" sz="3600" dirty="0" smtClean="0">
                <a:solidFill>
                  <a:srgbClr val="0070C0"/>
                </a:solidFill>
              </a:rPr>
              <a:t>               острови</a:t>
            </a:r>
            <a:endParaRPr lang="uk-UA" sz="3600" dirty="0">
              <a:solidFill>
                <a:srgbClr val="0070C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506283"/>
            <a:ext cx="5434037" cy="3830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478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8650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70C0"/>
                </a:solidFill>
              </a:rPr>
              <a:t>Подорож навколо Африки</a:t>
            </a:r>
            <a:br>
              <a:rPr lang="uk-UA" dirty="0" smtClean="0">
                <a:solidFill>
                  <a:srgbClr val="0070C0"/>
                </a:solidFill>
              </a:rPr>
            </a:br>
            <a:r>
              <a:rPr lang="uk-UA" dirty="0" smtClean="0">
                <a:solidFill>
                  <a:srgbClr val="0070C0"/>
                </a:solidFill>
              </a:rPr>
              <a:t>609 – 594 </a:t>
            </a:r>
            <a:r>
              <a:rPr lang="uk-UA" dirty="0" err="1" smtClean="0">
                <a:solidFill>
                  <a:srgbClr val="0070C0"/>
                </a:solidFill>
              </a:rPr>
              <a:t>р.р</a:t>
            </a:r>
            <a:r>
              <a:rPr lang="uk-UA" dirty="0" smtClean="0">
                <a:solidFill>
                  <a:srgbClr val="0070C0"/>
                </a:solidFill>
              </a:rPr>
              <a:t>. до н. е.</a:t>
            </a:r>
            <a:endParaRPr lang="uk-UA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03140"/>
            <a:ext cx="7128792" cy="534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969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507288" cy="792088"/>
          </a:xfrm>
        </p:spPr>
        <p:txBody>
          <a:bodyPr>
            <a:normAutofit/>
          </a:bodyPr>
          <a:lstStyle/>
          <a:p>
            <a:pPr algn="ctr"/>
            <a:r>
              <a:rPr lang="uk-UA" b="1" dirty="0">
                <a:solidFill>
                  <a:srgbClr val="00B050"/>
                </a:solidFill>
                <a:latin typeface="Calibri" panose="020F0502020204030204" pitchFamily="34" charset="0"/>
              </a:rPr>
              <a:t>К</a:t>
            </a:r>
            <a:r>
              <a:rPr lang="uk-UA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ольорове скло</a:t>
            </a:r>
            <a:endParaRPr lang="uk-UA" b="1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40968"/>
            <a:ext cx="370786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D:\Галина\Галя\зображення\d7bd0c2653d1.jpg"/>
          <p:cNvPicPr>
            <a:picLocks noGrp="1"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92344" y="3740349"/>
            <a:ext cx="4104456" cy="31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mediaprevie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7909" y="116632"/>
            <a:ext cx="2335789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46" y="908720"/>
            <a:ext cx="5457464" cy="2633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727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435280" cy="1512168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rgbClr val="CC0066"/>
                </a:solidFill>
                <a:latin typeface="Calibri" panose="020F0502020204030204" pitchFamily="34" charset="0"/>
              </a:rPr>
              <a:t>                      </a:t>
            </a:r>
            <a:r>
              <a:rPr lang="uk-UA" dirty="0" smtClean="0">
                <a:solidFill>
                  <a:srgbClr val="CC0066"/>
                </a:solidFill>
                <a:latin typeface="Calibri" panose="020F0502020204030204" pitchFamily="34" charset="0"/>
              </a:rPr>
              <a:t>Пурпурна фарба</a:t>
            </a:r>
            <a:endParaRPr lang="uk-UA" dirty="0">
              <a:solidFill>
                <a:srgbClr val="CC0066"/>
              </a:solidFill>
              <a:latin typeface="Calibri" panose="020F0502020204030204" pitchFamily="34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52922"/>
            <a:ext cx="2231329" cy="487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149" y="2060848"/>
            <a:ext cx="5479661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387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uk-UA" sz="4000" dirty="0">
                <a:solidFill>
                  <a:srgbClr val="CC0066"/>
                </a:solidFill>
              </a:rPr>
              <a:t>1 кг вовни (3 плаща) = 200г пурпурної </a:t>
            </a:r>
            <a:r>
              <a:rPr lang="uk-UA" sz="4000" dirty="0" smtClean="0">
                <a:solidFill>
                  <a:srgbClr val="CC0066"/>
                </a:solidFill>
              </a:rPr>
              <a:t>фарби = 30 </a:t>
            </a:r>
            <a:r>
              <a:rPr lang="uk-UA" sz="4000" dirty="0" err="1" smtClean="0">
                <a:solidFill>
                  <a:srgbClr val="CC0066"/>
                </a:solidFill>
              </a:rPr>
              <a:t>тис.молюсків</a:t>
            </a:r>
            <a:endParaRPr lang="uk-UA" sz="4000" dirty="0">
              <a:solidFill>
                <a:srgbClr val="CC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09801"/>
            <a:ext cx="6552728" cy="4924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30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70" y="-38505"/>
            <a:ext cx="8906926" cy="6896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433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91264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b="1" dirty="0">
                <a:solidFill>
                  <a:srgbClr val="FF0000"/>
                </a:solidFill>
                <a:latin typeface="Comic Sans MS" pitchFamily="66" charset="0"/>
              </a:rPr>
              <a:t>Фінікійський </a:t>
            </a:r>
            <a:r>
              <a:rPr lang="uk-UA" sz="3600" b="1" dirty="0" smtClean="0">
                <a:solidFill>
                  <a:srgbClr val="FF0000"/>
                </a:solidFill>
                <a:latin typeface="Comic Sans MS" pitchFamily="66" charset="0"/>
              </a:rPr>
              <a:t>алфавіт</a:t>
            </a:r>
            <a:br>
              <a:rPr lang="uk-UA" sz="36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22</a:t>
            </a:r>
            <a:r>
              <a:rPr lang="uk-UA" sz="36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букви (</a:t>
            </a:r>
            <a:r>
              <a:rPr lang="uk-UA" sz="3600" b="1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</a:rPr>
              <a:t>22 </a:t>
            </a:r>
            <a:r>
              <a:rPr lang="uk-UA" sz="36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</a:rPr>
              <a:t>приголосні </a:t>
            </a:r>
            <a:r>
              <a:rPr lang="uk-UA" sz="3600" b="1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</a:rPr>
              <a:t>звуки)</a:t>
            </a:r>
            <a:r>
              <a:rPr lang="uk-UA" sz="36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</a:rPr>
              <a:t/>
            </a:r>
            <a:br>
              <a:rPr lang="uk-UA" sz="36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</a:rPr>
            </a:br>
            <a:endParaRPr lang="uk-UA" sz="360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16976" y="1600200"/>
            <a:ext cx="351004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585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613" y="0"/>
            <a:ext cx="6077930" cy="6741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027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-315415"/>
            <a:ext cx="7772400" cy="1656184"/>
          </a:xfrm>
        </p:spPr>
        <p:txBody>
          <a:bodyPr>
            <a:normAutofit/>
          </a:bodyPr>
          <a:lstStyle/>
          <a:p>
            <a:r>
              <a:rPr lang="uk-UA" sz="8800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Фінікія</a:t>
            </a:r>
            <a:endParaRPr lang="uk-UA" sz="88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82553"/>
            <a:ext cx="8943920" cy="5775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770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200" b="1" dirty="0">
                <a:solidFill>
                  <a:srgbClr val="FF0000"/>
                </a:solidFill>
                <a:latin typeface="Comic Sans MS" pitchFamily="66" charset="0"/>
              </a:rPr>
              <a:t>Фінікійський алфавіт – основа всіх європейських мов 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7565" y="1600200"/>
            <a:ext cx="752886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29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Picture 4" descr="C:\Documents and Settings\User\Рабочий стол\Xyjrthjd6d566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-5882" t="18725" r="2942" b="35176"/>
          <a:stretch>
            <a:fillRect/>
          </a:stretch>
        </p:blipFill>
        <p:spPr bwMode="auto">
          <a:xfrm>
            <a:off x="323528" y="260648"/>
            <a:ext cx="2664296" cy="230425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286" y="188640"/>
            <a:ext cx="3226714" cy="2243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349" y="4133756"/>
            <a:ext cx="2232248" cy="272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2914235" cy="2134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420888"/>
            <a:ext cx="3024336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0648"/>
            <a:ext cx="2979331" cy="2190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276872"/>
            <a:ext cx="2342779" cy="25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044" y="4869159"/>
            <a:ext cx="2900919" cy="1988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C:\Documents and Settings\User\Рабочий стол\cifra-22-300x18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623938"/>
            <a:ext cx="3380995" cy="22340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4716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dirty="0" smtClean="0">
                <a:solidFill>
                  <a:srgbClr val="C00000"/>
                </a:solidFill>
              </a:rPr>
              <a:t>ДОМАШНЄ ЗАВДАННЯ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1</a:t>
            </a:r>
            <a:r>
              <a:rPr lang="uk-UA" b="1" noProof="1" smtClean="0">
                <a:solidFill>
                  <a:srgbClr val="002060"/>
                </a:solidFill>
              </a:rPr>
              <a:t>. Опрацювати  § 15, вчити поняття.</a:t>
            </a:r>
          </a:p>
          <a:p>
            <a:pPr marL="0" indent="0">
              <a:buNone/>
            </a:pPr>
            <a:endParaRPr lang="uk-UA" b="1" noProof="1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uk-UA" b="1" noProof="1" smtClean="0">
                <a:solidFill>
                  <a:srgbClr val="002060"/>
                </a:solidFill>
              </a:rPr>
              <a:t> 2.Написати твір «Моє враження від Фінікії та фінікійців»</a:t>
            </a:r>
          </a:p>
          <a:p>
            <a:pPr marL="0" indent="0">
              <a:buNone/>
            </a:pPr>
            <a:endParaRPr lang="uk-UA" b="1" noProof="1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uk-UA" b="1" noProof="1" smtClean="0">
                <a:solidFill>
                  <a:srgbClr val="002060"/>
                </a:solidFill>
              </a:rPr>
              <a:t>3. Скласти сенкан «фінікійці».</a:t>
            </a:r>
          </a:p>
          <a:p>
            <a:endParaRPr lang="uk-UA" noProof="1"/>
          </a:p>
        </p:txBody>
      </p:sp>
      <p:pic>
        <p:nvPicPr>
          <p:cNvPr id="4" name="Рисунок 3" descr="609856_html_m3b7895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13513" y="3356992"/>
            <a:ext cx="3024336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436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Незакінчене речення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72816"/>
            <a:ext cx="8352928" cy="43533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dirty="0" smtClean="0"/>
              <a:t>На уроці мене найбільш зацікавило…</a:t>
            </a:r>
          </a:p>
          <a:p>
            <a:pPr marL="0" indent="0">
              <a:buNone/>
            </a:pPr>
            <a:endParaRPr lang="uk-UA" sz="4000" dirty="0" smtClean="0"/>
          </a:p>
          <a:p>
            <a:pPr marL="0" indent="0">
              <a:buNone/>
            </a:pPr>
            <a:r>
              <a:rPr lang="uk-UA" sz="4000" dirty="0" smtClean="0"/>
              <a:t> </a:t>
            </a:r>
            <a:r>
              <a:rPr lang="uk-UA" sz="4000" dirty="0"/>
              <a:t>Д</a:t>
            </a:r>
            <a:r>
              <a:rPr lang="uk-UA" sz="4000" dirty="0" smtClean="0"/>
              <a:t>ля мене </a:t>
            </a:r>
            <a:r>
              <a:rPr lang="uk-UA" sz="4000" dirty="0">
                <a:solidFill>
                  <a:prstClr val="black"/>
                </a:solidFill>
              </a:rPr>
              <a:t>було </a:t>
            </a:r>
            <a:r>
              <a:rPr lang="uk-UA" sz="4000" dirty="0" smtClean="0"/>
              <a:t>новим </a:t>
            </a:r>
            <a:r>
              <a:rPr lang="uk-UA" sz="4000" dirty="0" smtClean="0"/>
              <a:t>…</a:t>
            </a:r>
            <a:endParaRPr lang="en-US" sz="4000" dirty="0" smtClean="0"/>
          </a:p>
          <a:p>
            <a:pPr marL="0" indent="0">
              <a:buNone/>
            </a:pPr>
            <a:endParaRPr lang="en-US" sz="4000" dirty="0"/>
          </a:p>
          <a:p>
            <a:pPr marL="0" indent="0">
              <a:buNone/>
            </a:pPr>
            <a:r>
              <a:rPr lang="uk-UA" sz="4000" dirty="0" smtClean="0"/>
              <a:t>На уроці мені </a:t>
            </a:r>
            <a:r>
              <a:rPr lang="uk-UA" sz="4000" smtClean="0"/>
              <a:t>найбільше сподобалось…</a:t>
            </a:r>
            <a:endParaRPr lang="uk-UA" sz="4000" dirty="0" smtClean="0"/>
          </a:p>
          <a:p>
            <a:pPr marL="0" indent="0">
              <a:buNone/>
            </a:pPr>
            <a:endParaRPr lang="uk-UA" sz="4400" dirty="0"/>
          </a:p>
        </p:txBody>
      </p:sp>
    </p:spTree>
    <p:extLst>
      <p:ext uri="{BB962C8B-B14F-4D97-AF65-F5344CB8AC3E}">
        <p14:creationId xmlns:p14="http://schemas.microsoft.com/office/powerpoint/2010/main" val="364581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2688"/>
          </a:xfrm>
        </p:spPr>
        <p:txBody>
          <a:bodyPr>
            <a:normAutofit fontScale="77500" lnSpcReduction="20000"/>
          </a:bodyPr>
          <a:lstStyle/>
          <a:p>
            <a:pPr marL="0" lvl="0" indent="0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70000"/>
              <a:buNone/>
            </a:pPr>
            <a:r>
              <a:rPr lang="uk-UA" sz="3500" b="1" i="1" dirty="0" smtClean="0">
                <a:solidFill>
                  <a:srgbClr val="00B050"/>
                </a:solidFill>
                <a:latin typeface="Century Schoolbook"/>
              </a:rPr>
              <a:t>         </a:t>
            </a:r>
            <a:r>
              <a:rPr lang="uk-UA" sz="4600" b="1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Після цього уроку ви зможете</a:t>
            </a:r>
            <a:r>
              <a:rPr lang="en-US" sz="4600" b="1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600" b="1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4600" b="1" i="1" dirty="0" smtClean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lvl="0" indent="-274320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 pitchFamily="2" charset="2"/>
              <a:buChar char="q"/>
            </a:pPr>
            <a:r>
              <a:rPr lang="uk-UA" b="1" dirty="0" smtClean="0">
                <a:solidFill>
                  <a:srgbClr val="B32C16">
                    <a:lumMod val="50000"/>
                  </a:srgbClr>
                </a:solidFill>
                <a:latin typeface="Century Schoolbook"/>
              </a:rPr>
              <a:t>показувати </a:t>
            </a:r>
            <a:r>
              <a:rPr lang="uk-UA" b="1" dirty="0">
                <a:solidFill>
                  <a:srgbClr val="B32C16">
                    <a:lumMod val="50000"/>
                  </a:srgbClr>
                </a:solidFill>
                <a:latin typeface="Century Schoolbook"/>
              </a:rPr>
              <a:t>на карті розташування </a:t>
            </a:r>
            <a:r>
              <a:rPr lang="uk-UA" b="1" dirty="0" smtClean="0">
                <a:solidFill>
                  <a:srgbClr val="B32C16">
                    <a:lumMod val="50000"/>
                  </a:srgbClr>
                </a:solidFill>
                <a:latin typeface="Century Schoolbook"/>
              </a:rPr>
              <a:t>Фінікії, її міста, колонію Карфаген;</a:t>
            </a:r>
            <a:endParaRPr lang="uk-UA" b="1" dirty="0">
              <a:solidFill>
                <a:srgbClr val="B32C16">
                  <a:lumMod val="50000"/>
                </a:srgbClr>
              </a:solidFill>
              <a:latin typeface="Century Schoolbook"/>
            </a:endParaRPr>
          </a:p>
          <a:p>
            <a:pPr marL="274320" lvl="0" indent="-274320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 pitchFamily="2" charset="2"/>
              <a:buChar char="q"/>
            </a:pPr>
            <a:r>
              <a:rPr lang="uk-UA" b="1" dirty="0" smtClean="0">
                <a:solidFill>
                  <a:srgbClr val="B32C16">
                    <a:lumMod val="50000"/>
                  </a:srgbClr>
                </a:solidFill>
                <a:latin typeface="Century Schoolbook"/>
              </a:rPr>
              <a:t>пояснювати</a:t>
            </a:r>
            <a:r>
              <a:rPr lang="uk-UA" b="1" i="1" dirty="0" smtClean="0">
                <a:solidFill>
                  <a:srgbClr val="B32C16">
                    <a:lumMod val="50000"/>
                  </a:srgbClr>
                </a:solidFill>
                <a:latin typeface="Century Schoolbook"/>
              </a:rPr>
              <a:t> </a:t>
            </a:r>
            <a:r>
              <a:rPr lang="uk-UA" b="1" dirty="0" smtClean="0">
                <a:solidFill>
                  <a:srgbClr val="B32C16">
                    <a:lumMod val="50000"/>
                  </a:srgbClr>
                </a:solidFill>
                <a:latin typeface="Century Schoolbook"/>
              </a:rPr>
              <a:t>вплив природно - географічних </a:t>
            </a:r>
            <a:r>
              <a:rPr lang="uk-UA" b="1" dirty="0">
                <a:solidFill>
                  <a:srgbClr val="B32C16">
                    <a:lumMod val="50000"/>
                  </a:srgbClr>
                </a:solidFill>
                <a:latin typeface="Century Schoolbook"/>
              </a:rPr>
              <a:t>умов на </a:t>
            </a:r>
            <a:r>
              <a:rPr lang="uk-UA" b="1" dirty="0" smtClean="0">
                <a:solidFill>
                  <a:srgbClr val="B32C16">
                    <a:lumMod val="50000"/>
                  </a:srgbClr>
                </a:solidFill>
                <a:latin typeface="Century Schoolbook"/>
              </a:rPr>
              <a:t>господарське життя фінікійців;  </a:t>
            </a:r>
            <a:endParaRPr lang="uk-UA" b="1" dirty="0">
              <a:solidFill>
                <a:srgbClr val="B32C16">
                  <a:lumMod val="50000"/>
                </a:srgbClr>
              </a:solidFill>
              <a:latin typeface="Century Schoolbook"/>
            </a:endParaRPr>
          </a:p>
          <a:p>
            <a:pPr marL="274320" lvl="0" indent="-274320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 pitchFamily="2" charset="2"/>
              <a:buChar char="q"/>
            </a:pPr>
            <a:r>
              <a:rPr lang="uk-UA" b="1" dirty="0" smtClean="0">
                <a:solidFill>
                  <a:srgbClr val="B32C16">
                    <a:lumMod val="50000"/>
                  </a:srgbClr>
                </a:solidFill>
                <a:latin typeface="Century Schoolbook"/>
              </a:rPr>
              <a:t>пояснювати нові </a:t>
            </a:r>
            <a:r>
              <a:rPr lang="uk-UA" b="1" dirty="0">
                <a:solidFill>
                  <a:srgbClr val="B32C16">
                    <a:lumMod val="50000"/>
                  </a:srgbClr>
                </a:solidFill>
                <a:latin typeface="Century Schoolbook"/>
              </a:rPr>
              <a:t>поняття «колонізація», «колонія», «метрополія», </a:t>
            </a:r>
            <a:r>
              <a:rPr lang="uk-UA" b="1" dirty="0" smtClean="0">
                <a:solidFill>
                  <a:srgbClr val="B32C16">
                    <a:lumMod val="50000"/>
                  </a:srgbClr>
                </a:solidFill>
                <a:latin typeface="Century Schoolbook"/>
              </a:rPr>
              <a:t>«міста – держави»</a:t>
            </a:r>
            <a:r>
              <a:rPr lang="uk-UA" b="1" i="1" dirty="0" smtClean="0">
                <a:solidFill>
                  <a:srgbClr val="B32C16">
                    <a:lumMod val="50000"/>
                  </a:srgbClr>
                </a:solidFill>
                <a:latin typeface="Century Schoolbook"/>
              </a:rPr>
              <a:t>; </a:t>
            </a:r>
          </a:p>
          <a:p>
            <a:pPr marL="274320" lvl="0" indent="-274320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 pitchFamily="2" charset="2"/>
              <a:buChar char="q"/>
            </a:pPr>
            <a:r>
              <a:rPr lang="uk-UA" b="1" dirty="0" smtClean="0">
                <a:solidFill>
                  <a:srgbClr val="B32C16">
                    <a:lumMod val="50000"/>
                  </a:srgbClr>
                </a:solidFill>
                <a:latin typeface="Century Schoolbook"/>
              </a:rPr>
              <a:t>називати винаходи, які уславили фінікійців. </a:t>
            </a:r>
            <a:endParaRPr lang="uk-UA" b="1" dirty="0">
              <a:solidFill>
                <a:srgbClr val="B32C16">
                  <a:lumMod val="50000"/>
                </a:srgbClr>
              </a:solidFill>
              <a:latin typeface="Century Schoolbook"/>
            </a:endParaRPr>
          </a:p>
          <a:p>
            <a:pPr marL="274320" lvl="0" indent="-274320">
              <a:lnSpc>
                <a:spcPct val="150000"/>
              </a:lnSpc>
              <a:spcBef>
                <a:spcPts val="600"/>
              </a:spcBef>
              <a:buClr>
                <a:srgbClr val="FE8637"/>
              </a:buClr>
              <a:buSzPct val="70000"/>
              <a:buFont typeface="Wingdings" pitchFamily="2" charset="2"/>
              <a:buChar char="q"/>
            </a:pPr>
            <a:endParaRPr lang="uk-UA" sz="2000" b="1" dirty="0">
              <a:solidFill>
                <a:srgbClr val="B32C16">
                  <a:lumMod val="50000"/>
                </a:srgbClr>
              </a:solidFill>
              <a:latin typeface="Century Schoolbook"/>
            </a:endParaRPr>
          </a:p>
        </p:txBody>
      </p:sp>
    </p:spTree>
    <p:extLst>
      <p:ext uri="{BB962C8B-B14F-4D97-AF65-F5344CB8AC3E}">
        <p14:creationId xmlns:p14="http://schemas.microsoft.com/office/powerpoint/2010/main" val="93870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1052736"/>
          </a:xfrm>
        </p:spPr>
        <p:txBody>
          <a:bodyPr>
            <a:noAutofit/>
          </a:bodyPr>
          <a:lstStyle/>
          <a:p>
            <a:r>
              <a:rPr lang="uk-UA" sz="2800" b="1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визначити географічне положення і природно – </a:t>
            </a:r>
            <a:br>
              <a:rPr lang="uk-UA" sz="2800" b="1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географічні умови розвитку Фінікії</a:t>
            </a:r>
            <a:endParaRPr lang="uk-UA" sz="2800" b="1" i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7"/>
            <a:ext cx="8208912" cy="594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989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994122"/>
          </a:xfrm>
        </p:spPr>
        <p:txBody>
          <a:bodyPr>
            <a:normAutofit fontScale="90000"/>
          </a:bodyPr>
          <a:lstStyle/>
          <a:p>
            <a:r>
              <a:rPr lang="uk-UA" sz="3200" b="1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uk-UA" b="1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назвати основні заняття фінікійців</a:t>
            </a:r>
            <a:endParaRPr lang="uk-UA" b="1" i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1507" y="1600200"/>
            <a:ext cx="712098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809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4048" y="3390025"/>
            <a:ext cx="4150838" cy="3334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01" y="11832"/>
            <a:ext cx="3567741" cy="3325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042" y="11832"/>
            <a:ext cx="4800533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7" t="19674" r="12834" b="5659"/>
          <a:stretch/>
        </p:blipFill>
        <p:spPr bwMode="auto">
          <a:xfrm>
            <a:off x="337727" y="3274310"/>
            <a:ext cx="4811216" cy="3565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852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9036496" cy="1296144"/>
          </a:xfrm>
        </p:spPr>
        <p:txBody>
          <a:bodyPr>
            <a:noAutofit/>
          </a:bodyPr>
          <a:lstStyle/>
          <a:p>
            <a:r>
              <a:rPr lang="uk-UA" sz="2800" b="1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дати визначення понять: «місто – держава», «колонія», «колонізація», «метрополія», показати на карті міста Фінікії, колонію Карфаген</a:t>
            </a:r>
            <a:endParaRPr lang="uk-UA" sz="2800" b="1" i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6484"/>
            <a:ext cx="8820472" cy="4961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69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642194"/>
          </a:xfrm>
        </p:spPr>
        <p:txBody>
          <a:bodyPr>
            <a:noAutofit/>
          </a:bodyPr>
          <a:lstStyle/>
          <a:p>
            <a:pPr algn="ctr"/>
            <a:r>
              <a:rPr lang="uk-UA" sz="3600" b="1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з</a:t>
            </a:r>
            <a:r>
              <a:rPr lang="en-US" sz="3600" b="1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`</a:t>
            </a:r>
            <a:r>
              <a:rPr lang="uk-UA" sz="3600" b="1" i="1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ясувати, які </a:t>
            </a:r>
            <a:r>
              <a:rPr lang="uk-UA" sz="36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винаходи уславили фінікійців?</a:t>
            </a:r>
            <a:br>
              <a:rPr lang="uk-UA" sz="3600" b="1" i="1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3600" b="1" i="1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12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7065" y="1600200"/>
            <a:ext cx="6469869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94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64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Эркер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802</TotalTime>
  <Words>190</Words>
  <Application>Microsoft Office PowerPoint</Application>
  <PresentationFormat>Экран (4:3)</PresentationFormat>
  <Paragraphs>40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Эркер</vt:lpstr>
      <vt:lpstr>                                                                                                                           Фінікія Всесвітня історія   6 клас</vt:lpstr>
      <vt:lpstr>Фінікія</vt:lpstr>
      <vt:lpstr>Презентация PowerPoint</vt:lpstr>
      <vt:lpstr>1) визначити географічне положення і природно –       географічні умови розвитку Фінікії</vt:lpstr>
      <vt:lpstr>     2) назвати основні заняття фінікійців</vt:lpstr>
      <vt:lpstr>Презентация PowerPoint</vt:lpstr>
      <vt:lpstr>3) дати визначення понять: «місто – держава», «колонія», «колонізація», «метрополія», показати на карті міста Фінікії, колонію Карфаген</vt:lpstr>
      <vt:lpstr>4) з`ясувати, які винаходи уславили фінікійців? </vt:lpstr>
      <vt:lpstr>Презентация PowerPoint</vt:lpstr>
      <vt:lpstr> Мореплавство і  судобудівництво </vt:lpstr>
      <vt:lpstr> Бойова і торгівельна бірема .  Довжина - близько 30 м. Ширина основного корпуса - 1/6 довжини. Вантажопідйомність – 250 т.</vt:lpstr>
      <vt:lpstr>Презентация PowerPoint</vt:lpstr>
      <vt:lpstr>Подорож навколо Африки 609 – 594 р.р. до н. е.</vt:lpstr>
      <vt:lpstr>Кольорове скло</vt:lpstr>
      <vt:lpstr>                      Пурпурна фарба</vt:lpstr>
      <vt:lpstr>1 кг вовни (3 плаща) = 200г пурпурної фарби = 30 тис.молюсків</vt:lpstr>
      <vt:lpstr>Презентация PowerPoint</vt:lpstr>
      <vt:lpstr>Фінікійський алфавіт 22 букви (22 приголосні звуки) </vt:lpstr>
      <vt:lpstr>Презентация PowerPoint</vt:lpstr>
      <vt:lpstr>Фінікійський алфавіт – основа всіх європейських мов </vt:lpstr>
      <vt:lpstr>Презентация PowerPoint</vt:lpstr>
      <vt:lpstr>ДОМАШНЄ ЗАВДАННЯ</vt:lpstr>
      <vt:lpstr>Незакінчене речення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Фінікія</dc:title>
  <dc:creator>Julia</dc:creator>
  <cp:lastModifiedBy>Julia</cp:lastModifiedBy>
  <cp:revision>80</cp:revision>
  <dcterms:created xsi:type="dcterms:W3CDTF">2018-10-20T10:18:50Z</dcterms:created>
  <dcterms:modified xsi:type="dcterms:W3CDTF">2018-12-09T14:28:02Z</dcterms:modified>
</cp:coreProperties>
</file>