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9" r:id="rId3"/>
    <p:sldId id="257" r:id="rId4"/>
    <p:sldId id="258" r:id="rId5"/>
    <p:sldId id="260" r:id="rId6"/>
    <p:sldId id="261" r:id="rId7"/>
    <p:sldId id="273" r:id="rId8"/>
    <p:sldId id="262" r:id="rId9"/>
    <p:sldId id="263" r:id="rId10"/>
    <p:sldId id="264" r:id="rId11"/>
    <p:sldId id="265" r:id="rId12"/>
    <p:sldId id="267" r:id="rId13"/>
    <p:sldId id="266" r:id="rId14"/>
    <p:sldId id="269" r:id="rId15"/>
    <p:sldId id="270" r:id="rId16"/>
    <p:sldId id="274" r:id="rId17"/>
    <p:sldId id="271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6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CCFD65-DE1C-4D7B-A775-8FE2EE452C85}" type="datetimeFigureOut">
              <a:rPr lang="ru-RU" smtClean="0"/>
              <a:t>05.03.2014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D18E31-F114-4220-8B13-FCE07494A9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801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D18E31-F114-4220-8B13-FCE07494A99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809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D18E31-F114-4220-8B13-FCE07494A99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637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D18E31-F114-4220-8B13-FCE07494A99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6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03DA-E6EF-46FE-8A61-BF14DB2F981C}" type="datetimeFigureOut">
              <a:rPr lang="ru-RU" smtClean="0"/>
              <a:t>05.03.2014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C9769-4931-4F41-AE01-7EC9B8FCEE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773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03DA-E6EF-46FE-8A61-BF14DB2F981C}" type="datetimeFigureOut">
              <a:rPr lang="ru-RU" smtClean="0"/>
              <a:t>05.03.2014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C9769-4931-4F41-AE01-7EC9B8FCEE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47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03DA-E6EF-46FE-8A61-BF14DB2F981C}" type="datetimeFigureOut">
              <a:rPr lang="ru-RU" smtClean="0"/>
              <a:t>05.03.2014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C9769-4931-4F41-AE01-7EC9B8FCEE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619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03DA-E6EF-46FE-8A61-BF14DB2F981C}" type="datetimeFigureOut">
              <a:rPr lang="ru-RU" smtClean="0"/>
              <a:t>05.03.2014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C9769-4931-4F41-AE01-7EC9B8FCEE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373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03DA-E6EF-46FE-8A61-BF14DB2F981C}" type="datetimeFigureOut">
              <a:rPr lang="ru-RU" smtClean="0"/>
              <a:t>05.03.2014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C9769-4931-4F41-AE01-7EC9B8FCEE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9513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03DA-E6EF-46FE-8A61-BF14DB2F981C}" type="datetimeFigureOut">
              <a:rPr lang="ru-RU" smtClean="0"/>
              <a:t>05.03.2014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C9769-4931-4F41-AE01-7EC9B8FCEE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670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03DA-E6EF-46FE-8A61-BF14DB2F981C}" type="datetimeFigureOut">
              <a:rPr lang="ru-RU" smtClean="0"/>
              <a:t>05.03.2014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C9769-4931-4F41-AE01-7EC9B8FCEE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977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03DA-E6EF-46FE-8A61-BF14DB2F981C}" type="datetimeFigureOut">
              <a:rPr lang="ru-RU" smtClean="0"/>
              <a:t>05.03.2014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C9769-4931-4F41-AE01-7EC9B8FCEE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779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03DA-E6EF-46FE-8A61-BF14DB2F981C}" type="datetimeFigureOut">
              <a:rPr lang="ru-RU" smtClean="0"/>
              <a:t>05.03.2014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C9769-4931-4F41-AE01-7EC9B8FCEE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55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03DA-E6EF-46FE-8A61-BF14DB2F981C}" type="datetimeFigureOut">
              <a:rPr lang="ru-RU" smtClean="0"/>
              <a:t>05.03.2014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C9769-4931-4F41-AE01-7EC9B8FCEE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927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03DA-E6EF-46FE-8A61-BF14DB2F981C}" type="datetimeFigureOut">
              <a:rPr lang="ru-RU" smtClean="0"/>
              <a:t>05.03.2014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C9769-4931-4F41-AE01-7EC9B8FCEE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116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A03DA-E6EF-46FE-8A61-BF14DB2F981C}" type="datetimeFigureOut">
              <a:rPr lang="ru-RU" smtClean="0"/>
              <a:t>05.03.2014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1C9769-4931-4F41-AE01-7EC9B8FCEE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475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Листопадова революція в Німеччині 1918р.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Веймарська республіка</a:t>
            </a:r>
          </a:p>
          <a:p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1918-1933рр.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482158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50106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uk-UA" sz="3600" dirty="0" smtClean="0"/>
              <a:t>Результати і наслідки революції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endParaRPr lang="uk-UA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412776"/>
            <a:ext cx="2808312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1.Повалення монархії,встановлення республіки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3284984"/>
            <a:ext cx="4032448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 smtClean="0"/>
              <a:t>2.Проголошення демократичних прав і свобод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139952" y="1772816"/>
            <a:ext cx="2880320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 smtClean="0"/>
              <a:t>3.Вихід Німеччини із війни і підписання Версальського миру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92080" y="4805588"/>
            <a:ext cx="2808312" cy="10703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 smtClean="0"/>
              <a:t>4.Придушення соціалістичної революції і встановлення радянської влади</a:t>
            </a:r>
            <a:endParaRPr lang="ru-RU" dirty="0"/>
          </a:p>
        </p:txBody>
      </p:sp>
      <p:sp>
        <p:nvSpPr>
          <p:cNvPr id="8" name="Стрелка вниз 7"/>
          <p:cNvSpPr/>
          <p:nvPr/>
        </p:nvSpPr>
        <p:spPr>
          <a:xfrm>
            <a:off x="3635896" y="1124744"/>
            <a:ext cx="144016" cy="20162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2195736" y="1124744"/>
            <a:ext cx="72008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5292080" y="1124744"/>
            <a:ext cx="144016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7236296" y="1124744"/>
            <a:ext cx="144016" cy="35283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131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663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Веймарська республіка</a:t>
            </a:r>
            <a:br>
              <a:rPr lang="uk-UA" dirty="0" smtClean="0"/>
            </a:br>
            <a:r>
              <a:rPr lang="uk-UA" dirty="0" smtClean="0"/>
              <a:t>(1919-1933рр.)</a:t>
            </a:r>
            <a:endParaRPr lang="ru-RU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Рисунок 34" descr="E:\Vs_ist_2010_Koval\Keys_uchny_10\Keys_y\AVT\history\AOC\Data\OtherMedia\images\15-04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127" y="1461619"/>
            <a:ext cx="7488832" cy="45601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30977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Права і свободи німецьких громадян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Гарантування особистої свободи;</a:t>
            </a:r>
          </a:p>
          <a:p>
            <a:pPr fontAlgn="auto">
              <a:spcAft>
                <a:spcPts val="0"/>
              </a:spcAft>
              <a:defRPr/>
            </a:pPr>
            <a:r>
              <a:rPr lang="uk-UA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Право на мирні зібрання і мітинги;</a:t>
            </a:r>
          </a:p>
          <a:p>
            <a:pPr fontAlgn="auto">
              <a:spcAft>
                <a:spcPts val="0"/>
              </a:spcAft>
              <a:defRPr/>
            </a:pPr>
            <a:r>
              <a:rPr lang="uk-UA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Право на </a:t>
            </a:r>
            <a:r>
              <a:rPr lang="uk-UA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об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`</a:t>
            </a:r>
            <a:r>
              <a:rPr lang="uk-UA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єднання </a:t>
            </a:r>
            <a:r>
              <a:rPr lang="uk-UA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в спілки і товариства;</a:t>
            </a:r>
          </a:p>
          <a:p>
            <a:pPr fontAlgn="auto">
              <a:spcAft>
                <a:spcPts val="0"/>
              </a:spcAft>
              <a:defRPr/>
            </a:pPr>
            <a:r>
              <a:rPr lang="uk-UA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Свобода слова;</a:t>
            </a:r>
          </a:p>
          <a:p>
            <a:pPr fontAlgn="auto">
              <a:spcAft>
                <a:spcPts val="0"/>
              </a:spcAft>
              <a:defRPr/>
            </a:pPr>
            <a:r>
              <a:rPr lang="uk-UA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Право на власність та недоторканність власності;</a:t>
            </a:r>
          </a:p>
          <a:p>
            <a:pPr fontAlgn="auto">
              <a:spcAft>
                <a:spcPts val="0"/>
              </a:spcAft>
              <a:defRPr/>
            </a:pPr>
            <a:r>
              <a:rPr lang="uk-UA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Недоторканність житла.</a:t>
            </a:r>
            <a:endParaRPr lang="ru-RU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98636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363272" cy="432048"/>
          </a:xfrm>
        </p:spPr>
        <p:txBody>
          <a:bodyPr>
            <a:noAutofit/>
          </a:bodyPr>
          <a:lstStyle/>
          <a:p>
            <a:r>
              <a:rPr lang="uk-UA" sz="3200" b="1" i="1" dirty="0" smtClean="0"/>
              <a:t>Німеччина у 1919-1933 рр.</a:t>
            </a:r>
            <a:br>
              <a:rPr lang="uk-UA" sz="3200" b="1" i="1" dirty="0" smtClean="0"/>
            </a:br>
            <a:endParaRPr lang="ru-RU" sz="3200" b="1" i="1" dirty="0"/>
          </a:p>
        </p:txBody>
      </p:sp>
      <p:pic>
        <p:nvPicPr>
          <p:cNvPr id="6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2456" y="872852"/>
            <a:ext cx="2134964" cy="2484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2535857" y="510715"/>
            <a:ext cx="6500639" cy="60306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/>
              <a:t>1919-1926рр</a:t>
            </a:r>
            <a:r>
              <a:rPr lang="uk-UA" dirty="0" smtClean="0"/>
              <a:t>.- Вихід </a:t>
            </a:r>
            <a:r>
              <a:rPr lang="uk-UA" dirty="0"/>
              <a:t>із повоєнної кризи</a:t>
            </a:r>
            <a:endParaRPr lang="ru-RU" dirty="0"/>
          </a:p>
          <a:p>
            <a:r>
              <a:rPr lang="uk-UA" sz="2000" dirty="0" smtClean="0"/>
              <a:t>Придушення правих і лівих путчів;</a:t>
            </a:r>
          </a:p>
          <a:p>
            <a:r>
              <a:rPr lang="uk-UA" sz="2000" dirty="0" smtClean="0"/>
              <a:t>Рурська криза;</a:t>
            </a:r>
          </a:p>
          <a:p>
            <a:r>
              <a:rPr lang="uk-UA" sz="2000" dirty="0" smtClean="0"/>
              <a:t>Політичний вплив СДПН;</a:t>
            </a:r>
          </a:p>
          <a:p>
            <a:r>
              <a:rPr lang="uk-UA" sz="2000" dirty="0" smtClean="0"/>
              <a:t>Становлення НСДАП;</a:t>
            </a:r>
          </a:p>
          <a:p>
            <a:pPr marL="0" indent="0">
              <a:buNone/>
            </a:pPr>
            <a:r>
              <a:rPr lang="uk-UA" dirty="0"/>
              <a:t>1926-1929 рр.-Стабілізація економіки</a:t>
            </a:r>
          </a:p>
          <a:p>
            <a:r>
              <a:rPr lang="uk-UA" sz="2000" dirty="0" smtClean="0"/>
              <a:t>Кредити з В.Британії та США;</a:t>
            </a:r>
          </a:p>
          <a:p>
            <a:r>
              <a:rPr lang="uk-UA" sz="2000" dirty="0" smtClean="0"/>
              <a:t>Згортання соціальних витрат;</a:t>
            </a:r>
          </a:p>
          <a:p>
            <a:r>
              <a:rPr lang="uk-UA" sz="2000" dirty="0" smtClean="0"/>
              <a:t>Зростання промисловості та інфраструктури;</a:t>
            </a:r>
            <a:r>
              <a:rPr lang="uk-UA" sz="2000" dirty="0"/>
              <a:t> </a:t>
            </a:r>
            <a:endParaRPr lang="uk-UA" sz="2000" dirty="0" smtClean="0"/>
          </a:p>
          <a:p>
            <a:pPr marL="0" indent="0">
              <a:buNone/>
            </a:pPr>
            <a:r>
              <a:rPr lang="uk-UA" dirty="0" smtClean="0"/>
              <a:t>1929-1933 </a:t>
            </a:r>
            <a:r>
              <a:rPr lang="uk-UA" dirty="0"/>
              <a:t>рр.-Економічна криза;загострення політичної </a:t>
            </a:r>
            <a:r>
              <a:rPr lang="uk-UA" dirty="0" smtClean="0"/>
              <a:t>боротьби</a:t>
            </a:r>
            <a:endParaRPr lang="uk-UA" sz="2000" dirty="0" smtClean="0"/>
          </a:p>
          <a:p>
            <a:r>
              <a:rPr lang="uk-UA" sz="2000" dirty="0" smtClean="0"/>
              <a:t>Спад промислового виробництва,торгівлі;</a:t>
            </a:r>
          </a:p>
          <a:p>
            <a:r>
              <a:rPr lang="uk-UA" sz="2000" dirty="0" smtClean="0"/>
              <a:t>Армія безробітних;</a:t>
            </a:r>
          </a:p>
          <a:p>
            <a:r>
              <a:rPr lang="uk-UA" sz="2000" dirty="0" smtClean="0"/>
              <a:t>Масові банкрутства дрібних підприємців і селян;</a:t>
            </a:r>
          </a:p>
          <a:p>
            <a:r>
              <a:rPr lang="uk-UA" sz="2000" dirty="0" smtClean="0"/>
              <a:t>Зростання популярності фашистів та комуністів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257" y="3356992"/>
            <a:ext cx="2514600" cy="3381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/>
              <a:t>Ф. </a:t>
            </a:r>
            <a:r>
              <a:rPr lang="uk-UA" sz="1600" dirty="0" err="1"/>
              <a:t>Еберт</a:t>
            </a:r>
            <a:r>
              <a:rPr lang="uk-UA" sz="1600" dirty="0"/>
              <a:t> – І президент</a:t>
            </a:r>
            <a:endParaRPr lang="ru-RU" sz="1600" dirty="0"/>
          </a:p>
        </p:txBody>
      </p:sp>
      <p:pic>
        <p:nvPicPr>
          <p:cNvPr id="10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57" y="3672088"/>
            <a:ext cx="2316163" cy="283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0" y="6184307"/>
            <a:ext cx="271445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uk-UA" dirty="0" smtClean="0"/>
              <a:t>Пауль фон  Гінденбург- останній  президент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535857" y="476672"/>
            <a:ext cx="6284615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535857" y="2492896"/>
            <a:ext cx="6284615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35857" y="4149080"/>
            <a:ext cx="6284615" cy="94064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2986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-963488"/>
            <a:ext cx="8229600" cy="2381126"/>
          </a:xfrm>
        </p:spPr>
        <p:txBody>
          <a:bodyPr/>
          <a:lstStyle/>
          <a:p>
            <a:pPr algn="l"/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Інфляція</a:t>
            </a: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sz="half" idx="1"/>
          </p:nvPr>
        </p:nvSpPr>
        <p:spPr bwMode="auto">
          <a:xfrm>
            <a:off x="251519" y="5806947"/>
            <a:ext cx="4244281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0" indent="0" algn="ctr" eaLnBrk="0" hangingPunct="0">
              <a:buNone/>
              <a:defRPr/>
            </a:pPr>
            <a:r>
              <a:rPr lang="uk-UA" sz="1600" dirty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Робітники з корзинами для  білизни йдуть отримати заробітну плату</a:t>
            </a:r>
            <a:endParaRPr lang="uk-UA" sz="2800" dirty="0">
              <a:solidFill>
                <a:schemeClr val="tx1"/>
              </a:solidFill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251520" y="1556792"/>
            <a:ext cx="3707904" cy="4093652"/>
          </a:xfrm>
          <a:prstGeom prst="rect">
            <a:avLst/>
          </a:prstGeom>
          <a:noFill/>
          <a:ln>
            <a:noFill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17110"/>
            <a:ext cx="3829050" cy="2209800"/>
          </a:xfrm>
          <a:prstGeom prst="rect">
            <a:avLst/>
          </a:prstGeom>
          <a:noFill/>
          <a:ln>
            <a:noFill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 rot="10800000" flipV="1">
            <a:off x="4427984" y="2976627"/>
            <a:ext cx="446449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endParaRPr lang="uk-UA" sz="2400" dirty="0" smtClean="0">
              <a:solidFill>
                <a:prstClr val="black"/>
              </a:solidFill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endParaRPr lang="uk-UA" sz="2400" dirty="0">
              <a:solidFill>
                <a:prstClr val="black"/>
              </a:solidFill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endParaRPr lang="uk-UA" sz="2400" dirty="0" smtClean="0">
              <a:solidFill>
                <a:prstClr val="black"/>
              </a:solidFill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r>
              <a:rPr lang="uk-UA" sz="2400" dirty="0" smtClean="0">
                <a:solidFill>
                  <a:prstClr val="black"/>
                </a:solidFill>
                <a:ea typeface="+mj-ea"/>
                <a:cs typeface="+mj-cs"/>
              </a:rPr>
              <a:t>Банкнота </a:t>
            </a:r>
            <a:r>
              <a:rPr lang="uk-UA" sz="2400" dirty="0">
                <a:solidFill>
                  <a:prstClr val="black"/>
                </a:solidFill>
                <a:ea typeface="+mj-ea"/>
                <a:cs typeface="+mj-cs"/>
              </a:rPr>
              <a:t>у сто мільярдів марок</a:t>
            </a:r>
            <a:endParaRPr lang="ru-RU" sz="2400" dirty="0">
              <a:solidFill>
                <a:prstClr val="black"/>
              </a:solidFill>
              <a:ea typeface="+mj-ea"/>
              <a:cs typeface="+mj-cs"/>
            </a:endParaRP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5292079" y="332656"/>
            <a:ext cx="36003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2400" dirty="0" smtClean="0"/>
              <a:t>1922р</a:t>
            </a:r>
            <a:r>
              <a:rPr lang="uk-UA" sz="2400" dirty="0"/>
              <a:t>.: 1</a:t>
            </a:r>
            <a:r>
              <a:rPr lang="en-US" sz="2400" dirty="0"/>
              <a:t>$ =10</a:t>
            </a:r>
            <a:r>
              <a:rPr lang="uk-UA" sz="2400" dirty="0" smtClean="0"/>
              <a:t>марок;</a:t>
            </a:r>
          </a:p>
          <a:p>
            <a:pPr eaLnBrk="1" hangingPunct="1"/>
            <a:r>
              <a:rPr lang="uk-UA" sz="2400" dirty="0" smtClean="0"/>
              <a:t>1923р.: 1</a:t>
            </a:r>
            <a:r>
              <a:rPr lang="en-US" sz="2400" dirty="0" smtClean="0"/>
              <a:t>$</a:t>
            </a:r>
            <a:r>
              <a:rPr lang="uk-UA" sz="2400" dirty="0" smtClean="0"/>
              <a:t> =1000000м.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342273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38306"/>
            <a:ext cx="8229600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січень1919 р</a:t>
            </a:r>
            <a:r>
              <a:rPr lang="ru-RU" sz="2000" dirty="0">
                <a:solidFill>
                  <a:prstClr val="black"/>
                </a:solidFill>
              </a:rPr>
              <a:t>.  - створено </a:t>
            </a:r>
            <a:r>
              <a:rPr lang="ru-RU" sz="2000" dirty="0"/>
              <a:t> </a:t>
            </a:r>
            <a:r>
              <a:rPr lang="ru-RU" sz="2000" dirty="0" err="1"/>
              <a:t>Німецьку</a:t>
            </a:r>
            <a:r>
              <a:rPr lang="ru-RU" sz="2000" dirty="0"/>
              <a:t> </a:t>
            </a:r>
            <a:r>
              <a:rPr lang="ru-RU" sz="2000" dirty="0" err="1"/>
              <a:t>робітничу</a:t>
            </a:r>
            <a:r>
              <a:rPr lang="ru-RU" sz="2000" dirty="0"/>
              <a:t> </a:t>
            </a:r>
            <a:r>
              <a:rPr lang="ru-RU" sz="2000" dirty="0" err="1"/>
              <a:t>партію</a:t>
            </a:r>
            <a:r>
              <a:rPr lang="ru-RU" sz="2000" dirty="0"/>
              <a:t> (ДАП). В </a:t>
            </a:r>
            <a:r>
              <a:rPr lang="ru-RU" sz="2000" dirty="0" err="1"/>
              <a:t>квітні</a:t>
            </a:r>
            <a:r>
              <a:rPr lang="ru-RU" sz="2000" dirty="0"/>
              <a:t> 1920р. ДАП </a:t>
            </a:r>
            <a:r>
              <a:rPr lang="ru-RU" sz="2000" dirty="0" err="1"/>
              <a:t>перейменували</a:t>
            </a:r>
            <a:r>
              <a:rPr lang="ru-RU" sz="2000" dirty="0"/>
              <a:t> у </a:t>
            </a:r>
            <a:r>
              <a:rPr lang="ru-RU" sz="2000" dirty="0" err="1"/>
              <a:t>Націонал</a:t>
            </a:r>
            <a:r>
              <a:rPr lang="ru-RU" sz="2000" dirty="0"/>
              <a:t> – </a:t>
            </a:r>
            <a:r>
              <a:rPr lang="ru-RU" sz="2000" dirty="0" err="1"/>
              <a:t>соціалістичну</a:t>
            </a:r>
            <a:r>
              <a:rPr lang="ru-RU" sz="2000" dirty="0"/>
              <a:t> </a:t>
            </a:r>
            <a:r>
              <a:rPr lang="ru-RU" sz="2000" dirty="0" err="1"/>
              <a:t>робітничу</a:t>
            </a:r>
            <a:r>
              <a:rPr lang="ru-RU" sz="2000" dirty="0"/>
              <a:t> </a:t>
            </a:r>
            <a:r>
              <a:rPr lang="ru-RU" sz="2000" dirty="0" err="1"/>
              <a:t>партію</a:t>
            </a:r>
            <a:r>
              <a:rPr lang="ru-RU" sz="2000" dirty="0"/>
              <a:t> </a:t>
            </a:r>
            <a:r>
              <a:rPr lang="ru-RU" sz="2000" dirty="0" err="1"/>
              <a:t>Німеччини</a:t>
            </a:r>
            <a:r>
              <a:rPr lang="ru-RU" sz="2000" dirty="0"/>
              <a:t> (НСДАП).</a:t>
            </a: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513" y="1412776"/>
            <a:ext cx="5015419" cy="3726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5105400"/>
            <a:ext cx="49530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      </a:t>
            </a:r>
            <a:r>
              <a:rPr lang="ru-RU" dirty="0" err="1" smtClean="0"/>
              <a:t>Виступ</a:t>
            </a:r>
            <a:r>
              <a:rPr lang="ru-RU" dirty="0" smtClean="0"/>
              <a:t> </a:t>
            </a:r>
            <a:r>
              <a:rPr lang="ru-RU" dirty="0" err="1"/>
              <a:t>А.Гітлера</a:t>
            </a:r>
            <a:r>
              <a:rPr lang="ru-RU" dirty="0"/>
              <a:t> на одних з перших </a:t>
            </a:r>
            <a:r>
              <a:rPr lang="ru-RU" dirty="0" err="1"/>
              <a:t>зборів</a:t>
            </a:r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dirty="0" err="1" smtClean="0"/>
              <a:t>нацистів</a:t>
            </a:r>
            <a:endParaRPr lang="ru-RU" dirty="0"/>
          </a:p>
        </p:txBody>
      </p:sp>
      <p:sp>
        <p:nvSpPr>
          <p:cNvPr id="9" name="Прямоугольник 3"/>
          <p:cNvSpPr>
            <a:spLocks noGrp="1" noChangeArrowheads="1"/>
          </p:cNvSpPr>
          <p:nvPr>
            <p:ph sz="half" idx="2"/>
          </p:nvPr>
        </p:nvSpPr>
        <p:spPr bwMode="auto">
          <a:xfrm>
            <a:off x="4648200" y="1600200"/>
            <a:ext cx="4038600" cy="4585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2813"/>
            <a:r>
              <a:rPr lang="ru-RU" sz="2000" dirty="0"/>
              <a:t> </a:t>
            </a:r>
            <a:r>
              <a:rPr lang="ru-RU" sz="2000" dirty="0" err="1"/>
              <a:t>Порівняно</a:t>
            </a:r>
            <a:r>
              <a:rPr lang="ru-RU" sz="2000" dirty="0"/>
              <a:t> </a:t>
            </a:r>
            <a:r>
              <a:rPr lang="ru-RU" sz="2000" dirty="0" err="1"/>
              <a:t>швидко</a:t>
            </a:r>
            <a:r>
              <a:rPr lang="ru-RU" sz="2000" dirty="0"/>
              <a:t> </a:t>
            </a:r>
            <a:r>
              <a:rPr lang="ru-RU" sz="2000" dirty="0" err="1"/>
              <a:t>лідером</a:t>
            </a:r>
            <a:r>
              <a:rPr lang="ru-RU" sz="2000" dirty="0"/>
              <a:t> </a:t>
            </a:r>
            <a:r>
              <a:rPr lang="ru-RU" sz="2000" dirty="0" err="1"/>
              <a:t>цієї</a:t>
            </a:r>
            <a:r>
              <a:rPr lang="ru-RU" sz="2000" dirty="0"/>
              <a:t> </a:t>
            </a:r>
            <a:r>
              <a:rPr lang="ru-RU" sz="2000" dirty="0" err="1"/>
              <a:t>партії</a:t>
            </a:r>
            <a:r>
              <a:rPr lang="ru-RU" sz="2000" dirty="0"/>
              <a:t> став </a:t>
            </a:r>
            <a:r>
              <a:rPr lang="ru-RU" sz="2000" b="1" dirty="0"/>
              <a:t>Адольф </a:t>
            </a:r>
            <a:r>
              <a:rPr lang="ru-RU" sz="2000" b="1" dirty="0" err="1"/>
              <a:t>Гітлер</a:t>
            </a:r>
            <a:r>
              <a:rPr lang="ru-RU" sz="2000" dirty="0"/>
              <a:t>. </a:t>
            </a:r>
          </a:p>
          <a:p>
            <a:pPr marL="0" indent="0" algn="ctr" defTabSz="912813">
              <a:buNone/>
            </a:pPr>
            <a:r>
              <a:rPr lang="uk-UA" sz="2000" dirty="0">
                <a:solidFill>
                  <a:srgbClr val="002060"/>
                </a:solidFill>
              </a:rPr>
              <a:t> </a:t>
            </a:r>
            <a:endParaRPr lang="uk-UA" sz="2000" dirty="0"/>
          </a:p>
          <a:p>
            <a:pPr>
              <a:defRPr/>
            </a:pPr>
            <a:r>
              <a:rPr lang="uk-UA" sz="2000" i="1" dirty="0"/>
              <a:t>У націонал – соціалістичну партію вливався широкий потік найрізноманітніших людей, які переслідували при вступі часом протилежні цілі. .. Не стану заперечувати, що … такі речі, як життєві блага і, скажімо, блиск красивої форми, зіграли в моєму виборі не останню роль”.</a:t>
            </a:r>
          </a:p>
          <a:p>
            <a:pPr marL="0" indent="0" algn="r">
              <a:buNone/>
              <a:defRPr/>
            </a:pPr>
            <a:r>
              <a:rPr lang="uk-UA" sz="2000" i="1" dirty="0"/>
              <a:t>В. Шелленберг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42314111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95288"/>
            <a:ext cx="8229600" cy="6065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7604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31774" y="121195"/>
            <a:ext cx="8588698" cy="1143000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/>
              <a:t>1926-1929 рр.-</a:t>
            </a:r>
            <a:r>
              <a:rPr lang="uk-UA" dirty="0" smtClean="0"/>
              <a:t>Стабілізація  економіки</a:t>
            </a:r>
            <a:r>
              <a:rPr lang="uk-UA" dirty="0"/>
              <a:t/>
            </a:r>
            <a:br>
              <a:rPr lang="uk-UA" dirty="0"/>
            </a:br>
            <a:endParaRPr lang="ru-RU" dirty="0"/>
          </a:p>
        </p:txBody>
      </p:sp>
      <p:pic>
        <p:nvPicPr>
          <p:cNvPr id="5" name="Схема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3021012"/>
            <a:ext cx="7194550" cy="4152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Диаграмма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1124744"/>
            <a:ext cx="3992563" cy="2193925"/>
          </a:xfrm>
          <a:prstGeom prst="rect">
            <a:avLst/>
          </a:prstGeom>
          <a:solidFill>
            <a:srgbClr val="800080">
              <a:alpha val="350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Диаграмма 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347" y="692695"/>
            <a:ext cx="4450209" cy="2625974"/>
          </a:xfrm>
          <a:prstGeom prst="rect">
            <a:avLst/>
          </a:prstGeom>
          <a:solidFill>
            <a:srgbClr val="FF99CC"/>
          </a:solidFill>
        </p:spPr>
      </p:pic>
    </p:spTree>
    <p:extLst>
      <p:ext uri="{BB962C8B-B14F-4D97-AF65-F5344CB8AC3E}">
        <p14:creationId xmlns:p14="http://schemas.microsoft.com/office/powerpoint/2010/main" val="1326920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6" grpId="0"/>
      <p:bldOleChart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2800" dirty="0"/>
              <a:t>1929-1933 рр.-Економічна криза;загострення політичної боротьби</a:t>
            </a:r>
            <a:r>
              <a:rPr lang="uk-UA" sz="2000" dirty="0"/>
              <a:t/>
            </a:r>
            <a:br>
              <a:rPr lang="uk-UA" sz="2000" dirty="0"/>
            </a:b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2831"/>
            <a:ext cx="4716016" cy="3190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51245"/>
            <a:ext cx="4258444" cy="34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2288" y="3564405"/>
            <a:ext cx="41937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400" dirty="0" smtClean="0">
              <a:solidFill>
                <a:prstClr val="black"/>
              </a:solidFill>
            </a:endParaRPr>
          </a:p>
          <a:p>
            <a:pPr lvl="0"/>
            <a:endParaRPr lang="ru-RU" sz="2400" dirty="0">
              <a:solidFill>
                <a:prstClr val="black"/>
              </a:solidFill>
            </a:endParaRPr>
          </a:p>
          <a:p>
            <a:pPr lvl="0"/>
            <a:r>
              <a:rPr lang="ru-RU" sz="2000" dirty="0" err="1" smtClean="0">
                <a:solidFill>
                  <a:prstClr val="black"/>
                </a:solidFill>
              </a:rPr>
              <a:t>Роздача</a:t>
            </a:r>
            <a:r>
              <a:rPr lang="ru-RU" sz="2000" dirty="0" smtClean="0">
                <a:solidFill>
                  <a:prstClr val="black"/>
                </a:solidFill>
              </a:rPr>
              <a:t> </a:t>
            </a:r>
            <a:r>
              <a:rPr lang="ru-RU" sz="2000" dirty="0">
                <a:solidFill>
                  <a:prstClr val="black"/>
                </a:solidFill>
              </a:rPr>
              <a:t>нацистами </a:t>
            </a:r>
            <a:r>
              <a:rPr lang="ru-RU" sz="2000" dirty="0" err="1">
                <a:solidFill>
                  <a:prstClr val="black"/>
                </a:solidFill>
              </a:rPr>
              <a:t>безкоштовних</a:t>
            </a:r>
            <a:r>
              <a:rPr lang="ru-RU" sz="2000" dirty="0">
                <a:solidFill>
                  <a:prstClr val="black"/>
                </a:solidFill>
              </a:rPr>
              <a:t> </a:t>
            </a:r>
            <a:r>
              <a:rPr lang="ru-RU" sz="2000" dirty="0" err="1">
                <a:solidFill>
                  <a:prstClr val="black"/>
                </a:solidFill>
              </a:rPr>
              <a:t>обідів</a:t>
            </a:r>
            <a:r>
              <a:rPr lang="ru-RU" sz="2000" dirty="0">
                <a:solidFill>
                  <a:prstClr val="black"/>
                </a:solidFill>
              </a:rPr>
              <a:t> </a:t>
            </a:r>
            <a:r>
              <a:rPr lang="ru-RU" sz="2000" dirty="0" err="1" smtClean="0">
                <a:solidFill>
                  <a:prstClr val="black"/>
                </a:solidFill>
              </a:rPr>
              <a:t>безробітним</a:t>
            </a:r>
            <a:endParaRPr lang="ru-RU" sz="2000" dirty="0" smtClean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76812" y="1425744"/>
            <a:ext cx="399764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uk-UA" sz="2000" dirty="0" smtClean="0">
              <a:solidFill>
                <a:prstClr val="black"/>
              </a:solidFill>
            </a:endParaRPr>
          </a:p>
          <a:p>
            <a:pPr lvl="0"/>
            <a:endParaRPr lang="uk-UA" sz="2000" dirty="0">
              <a:solidFill>
                <a:prstClr val="black"/>
              </a:solidFill>
            </a:endParaRPr>
          </a:p>
          <a:p>
            <a:pPr lvl="0"/>
            <a:endParaRPr lang="uk-UA" sz="2000" dirty="0" smtClean="0">
              <a:solidFill>
                <a:prstClr val="black"/>
              </a:solidFill>
            </a:endParaRPr>
          </a:p>
          <a:p>
            <a:pPr lvl="0"/>
            <a:endParaRPr lang="uk-UA" sz="2000" dirty="0" smtClean="0">
              <a:solidFill>
                <a:prstClr val="black"/>
              </a:solidFill>
            </a:endParaRPr>
          </a:p>
          <a:p>
            <a:pPr lvl="0"/>
            <a:r>
              <a:rPr lang="uk-UA" sz="2000" dirty="0" smtClean="0">
                <a:solidFill>
                  <a:prstClr val="black"/>
                </a:solidFill>
              </a:rPr>
              <a:t>Нічні </a:t>
            </a:r>
            <a:r>
              <a:rPr lang="uk-UA" sz="2000" dirty="0">
                <a:solidFill>
                  <a:prstClr val="black"/>
                </a:solidFill>
              </a:rPr>
              <a:t>паради </a:t>
            </a:r>
            <a:r>
              <a:rPr lang="uk-UA" sz="2000" dirty="0" smtClean="0">
                <a:solidFill>
                  <a:prstClr val="black"/>
                </a:solidFill>
              </a:rPr>
              <a:t>нацистів </a:t>
            </a:r>
            <a:r>
              <a:rPr lang="uk-UA" sz="2000" dirty="0">
                <a:solidFill>
                  <a:prstClr val="black"/>
                </a:solidFill>
              </a:rPr>
              <a:t>із смолоскипами</a:t>
            </a:r>
            <a:endParaRPr lang="ru-RU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458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459432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uk-UA" sz="2000" b="1" i="1" dirty="0" smtClean="0"/>
              <a:t/>
            </a:r>
            <a:br>
              <a:rPr lang="uk-UA" sz="2000" b="1" i="1" dirty="0" smtClean="0"/>
            </a:br>
            <a:r>
              <a:rPr lang="uk-UA" sz="2000" b="1" i="1" dirty="0"/>
              <a:t/>
            </a:r>
            <a:br>
              <a:rPr lang="uk-UA" sz="2000" b="1" i="1" dirty="0"/>
            </a:br>
            <a:r>
              <a:rPr lang="uk-UA" sz="2000" b="1" i="1" dirty="0" smtClean="0"/>
              <a:t/>
            </a:r>
            <a:br>
              <a:rPr lang="uk-UA" sz="2000" b="1" i="1" dirty="0" smtClean="0"/>
            </a:br>
            <a:r>
              <a:rPr lang="uk-UA" sz="2000" b="1" i="1" dirty="0" smtClean="0"/>
              <a:t>1.Виснаження Німеччини довготривалою війною.Поразки на фронтах</a:t>
            </a:r>
            <a:endParaRPr lang="ru-RU" sz="2000" b="1" i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57200" y="476672"/>
            <a:ext cx="4038600" cy="564949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uk-UA" sz="1800" dirty="0" smtClean="0"/>
          </a:p>
          <a:p>
            <a:pPr marL="0" indent="0">
              <a:buNone/>
            </a:pPr>
            <a:r>
              <a:rPr lang="uk-UA" sz="1800" dirty="0" smtClean="0"/>
              <a:t>Полонені німецькі солдати</a:t>
            </a:r>
            <a:endParaRPr lang="ru-RU" sz="18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8200" y="908720"/>
            <a:ext cx="4038600" cy="52174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1800" dirty="0" smtClean="0"/>
              <a:t>Після бою англійські солдати в німецьких касках</a:t>
            </a:r>
            <a:endParaRPr lang="ru-RU" sz="1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78" y="1196752"/>
            <a:ext cx="3856034" cy="277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570" y="1484784"/>
            <a:ext cx="4104456" cy="3288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789040"/>
            <a:ext cx="3517277" cy="2911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0"/>
            <a:ext cx="6696744" cy="4046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Причини революції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214531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b="1" i="1" dirty="0"/>
              <a:t>2.Антивоєнні виступи,братання на фронтах</a:t>
            </a:r>
            <a:br>
              <a:rPr lang="uk-UA" sz="2800" b="1" i="1" dirty="0"/>
            </a:b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08720"/>
            <a:ext cx="4038600" cy="2827020"/>
          </a:xfrm>
        </p:spPr>
      </p:pic>
      <p:sp>
        <p:nvSpPr>
          <p:cNvPr id="5" name="Текст 4"/>
          <p:cNvSpPr>
            <a:spLocks noGrp="1"/>
          </p:cNvSpPr>
          <p:nvPr>
            <p:ph sz="half" idx="2"/>
          </p:nvPr>
        </p:nvSpPr>
        <p:spPr>
          <a:xfrm>
            <a:off x="4648200" y="764704"/>
            <a:ext cx="4038600" cy="5361459"/>
          </a:xfrm>
        </p:spPr>
        <p:txBody>
          <a:bodyPr/>
          <a:lstStyle/>
          <a:p>
            <a:endParaRPr lang="uk-UA" sz="1800" dirty="0" smtClean="0"/>
          </a:p>
          <a:p>
            <a:pPr marL="0" indent="0">
              <a:buNone/>
            </a:pPr>
            <a:r>
              <a:rPr lang="uk-UA" sz="1800" dirty="0"/>
              <a:t> </a:t>
            </a:r>
            <a:r>
              <a:rPr lang="uk-UA" sz="1800" dirty="0" smtClean="0"/>
              <a:t>           Мітінг в Берліні ,листопад 1918р.</a:t>
            </a:r>
            <a:endParaRPr lang="ru-RU" sz="1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222" y="4218273"/>
            <a:ext cx="3419746" cy="2639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283968" y="6021288"/>
            <a:ext cx="45116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Братання</a:t>
            </a:r>
            <a:r>
              <a:rPr lang="ru-RU" dirty="0" smtClean="0"/>
              <a:t> </a:t>
            </a:r>
            <a:r>
              <a:rPr lang="ru-RU" dirty="0" err="1" smtClean="0"/>
              <a:t>російських</a:t>
            </a:r>
            <a:r>
              <a:rPr lang="ru-RU" dirty="0" smtClean="0"/>
              <a:t> і австро-</a:t>
            </a:r>
            <a:r>
              <a:rPr lang="ru-RU" dirty="0" err="1" smtClean="0"/>
              <a:t>угорських</a:t>
            </a:r>
            <a:r>
              <a:rPr lang="ru-RU" dirty="0" smtClean="0"/>
              <a:t>        </a:t>
            </a:r>
            <a:r>
              <a:rPr lang="ru-RU" dirty="0" err="1" smtClean="0"/>
              <a:t>військ</a:t>
            </a:r>
            <a:r>
              <a:rPr lang="ru-RU" dirty="0" smtClean="0"/>
              <a:t>, зима 1917/1918 </a:t>
            </a:r>
            <a:r>
              <a:rPr lang="ru-RU" dirty="0" err="1" smtClean="0"/>
              <a:t>років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3699224"/>
            <a:ext cx="52288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prstClr val="black"/>
                </a:solidFill>
              </a:rPr>
              <a:t>Братання</a:t>
            </a:r>
            <a:r>
              <a:rPr lang="ru-RU" dirty="0">
                <a:solidFill>
                  <a:prstClr val="black"/>
                </a:solidFill>
              </a:rPr>
              <a:t> на </a:t>
            </a:r>
            <a:r>
              <a:rPr lang="ru-RU" dirty="0" err="1">
                <a:solidFill>
                  <a:prstClr val="black"/>
                </a:solidFill>
              </a:rPr>
              <a:t>російсько-німецькому</a:t>
            </a: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err="1">
                <a:solidFill>
                  <a:prstClr val="black"/>
                </a:solidFill>
              </a:rPr>
              <a:t>фронті</a:t>
            </a:r>
            <a:r>
              <a:rPr lang="ru-RU" dirty="0">
                <a:solidFill>
                  <a:prstClr val="black"/>
                </a:solidFill>
              </a:rPr>
              <a:t>, 1917р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9" y="1482691"/>
            <a:ext cx="3431564" cy="4203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8381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3034680" cy="1228998"/>
          </a:xfrm>
        </p:spPr>
        <p:txBody>
          <a:bodyPr>
            <a:normAutofit/>
          </a:bodyPr>
          <a:lstStyle/>
          <a:p>
            <a:pPr algn="l"/>
            <a:r>
              <a:rPr lang="uk-UA" sz="2400" b="1" i="1" dirty="0" smtClean="0"/>
              <a:t>2.Революційні події в Росії 1917 р.</a:t>
            </a:r>
            <a:r>
              <a:rPr lang="ru-RU" sz="2400" b="1" i="1" dirty="0" smtClean="0"/>
              <a:t/>
            </a:r>
            <a:br>
              <a:rPr lang="ru-RU" sz="2400" b="1" i="1" dirty="0" smtClean="0"/>
            </a:br>
            <a:endParaRPr lang="ru-RU" sz="2400" b="1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0"/>
            <a:ext cx="4115147" cy="2939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392" y="2939391"/>
            <a:ext cx="4267608" cy="290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2896"/>
            <a:ext cx="5256584" cy="2369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2474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172" y="-171400"/>
            <a:ext cx="8229600" cy="1143000"/>
          </a:xfrm>
        </p:spPr>
        <p:txBody>
          <a:bodyPr>
            <a:normAutofit/>
          </a:bodyPr>
          <a:lstStyle/>
          <a:p>
            <a:r>
              <a:rPr lang="uk-UA" sz="2000" b="1" i="1" dirty="0" smtClean="0"/>
              <a:t>4.Відсутність реальних демократичних прав і свобод</a:t>
            </a:r>
            <a:br>
              <a:rPr lang="uk-UA" sz="2000" b="1" i="1" dirty="0" smtClean="0"/>
            </a:br>
            <a:r>
              <a:rPr lang="uk-UA" sz="2000" b="1" i="1" dirty="0" smtClean="0"/>
              <a:t>5.Загострення соціальних проблем,масове невдоволення населення</a:t>
            </a:r>
            <a:endParaRPr lang="ru-RU" sz="2000" b="1" i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 descr="D:\ВОЙНА\Fww_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05" y="1124745"/>
            <a:ext cx="3834947" cy="2925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174" y="1124745"/>
            <a:ext cx="4431262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941920"/>
            <a:ext cx="2702237" cy="2792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972" y="4016852"/>
            <a:ext cx="4176464" cy="274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7572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uk-UA" dirty="0" smtClean="0"/>
              <a:t>Початок  революції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u="sng" dirty="0" smtClean="0">
                <a:solidFill>
                  <a:srgbClr val="002060"/>
                </a:solidFill>
              </a:rPr>
              <a:t>3 листопада 1818р.</a:t>
            </a:r>
            <a:r>
              <a:rPr lang="uk-UA" dirty="0" smtClean="0">
                <a:solidFill>
                  <a:srgbClr val="002060"/>
                </a:solidFill>
              </a:rPr>
              <a:t> – повстання моряків в м.Кілі, які відмовилися виконувати наказ командування вийти в море і вступити в бій з переважаючими силами британців заради вигідних умов перемир</a:t>
            </a:r>
            <a:r>
              <a:rPr lang="en-US" dirty="0" smtClean="0">
                <a:solidFill>
                  <a:srgbClr val="002060"/>
                </a:solidFill>
              </a:rPr>
              <a:t>`</a:t>
            </a:r>
            <a:r>
              <a:rPr lang="uk-UA" dirty="0" smtClean="0">
                <a:solidFill>
                  <a:srgbClr val="002060"/>
                </a:solidFill>
              </a:rPr>
              <a:t>я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5" name="Объект 4"/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4008" y="1484784"/>
            <a:ext cx="4320480" cy="350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771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221559" y="2492896"/>
            <a:ext cx="2358553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0"/>
            <a:ext cx="9205614" cy="1196752"/>
          </a:xfrm>
        </p:spPr>
        <p:txBody>
          <a:bodyPr>
            <a:normAutofit/>
          </a:bodyPr>
          <a:lstStyle/>
          <a:p>
            <a:r>
              <a:rPr lang="uk-UA" sz="3200" dirty="0" smtClean="0"/>
              <a:t>Соціал-демократичний рух у Німеччині в 1918р.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1889588"/>
              </p:ext>
            </p:extLst>
          </p:nvPr>
        </p:nvGraphicFramePr>
        <p:xfrm>
          <a:off x="457200" y="908720"/>
          <a:ext cx="8219256" cy="5448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9752"/>
                <a:gridCol w="2739752"/>
                <a:gridCol w="2739752"/>
              </a:tblGrid>
              <a:tr h="428251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Праві соціал-демократи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Центристи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Ліві соціал-демократи</a:t>
                      </a:r>
                      <a:endParaRPr lang="ru-RU" dirty="0"/>
                    </a:p>
                  </a:txBody>
                  <a:tcPr/>
                </a:tc>
              </a:tr>
              <a:tr h="5020273">
                <a:tc>
                  <a:txBody>
                    <a:bodyPr/>
                    <a:lstStyle/>
                    <a:p>
                      <a:r>
                        <a:rPr lang="uk-UA" dirty="0" smtClean="0"/>
                        <a:t>Виступали за демократичну революцію,встановлення республіки,утвердження демократії,проведення соціальних реформ,поступову побудову демократичного суспільства</a:t>
                      </a:r>
                    </a:p>
                    <a:p>
                      <a:r>
                        <a:rPr lang="uk-UA" b="1" dirty="0" smtClean="0"/>
                        <a:t>Лідери: </a:t>
                      </a:r>
                    </a:p>
                    <a:p>
                      <a:r>
                        <a:rPr lang="uk-UA" b="1" dirty="0" smtClean="0"/>
                        <a:t>Ф.Еберт,</a:t>
                      </a:r>
                    </a:p>
                    <a:p>
                      <a:r>
                        <a:rPr lang="uk-UA" b="1" dirty="0" smtClean="0"/>
                        <a:t>Ф.Шейдеман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Навесні 1917 р.</a:t>
                      </a:r>
                    </a:p>
                    <a:p>
                      <a:endParaRPr lang="uk-UA" dirty="0" smtClean="0"/>
                    </a:p>
                    <a:p>
                      <a:r>
                        <a:rPr lang="uk-UA" i="1" u="sng" dirty="0" smtClean="0"/>
                        <a:t>Незалежна соціал-демократична партія Німеччини(НСДПН)</a:t>
                      </a:r>
                    </a:p>
                    <a:p>
                      <a:r>
                        <a:rPr lang="uk-UA" dirty="0" smtClean="0"/>
                        <a:t>Виступали за демократичну революцію,проти диктатури пролетаріату,за участь соціал-демократів у парламентській боротьбі,профспілках,</a:t>
                      </a:r>
                    </a:p>
                    <a:p>
                      <a:r>
                        <a:rPr lang="uk-UA" dirty="0" smtClean="0"/>
                        <a:t>громадських організаціях</a:t>
                      </a:r>
                    </a:p>
                    <a:p>
                      <a:r>
                        <a:rPr lang="uk-UA" b="1" dirty="0" smtClean="0"/>
                        <a:t>Лідери:</a:t>
                      </a:r>
                    </a:p>
                    <a:p>
                      <a:r>
                        <a:rPr lang="uk-UA" b="1" dirty="0" smtClean="0"/>
                        <a:t>Г.Гаазе,</a:t>
                      </a:r>
                    </a:p>
                    <a:p>
                      <a:r>
                        <a:rPr lang="uk-UA" b="1" dirty="0" smtClean="0"/>
                        <a:t>К.Каутський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У 1916 р.створили «Групу Спартака»,з 1918 р.-</a:t>
                      </a:r>
                      <a:r>
                        <a:rPr lang="uk-UA" baseline="0" dirty="0" smtClean="0"/>
                        <a:t> «Союз Спартака»</a:t>
                      </a:r>
                    </a:p>
                    <a:p>
                      <a:endParaRPr lang="uk-UA" baseline="0" dirty="0" smtClean="0"/>
                    </a:p>
                    <a:p>
                      <a:r>
                        <a:rPr lang="uk-UA" baseline="0" dirty="0" smtClean="0"/>
                        <a:t>Виступали за насильницьке захоплення влади,встановлення диктатури пролетаріату, світову соціалістичну революцію</a:t>
                      </a:r>
                    </a:p>
                    <a:p>
                      <a:endParaRPr lang="uk-UA" baseline="0" dirty="0" smtClean="0"/>
                    </a:p>
                    <a:p>
                      <a:r>
                        <a:rPr lang="uk-UA" b="1" baseline="0" dirty="0" smtClean="0"/>
                        <a:t>Лідери:  К.Лібкнехт і Р.Люксембург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913125"/>
            <a:ext cx="1385863" cy="1778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трелка вниз 11"/>
          <p:cNvSpPr/>
          <p:nvPr/>
        </p:nvSpPr>
        <p:spPr>
          <a:xfrm>
            <a:off x="4256819" y="1683565"/>
            <a:ext cx="288032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941168"/>
            <a:ext cx="2580878" cy="1717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481662"/>
            <a:ext cx="923353" cy="1303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013176"/>
            <a:ext cx="981844" cy="1573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72000" y="5481662"/>
            <a:ext cx="867585" cy="1395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85118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r"/>
            <a:r>
              <a:rPr lang="uk-UA" sz="2800" dirty="0" smtClean="0"/>
              <a:t>     Проголошення республіки</a:t>
            </a:r>
            <a:endParaRPr lang="ru-RU" sz="2800" dirty="0"/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68297"/>
            <a:ext cx="4684813" cy="4828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789040"/>
            <a:ext cx="4038600" cy="2570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716016" y="1628507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i="1" dirty="0" smtClean="0"/>
              <a:t>9 листопада 1818р. – повстання в Берліні. Імператор Вільгельм ІІ зрікся престолу і утік до Нідерландів. </a:t>
            </a:r>
          </a:p>
          <a:p>
            <a:endParaRPr lang="uk-UA" b="1" i="1" dirty="0"/>
          </a:p>
          <a:p>
            <a:r>
              <a:rPr lang="uk-UA" b="1" i="1" dirty="0" smtClean="0"/>
              <a:t>Сформовано новий уряд – Раду народних уповноважених на чолі з Ф.Ебертом</a:t>
            </a:r>
          </a:p>
          <a:p>
            <a:endParaRPr lang="uk-UA" dirty="0"/>
          </a:p>
          <a:p>
            <a:r>
              <a:rPr lang="uk-UA" dirty="0" smtClean="0"/>
              <a:t>Імператор Вільгельм </a:t>
            </a:r>
            <a:r>
              <a:rPr lang="en-US" dirty="0" smtClean="0"/>
              <a:t>II</a:t>
            </a:r>
            <a:r>
              <a:rPr lang="uk-UA" dirty="0" smtClean="0"/>
              <a:t> з онуками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44016" y="2924944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/>
              <a:t>Рада </a:t>
            </a:r>
            <a:r>
              <a:rPr lang="ru-RU" b="1" i="1" dirty="0" err="1"/>
              <a:t>Народних</a:t>
            </a:r>
            <a:r>
              <a:rPr lang="ru-RU" b="1" i="1" dirty="0"/>
              <a:t> </a:t>
            </a:r>
            <a:r>
              <a:rPr lang="ru-RU" b="1" i="1" dirty="0" err="1"/>
              <a:t>уповноважених</a:t>
            </a:r>
            <a:r>
              <a:rPr lang="ru-RU" b="1" i="1" dirty="0"/>
              <a:t> –  </a:t>
            </a:r>
            <a:r>
              <a:rPr lang="ru-RU" b="1" i="1" dirty="0" err="1"/>
              <a:t>утворена</a:t>
            </a:r>
            <a:r>
              <a:rPr lang="ru-RU" b="1" i="1" dirty="0"/>
              <a:t> з </a:t>
            </a:r>
            <a:r>
              <a:rPr lang="ru-RU" b="1" i="1" dirty="0" err="1"/>
              <a:t>представників</a:t>
            </a:r>
            <a:r>
              <a:rPr lang="ru-RU" b="1" i="1" dirty="0"/>
              <a:t> </a:t>
            </a:r>
            <a:r>
              <a:rPr lang="uk-UA" b="1" i="1" dirty="0">
                <a:ea typeface="Calibri" pitchFamily="34" charset="0"/>
                <a:cs typeface="Times New Roman" pitchFamily="18" charset="0"/>
              </a:rPr>
              <a:t>СДНП та </a:t>
            </a:r>
            <a:r>
              <a:rPr lang="uk-UA" b="1" i="1" dirty="0" smtClean="0">
                <a:ea typeface="Calibri" pitchFamily="34" charset="0"/>
                <a:cs typeface="Times New Roman" pitchFamily="18" charset="0"/>
              </a:rPr>
              <a:t>                         НСДПН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cs typeface="Times New Roman" pitchFamily="18" charset="0"/>
              </a:rPr>
              <a:t> </a:t>
            </a:r>
            <a:r>
              <a:rPr lang="uk-UA" dirty="0" smtClean="0">
                <a:cs typeface="Times New Roman" pitchFamily="18" charset="0"/>
              </a:rPr>
              <a:t>                            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 smtClean="0"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cs typeface="Times New Roman" pitchFamily="18" charset="0"/>
            </a:endParaRPr>
          </a:p>
          <a:p>
            <a:pPr>
              <a:defRPr/>
            </a:pPr>
            <a:r>
              <a:rPr lang="uk-UA" dirty="0" smtClean="0"/>
              <a:t>                     </a:t>
            </a:r>
            <a:r>
              <a:rPr lang="uk-UA" dirty="0"/>
              <a:t>Ф.Еберт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/>
              <a:t>Став </a:t>
            </a:r>
            <a:r>
              <a:rPr lang="en-US" dirty="0" smtClean="0"/>
              <a:t>I</a:t>
            </a:r>
            <a:r>
              <a:rPr lang="uk-UA" dirty="0" smtClean="0"/>
              <a:t> президентом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/>
              <a:t>Німеччини  6 лютого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/>
              <a:t>1919 р.                                     </a:t>
            </a:r>
            <a:endParaRPr lang="ru-RU" dirty="0"/>
          </a:p>
        </p:txBody>
      </p:sp>
      <p:pic>
        <p:nvPicPr>
          <p:cNvPr id="16" name="Рисунок 15"/>
          <p:cNvPicPr/>
          <p:nvPr/>
        </p:nvPicPr>
        <p:blipFill>
          <a:blip r:embed="rId4"/>
          <a:stretch>
            <a:fillRect/>
          </a:stretch>
        </p:blipFill>
        <p:spPr>
          <a:xfrm>
            <a:off x="2430016" y="3496794"/>
            <a:ext cx="2197596" cy="311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5708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238" y="1466229"/>
            <a:ext cx="4267200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90" y="3333750"/>
            <a:ext cx="1905000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651692"/>
            <a:ext cx="190500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Схема 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38" y="-296842"/>
            <a:ext cx="6321425" cy="382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трелка вниз 13"/>
          <p:cNvSpPr/>
          <p:nvPr/>
        </p:nvSpPr>
        <p:spPr>
          <a:xfrm>
            <a:off x="3276735" y="3047379"/>
            <a:ext cx="940296" cy="1080120"/>
          </a:xfrm>
          <a:prstGeom prst="downArrow">
            <a:avLst>
              <a:gd name="adj1" fmla="val 50000"/>
              <a:gd name="adj2" fmla="val 480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uk-UA" dirty="0" smtClean="0"/>
              <a:t>Січень11919р</a:t>
            </a:r>
            <a:r>
              <a:rPr lang="uk-UA" dirty="0"/>
              <a:t>. 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2073999" y="4009932"/>
            <a:ext cx="4566342" cy="7080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000" dirty="0"/>
              <a:t>Повстання проти уряду Ф. </a:t>
            </a:r>
            <a:r>
              <a:rPr lang="uk-UA" sz="2000" dirty="0" err="1"/>
              <a:t>Еберта</a:t>
            </a:r>
            <a:r>
              <a:rPr lang="uk-UA" sz="2000" dirty="0"/>
              <a:t>. Завершилося поразкою комуністів</a:t>
            </a:r>
            <a:r>
              <a:rPr lang="uk-UA" dirty="0"/>
              <a:t>.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88890" y="5629275"/>
            <a:ext cx="2009934" cy="3693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dirty="0"/>
              <a:t>Роза </a:t>
            </a:r>
            <a:r>
              <a:rPr lang="ru-RU" dirty="0" err="1"/>
              <a:t>Люксембурґ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 flipH="1">
            <a:off x="2438400" y="6324600"/>
            <a:ext cx="1629544" cy="369888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dirty="0"/>
              <a:t>Карл </a:t>
            </a:r>
            <a:r>
              <a:rPr lang="ru-RU" dirty="0" err="1" smtClean="0"/>
              <a:t>Лібкнехт</a:t>
            </a: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300192" y="4898827"/>
            <a:ext cx="2721246" cy="1754326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ru-RU" b="1" i="1" dirty="0" smtClean="0"/>
              <a:t>13 </a:t>
            </a:r>
            <a:r>
              <a:rPr lang="ru-RU" b="1" i="1" dirty="0" err="1"/>
              <a:t>квітня</a:t>
            </a:r>
            <a:r>
              <a:rPr lang="ru-RU" b="1" i="1" dirty="0"/>
              <a:t> 1919 року в </a:t>
            </a:r>
            <a:r>
              <a:rPr lang="ru-RU" b="1" i="1" dirty="0" err="1"/>
              <a:t>Мюнхені</a:t>
            </a:r>
            <a:r>
              <a:rPr lang="ru-RU" b="1" i="1" dirty="0"/>
              <a:t> </a:t>
            </a:r>
            <a:r>
              <a:rPr lang="ru-RU" b="1" i="1" dirty="0" err="1"/>
              <a:t>була</a:t>
            </a:r>
            <a:r>
              <a:rPr lang="ru-RU" b="1" i="1" dirty="0"/>
              <a:t> </a:t>
            </a:r>
            <a:r>
              <a:rPr lang="ru-RU" b="1" i="1" dirty="0" err="1"/>
              <a:t>проголошена</a:t>
            </a:r>
            <a:r>
              <a:rPr lang="ru-RU" b="1" i="1" dirty="0"/>
              <a:t> </a:t>
            </a:r>
            <a:r>
              <a:rPr lang="ru-RU" b="1" i="1" dirty="0" err="1"/>
              <a:t>Баварська</a:t>
            </a:r>
            <a:r>
              <a:rPr lang="ru-RU" b="1" i="1" dirty="0"/>
              <a:t> </a:t>
            </a:r>
            <a:r>
              <a:rPr lang="ru-RU" b="1" i="1" dirty="0" err="1"/>
              <a:t>радянська</a:t>
            </a:r>
            <a:r>
              <a:rPr lang="ru-RU" b="1" i="1" dirty="0"/>
              <a:t> </a:t>
            </a:r>
            <a:r>
              <a:rPr lang="ru-RU" b="1" i="1" dirty="0" err="1"/>
              <a:t>республіка</a:t>
            </a:r>
            <a:r>
              <a:rPr lang="ru-RU" b="1" i="1" dirty="0"/>
              <a:t>, яка </a:t>
            </a:r>
            <a:r>
              <a:rPr lang="ru-RU" b="1" i="1" dirty="0" err="1"/>
              <a:t>проіснувала</a:t>
            </a:r>
            <a:r>
              <a:rPr lang="ru-RU" b="1" i="1" dirty="0"/>
              <a:t>  три </a:t>
            </a:r>
            <a:r>
              <a:rPr lang="ru-RU" b="1" i="1" dirty="0" err="1" smtClean="0"/>
              <a:t>тижні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413013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2954</TotalTime>
  <Words>580</Words>
  <Application>Microsoft Office PowerPoint</Application>
  <PresentationFormat>Экран (4:3)</PresentationFormat>
  <Paragraphs>118</Paragraphs>
  <Slides>18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Листопадова революція в Німеччині 1918р.</vt:lpstr>
      <vt:lpstr>   1.Виснаження Німеччини довготривалою війною.Поразки на фронтах</vt:lpstr>
      <vt:lpstr>2.Антивоєнні виступи,братання на фронтах </vt:lpstr>
      <vt:lpstr>2.Революційні події в Росії 1917 р. </vt:lpstr>
      <vt:lpstr>4.Відсутність реальних демократичних прав і свобод 5.Загострення соціальних проблем,масове невдоволення населення</vt:lpstr>
      <vt:lpstr>Початок  революції</vt:lpstr>
      <vt:lpstr>Соціал-демократичний рух у Німеччині в 1918р.</vt:lpstr>
      <vt:lpstr>     Проголошення республіки</vt:lpstr>
      <vt:lpstr>Презентация PowerPoint</vt:lpstr>
      <vt:lpstr>Результати і наслідки революції</vt:lpstr>
      <vt:lpstr>Веймарська республіка (1919-1933рр.)</vt:lpstr>
      <vt:lpstr>Права і свободи німецьких громадян</vt:lpstr>
      <vt:lpstr>Німеччина у 1919-1933 рр. </vt:lpstr>
      <vt:lpstr> Інфляція</vt:lpstr>
      <vt:lpstr>січень1919 р.  - створено  Німецьку робітничу партію (ДАП). В квітні 1920р. ДАП перейменували у Націонал – соціалістичну робітничу партію Німеччини (НСДАП).</vt:lpstr>
      <vt:lpstr>Презентация PowerPoint</vt:lpstr>
      <vt:lpstr>1926-1929 рр.-Стабілізація  економіки </vt:lpstr>
      <vt:lpstr>1929-1933 рр.-Економічна криза;загострення політичної боротьби </vt:lpstr>
    </vt:vector>
  </TitlesOfParts>
  <Company>Torrents.by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Листопадова революція в Німеччині 1918р.</dc:title>
  <dc:creator>XTreme.ws</dc:creator>
  <cp:lastModifiedBy>XTreme.ws</cp:lastModifiedBy>
  <cp:revision>60</cp:revision>
  <dcterms:created xsi:type="dcterms:W3CDTF">2014-01-26T12:06:17Z</dcterms:created>
  <dcterms:modified xsi:type="dcterms:W3CDTF">2014-03-05T13:33:12Z</dcterms:modified>
</cp:coreProperties>
</file>