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7" r:id="rId5"/>
    <p:sldId id="258" r:id="rId6"/>
    <p:sldId id="259" r:id="rId7"/>
    <p:sldId id="260" r:id="rId8"/>
    <p:sldId id="265" r:id="rId9"/>
    <p:sldId id="277" r:id="rId10"/>
    <p:sldId id="279" r:id="rId11"/>
    <p:sldId id="276" r:id="rId12"/>
    <p:sldId id="266" r:id="rId13"/>
    <p:sldId id="275" r:id="rId14"/>
    <p:sldId id="268" r:id="rId15"/>
    <p:sldId id="269" r:id="rId16"/>
    <p:sldId id="261" r:id="rId17"/>
    <p:sldId id="264" r:id="rId18"/>
    <p:sldId id="270" r:id="rId19"/>
    <p:sldId id="271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20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10/14/2019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/index.php?title=%D0%9A%D1%83%D1%80%D1%82%D1%83%D0%B0%D0%B7%D0%BD%D1%96%D1%81%D1%82%D1%8C&amp;action=edit&amp;redlink=1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http://freeppt.ru/Prew/NightFlowersMaster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143000" y="533400"/>
            <a:ext cx="6786610" cy="24006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Презентація</a:t>
            </a:r>
          </a:p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тему:</a:t>
            </a:r>
          </a:p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“Рицарство”</a:t>
            </a:r>
          </a:p>
          <a:p>
            <a:pPr algn="ctr"/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C:\Documents and Settings\www\Рабочий стол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6705600" cy="7355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</a:t>
            </a:r>
            <a:r>
              <a:rPr lang="uk-UA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ицарська присяга між іншим, складала:</a:t>
            </a:r>
          </a:p>
          <a:p>
            <a:pPr>
              <a:buFont typeface="Wingdings" pitchFamily="2" charset="2"/>
              <a:buChar char="§"/>
            </a:pPr>
            <a:r>
              <a:rPr lang="uk-UA" sz="2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щодня слухати обідню,</a:t>
            </a:r>
          </a:p>
          <a:p>
            <a:pPr>
              <a:buFont typeface="Wingdings" pitchFamily="2" charset="2"/>
              <a:buChar char="§"/>
            </a:pPr>
            <a:r>
              <a:rPr lang="uk-UA" sz="2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піддавати життя небезпеці за </a:t>
            </a:r>
          </a:p>
          <a:p>
            <a:r>
              <a:rPr lang="uk-UA" sz="2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католицьку віру</a:t>
            </a:r>
          </a:p>
          <a:p>
            <a:pPr>
              <a:buFont typeface="Wingdings" pitchFamily="2" charset="2"/>
              <a:buChar char="§"/>
            </a:pPr>
            <a:r>
              <a:rPr lang="uk-UA" sz="2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охороняти церкви і духовенство від </a:t>
            </a:r>
          </a:p>
          <a:p>
            <a:r>
              <a:rPr lang="uk-UA" sz="2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грабіжників</a:t>
            </a:r>
          </a:p>
          <a:p>
            <a:pPr>
              <a:buFont typeface="Wingdings" pitchFamily="2" charset="2"/>
              <a:buChar char="§"/>
            </a:pPr>
            <a:r>
              <a:rPr lang="uk-UA" sz="2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охороняти вдів і сиріт</a:t>
            </a:r>
          </a:p>
          <a:p>
            <a:pPr>
              <a:buFont typeface="Wingdings" pitchFamily="2" charset="2"/>
              <a:buChar char="§"/>
            </a:pPr>
            <a:r>
              <a:rPr lang="uk-UA" sz="2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уникати несправедливого </a:t>
            </a:r>
          </a:p>
          <a:p>
            <a:r>
              <a:rPr lang="uk-UA" sz="2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середовища і нечистого заробітку</a:t>
            </a:r>
          </a:p>
          <a:p>
            <a:pPr>
              <a:buFont typeface="Wingdings" pitchFamily="2" charset="2"/>
              <a:buChar char="§"/>
            </a:pPr>
            <a:r>
              <a:rPr lang="uk-UA" sz="2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для порятунку безневинного йти на </a:t>
            </a:r>
          </a:p>
          <a:p>
            <a:r>
              <a:rPr lang="uk-UA" sz="2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поєдинок</a:t>
            </a:r>
          </a:p>
          <a:p>
            <a:pPr>
              <a:buFont typeface="Wingdings" pitchFamily="2" charset="2"/>
              <a:buChar char="§"/>
            </a:pPr>
            <a:r>
              <a:rPr lang="uk-UA" sz="2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відвідувати турніри тільки заради </a:t>
            </a:r>
          </a:p>
          <a:p>
            <a:r>
              <a:rPr lang="uk-UA" sz="2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військових вправ</a:t>
            </a:r>
          </a:p>
          <a:p>
            <a:pPr>
              <a:buFont typeface="Wingdings" pitchFamily="2" charset="2"/>
              <a:buChar char="§"/>
            </a:pPr>
            <a:r>
              <a:rPr lang="uk-UA" sz="2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шанобливо служити імператорові в </a:t>
            </a:r>
          </a:p>
          <a:p>
            <a:r>
              <a:rPr lang="uk-UA" sz="2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мирських справах</a:t>
            </a:r>
          </a:p>
          <a:p>
            <a:pPr>
              <a:buFont typeface="Wingdings" pitchFamily="2" charset="2"/>
              <a:buChar char="§"/>
            </a:pPr>
            <a:r>
              <a:rPr lang="uk-UA" sz="2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відчужувати імперських ленів</a:t>
            </a:r>
          </a:p>
          <a:p>
            <a:pPr>
              <a:buFont typeface="Wingdings" pitchFamily="2" charset="2"/>
              <a:buChar char="§"/>
            </a:pPr>
            <a:r>
              <a:rPr lang="uk-UA" sz="2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жити бездоганно перед Господом </a:t>
            </a:r>
          </a:p>
          <a:p>
            <a:r>
              <a:rPr lang="uk-UA" sz="2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 людьми</a:t>
            </a:r>
            <a:endParaRPr lang="uk-UA" sz="23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146" name="Picture 2" descr="&amp;TScy;&amp;icy;&amp;tcy;&amp;acy;&amp;dcy;&amp;iecy;&amp;lcy;&amp;softcy; &amp;Dcy;&amp;iecy;&amp;tcy;&amp;iecy;&amp;jcy; &amp;Scy;&amp;vcy;&amp;iecy;&amp;tcy;&amp;acy; - &amp;Lcy;&amp;iecy;&amp;gcy;&amp;iecy;&amp;ncy;&amp;dcy;&amp;ycy; &amp;Scy;&amp;acy;&amp;gcy;&amp;icy;: &amp;Rcy;&amp;ycy;&amp;tscy;&amp;acy;&amp;rcy;&amp;softcy; &amp;Scy;&amp;mcy;&amp;iecy;&amp;yucy;&amp;shchcy;&amp;iecy;&amp;gcy;&amp;ocy;&amp;scy;&amp;yacy; &amp;Dcy;&amp;rcy;&amp;iecy;&amp;vcy;&amp;a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0345" y="1219200"/>
            <a:ext cx="3833655" cy="5448301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C:\Documents and Settings\www\Рабочий стол\li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2020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724400" y="2667000"/>
            <a:ext cx="444038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Панна 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допомогає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r>
              <a:rPr lang="ru-RU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ицарю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вдягти</a:t>
            </a:r>
            <a:endParaRPr lang="ru-RU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обладунки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uk-UA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3010" name="Picture 2" descr="http://upload.wikimedia.org/wikipedia/commons/1/16/Meister_der_Manessischen_Liederhandschrift_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4800"/>
            <a:ext cx="4124325" cy="6096001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C:\Documents and Settings\www\Рабочий стол\Рисунок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371600"/>
            <a:ext cx="4953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/>
              <a:t>Лицарі середньовіччя об'єднувались в організації, які назвались ордена</a:t>
            </a:r>
            <a:r>
              <a:rPr lang="en-US" sz="2400" dirty="0" smtClean="0"/>
              <a:t>. </a:t>
            </a:r>
            <a:r>
              <a:rPr lang="uk-UA" sz="2400" dirty="0" smtClean="0"/>
              <a:t>Ордени були як світськими так і духовними. Перші релігійні ордени лицарів було створено під час хрестових походів для захисту, супроводу, догляду за прочанами до Святої землі і святих місць і захисту від мусульман. Умовами для членів ордену були бідність, цнотливість, послух і військова служба. Серед основних — Мальтійський орден, </a:t>
            </a:r>
            <a:r>
              <a:rPr lang="uk-UA" sz="2400" dirty="0" err="1" smtClean="0"/>
              <a:t>Орден</a:t>
            </a:r>
            <a:r>
              <a:rPr lang="uk-UA" sz="2400" dirty="0" smtClean="0"/>
              <a:t> Підв'язки, Орден святого </a:t>
            </a:r>
            <a:r>
              <a:rPr lang="uk-UA" sz="2400" dirty="0" err="1" smtClean="0"/>
              <a:t>Гумберта</a:t>
            </a:r>
            <a:r>
              <a:rPr lang="uk-UA" sz="2400" dirty="0" smtClean="0"/>
              <a:t> , Орден тамплієрів.</a:t>
            </a:r>
          </a:p>
          <a:p>
            <a:endParaRPr lang="uk-UA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43200" y="304800"/>
            <a:ext cx="5943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u="sng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</a:t>
            </a:r>
            <a:r>
              <a:rPr lang="uk-UA" sz="3600" b="1" i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ицарські</a:t>
            </a:r>
            <a:r>
              <a:rPr lang="uk-UA" sz="3600" i="1" u="sng" dirty="0" smtClean="0"/>
              <a:t> </a:t>
            </a:r>
            <a:r>
              <a:rPr lang="uk-UA" sz="3600" b="1" i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ордени</a:t>
            </a:r>
            <a:endParaRPr lang="uk-UA" sz="3600" i="1" u="sng" dirty="0"/>
          </a:p>
        </p:txBody>
      </p:sp>
      <p:pic>
        <p:nvPicPr>
          <p:cNvPr id="4098" name="Picture 2" descr="&amp;Rcy;&amp;iecy;&amp;lcy;&amp;icy;&amp;gcy;&amp;icy;&amp;yacy; - vlasti.net / &amp;Scy;&amp;tcy;&amp;rcy;&amp;acy;&amp;ncy;&amp;icy;&amp;tscy;&amp;acy; 15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2190750"/>
            <a:ext cx="4267200" cy="4267201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15600" y="2209800"/>
            <a:ext cx="76200" cy="2362200"/>
          </a:xfrm>
        </p:spPr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8200" y="5562600"/>
            <a:ext cx="3962400" cy="4846320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buNone/>
            </a:pPr>
            <a:r>
              <a:rPr lang="vi-VN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Суверенний військо́вий Орден Госпітальєрів</a:t>
            </a:r>
            <a:endParaRPr lang="uk-UA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473005"/>
            <a:ext cx="4572000" cy="138499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Орден </a:t>
            </a:r>
            <a:r>
              <a:rPr lang="ru-RU" sz="28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Мечоносців</a:t>
            </a:r>
            <a:endParaRPr lang="ru-RU" sz="2800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/>
            <a:r>
              <a:rPr lang="ru-RU" sz="2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(</a:t>
            </a:r>
            <a:r>
              <a:rPr lang="ru-RU" sz="28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брати-лицарі</a:t>
            </a:r>
            <a:r>
              <a:rPr lang="ru-RU" sz="2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Христа </a:t>
            </a:r>
            <a:r>
              <a:rPr lang="ru-RU" sz="28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Лівонії</a:t>
            </a:r>
            <a:r>
              <a:rPr lang="ru-RU" sz="2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)</a:t>
            </a:r>
            <a:endParaRPr lang="uk-UA" sz="28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3076" name="Picture 4" descr="http://upload.wikimedia.org/wikipedia/commons/thumb/e/ee/Coat_of_arms_of_the_Sovereign_Military_Order_of_Malta_%28variant%29.svg/509px-Coat_of_arms_of_the_Sovereign_Military_Order_of_Malta_%28variant%29.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599" y="304800"/>
            <a:ext cx="4181475" cy="5324475"/>
          </a:xfrm>
          <a:prstGeom prst="rect">
            <a:avLst/>
          </a:prstGeom>
          <a:noFill/>
        </p:spPr>
      </p:pic>
      <p:pic>
        <p:nvPicPr>
          <p:cNvPr id="8" name="Picture 2" descr="http://upload.wikimedia.org/wikipedia/commons/thumb/a/a8/LivonianShield.svg/175px-LivonianShield.sv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62000"/>
            <a:ext cx="3857624" cy="440871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C:\Documents and Settings\www\Рабочий стол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1905000"/>
            <a:ext cx="4343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/>
              <a:t>Рицарський турнір</a:t>
            </a:r>
            <a:r>
              <a:rPr lang="uk-UA" sz="2800" dirty="0" smtClean="0"/>
              <a:t> — військове змагання лицарів у середньовічній Західній Європі. Імовірно, турніри почали проводитись з другої половини </a:t>
            </a:r>
            <a:r>
              <a:rPr lang="en-US" sz="2800" dirty="0" smtClean="0"/>
              <a:t>XI </a:t>
            </a:r>
            <a:r>
              <a:rPr lang="uk-UA" sz="2800" dirty="0" smtClean="0"/>
              <a:t>століття. Батьківщина турнірів — Франція.</a:t>
            </a:r>
            <a:endParaRPr lang="uk-UA" sz="2800" dirty="0"/>
          </a:p>
        </p:txBody>
      </p:sp>
      <p:pic>
        <p:nvPicPr>
          <p:cNvPr id="11266" name="Picture 2" descr="castlesguide: &amp;Scy;&amp;rcy;&amp;iecy;&amp;dcy;&amp;ncy;&amp;iecy;&amp;vcy;&amp;iecy;&amp;kcy;&amp;ocy;&amp;vcy;&amp;ycy;&amp;iecy; &amp;rcy;&amp;ycy;&amp;tscy;&amp;acy;&amp;rcy;&amp;scy;&amp;kcy;&amp;icy;&amp;iecy; &amp;tcy;&amp;ucy;&amp;rcy;&amp;ncy;&amp;icy;&amp;rcy;&amp;ycy; &amp;pcy;&amp;rcy;&amp;ocy;&amp;jcy;&amp;dcy;&amp;ucy;&amp;tcy; &amp;vcy; &amp;zcy;&amp;acy;&amp;mcy;&amp;kcy;&amp;acy;&amp;khcy; &amp;Ucy;&amp;ecy;&amp;lcy;&amp;softcy;&amp;scy;&amp;acy;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48150" y="2362200"/>
            <a:ext cx="4895850" cy="366812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209800" y="304800"/>
            <a:ext cx="53556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r>
              <a:rPr lang="uk-U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ицарський турнір</a:t>
            </a:r>
            <a:endParaRPr lang="uk-UA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C:\Documents and Settings\www\Рабочий стол\Рисунок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4800" y="1595021"/>
            <a:ext cx="4876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n>
                  <a:solidFill>
                    <a:sysClr val="windowText" lastClr="000000"/>
                  </a:solidFill>
                </a:ln>
              </a:rPr>
              <a:t>У лицарів понад усе цінувалися якості справжнього воїна: мужність, хоробрість, здатність протистояти негараздам у важких походах, вміння приймати рішення і навіть в самому запалі бою залишатися холоднокровним і розважливим. Але не менш значущими були вірність своєму сюзеренові і вміння тримати слово: договори найчастіше скріплювалися лише незламною клятвою, зрадити яку означало стати клятвопорушником і ізгоєм в рицарському суспільстві.</a:t>
            </a:r>
            <a:endParaRPr lang="uk-UA" sz="2400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3000" y="381000"/>
            <a:ext cx="7422545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Якості справжнього воїна</a:t>
            </a:r>
            <a:endParaRPr lang="uk-UA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8194" name="Picture 2" descr="&amp;Lcy;&amp;icy;&amp;tscy;&amp;acy;&amp;rcy;&amp;scy;&amp;softcy;&amp;kcy;&amp;iukcy; &amp;tcy;&amp;rcy;&amp;acy;&amp;dcy;&amp;icy;&amp;tscy;&amp;iukcy;&amp;yicy;. &amp;KHcy;&amp;tcy;&amp;ocy; &amp;tcy;&amp;acy;&amp;kcy;&amp;iukcy; &amp;lcy;&amp;icy;&amp;tscy;&amp;acy;&amp;rcy;&amp;iukcy;?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1447800"/>
            <a:ext cx="2968486" cy="396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Babytoy.ru &amp;Icy;&amp;ncy;&amp;tcy;&amp;iecy;&amp;rcy;&amp;ncy;&amp;iecy;&amp;tcy;-&amp;mcy;&amp;acy;&amp;gcy;&amp;acy;&amp;zcy;&amp;icy;&amp;ncy; &amp;dcy;&amp;iecy;&amp;tcy;&amp;scy;&amp;kcy;&amp;icy;&amp;khcy; &amp;tcy;&amp;ocy;&amp;vcy;&amp;acy;&amp;rcy;&amp;ocy;&amp;vcy; &amp;Kcy;&amp;ucy;&amp;pcy;&amp;icy;&amp;tcy;&amp;softcy; &amp;dcy;&amp;iecy;&amp;tcy;&amp;scy;&amp;kcy;&amp;icy;&amp;iecy; &amp;icy;&amp;gcy;&amp;rcy;&amp;ucy;&amp;shcy;&amp;kcy;&amp;icy; &amp;ncy;&amp;acy; &amp;lcy;&amp;yucy;&amp;bcy;&amp;ocy;&amp;jcy; &amp;vcy;&amp;kcy;&amp;ucy;&amp;scy;!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4267200"/>
            <a:ext cx="259080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C:\Documents and Settings\www\Рабочий стол\Рисунок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54102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</a:t>
            </a:r>
            <a:r>
              <a:rPr lang="uk-UA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ицарські доблесті:</a:t>
            </a:r>
          </a:p>
          <a:p>
            <a:endParaRPr lang="uk-UA" sz="40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endParaRPr lang="uk-UA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ü"/>
            </a:pP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мужність (</a:t>
            </a:r>
            <a:r>
              <a:rPr lang="en-US" sz="24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pronesse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</a:p>
          <a:p>
            <a:pPr>
              <a:buFont typeface="Wingdings" pitchFamily="2" charset="2"/>
              <a:buChar char="ü"/>
            </a:pP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вірність(</a:t>
            </a:r>
            <a:r>
              <a:rPr lang="en-US" sz="24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loyauté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</a:p>
          <a:p>
            <a:pPr>
              <a:buFont typeface="Wingdings" pitchFamily="2" charset="2"/>
              <a:buChar char="ü"/>
            </a:pP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щедрість (</a:t>
            </a:r>
            <a:r>
              <a:rPr lang="en-U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largesse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</a:p>
          <a:p>
            <a:pPr>
              <a:buFont typeface="Wingdings" pitchFamily="2" charset="2"/>
              <a:buChar char="ü"/>
            </a:pP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розсудливість (</a:t>
            </a:r>
            <a:r>
              <a:rPr lang="en-US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le </a:t>
            </a:r>
            <a:r>
              <a:rPr lang="en-US" sz="24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sens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</a:p>
          <a:p>
            <a:pPr>
              <a:buFont typeface="Wingdings" pitchFamily="2" charset="2"/>
              <a:buChar char="ü"/>
            </a:pP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витончене спілкування, </a:t>
            </a:r>
            <a:r>
              <a:rPr lang="uk-UA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" tooltip="Куртуазність (ще не написана)"/>
              </a:rPr>
              <a:t>куртуазність</a:t>
            </a: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</a:t>
            </a:r>
            <a:r>
              <a:rPr lang="en-US" sz="24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courtoisie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</a:p>
          <a:p>
            <a:pPr>
              <a:buFont typeface="Wingdings" pitchFamily="2" charset="2"/>
              <a:buChar char="ü"/>
            </a:pP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почуття честі, </a:t>
            </a:r>
            <a:r>
              <a:rPr lang="uk-UA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ґонору</a:t>
            </a: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</a:t>
            </a:r>
            <a:r>
              <a:rPr lang="en-US" sz="24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honneur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</a:p>
          <a:p>
            <a:pPr>
              <a:buFont typeface="Wingdings" pitchFamily="2" charset="2"/>
              <a:buChar char="ü"/>
            </a:pP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вільність (</a:t>
            </a:r>
            <a:r>
              <a:rPr lang="en-US" sz="24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franchisse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2" name="Picture 4" descr="&amp;Acy;&amp;vcy;&amp;gcy;&amp;ucy;&amp;scy;&amp;tcy; 2011 - FilterNew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4000500"/>
            <a:ext cx="3714750" cy="2857500"/>
          </a:xfrm>
          <a:prstGeom prst="rect">
            <a:avLst/>
          </a:prstGeom>
          <a:noFill/>
        </p:spPr>
      </p:pic>
      <p:pic>
        <p:nvPicPr>
          <p:cNvPr id="2054" name="Picture 6" descr="&amp;Lcy;&amp;yucy;&amp;bcy;&amp;icy;&amp;tcy;&amp;iecy;&amp;lcy;&amp;icy; &amp;Ecy;&amp;pcy;&amp;ocy;&amp;khcy;&amp;icy; &amp;Scy;&amp;rcy;&amp;iecy;&amp;dcy;&amp;ncy;&amp;iecy;&amp;vcy;&amp;iecy;&amp;kcy;&amp;ocy;&amp;vcy;&amp;softcy;&amp;yacy; &amp;Vcy;&amp;Kcy;&amp;ocy;&amp;ncy;&amp;tcy;&amp;acy;&amp;kcy;&amp;tcy;&amp;iecy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78500" y="0"/>
            <a:ext cx="3365500" cy="40386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http://pedsovet.su/_ld/265/506792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37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4800" y="838200"/>
            <a:ext cx="533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ицарські заповіді:</a:t>
            </a:r>
          </a:p>
          <a:p>
            <a:pPr>
              <a:buFont typeface="Wingdings" pitchFamily="2" charset="2"/>
              <a:buChar char="q"/>
            </a:pPr>
            <a:r>
              <a:rPr lang="uk-UA" sz="2400" b="1" dirty="0" smtClean="0">
                <a:ln>
                  <a:solidFill>
                    <a:sysClr val="windowText" lastClr="000000"/>
                  </a:solidFill>
                </a:ln>
              </a:rPr>
              <a:t>бути віруючим християнином</a:t>
            </a:r>
            <a:endParaRPr lang="uk-UA" sz="2400" dirty="0" smtClean="0">
              <a:ln>
                <a:solidFill>
                  <a:sysClr val="windowText" lastClr="000000"/>
                </a:solidFill>
              </a:ln>
            </a:endParaRPr>
          </a:p>
          <a:p>
            <a:pPr>
              <a:buFont typeface="Wingdings" pitchFamily="2" charset="2"/>
              <a:buChar char="q"/>
            </a:pPr>
            <a:r>
              <a:rPr lang="uk-UA" sz="2400" b="1" dirty="0" smtClean="0">
                <a:ln>
                  <a:solidFill>
                    <a:sysClr val="windowText" lastClr="000000"/>
                  </a:solidFill>
                </a:ln>
              </a:rPr>
              <a:t>охороняти церкву і Євангеліє</a:t>
            </a:r>
            <a:endParaRPr lang="uk-UA" sz="2400" dirty="0" smtClean="0">
              <a:ln>
                <a:solidFill>
                  <a:sysClr val="windowText" lastClr="000000"/>
                </a:solidFill>
              </a:ln>
            </a:endParaRPr>
          </a:p>
          <a:p>
            <a:pPr>
              <a:buFont typeface="Wingdings" pitchFamily="2" charset="2"/>
              <a:buChar char="q"/>
            </a:pPr>
            <a:r>
              <a:rPr lang="uk-UA" sz="2400" b="1" dirty="0" smtClean="0">
                <a:ln>
                  <a:solidFill>
                    <a:sysClr val="windowText" lastClr="000000"/>
                  </a:solidFill>
                </a:ln>
              </a:rPr>
              <a:t>захищати слабких</a:t>
            </a:r>
            <a:endParaRPr lang="uk-UA" sz="2400" dirty="0" smtClean="0">
              <a:ln>
                <a:solidFill>
                  <a:sysClr val="windowText" lastClr="000000"/>
                </a:solidFill>
              </a:ln>
            </a:endParaRPr>
          </a:p>
          <a:p>
            <a:pPr>
              <a:buFont typeface="Wingdings" pitchFamily="2" charset="2"/>
              <a:buChar char="q"/>
            </a:pPr>
            <a:r>
              <a:rPr lang="uk-UA" sz="2400" b="1" dirty="0" smtClean="0">
                <a:ln>
                  <a:solidFill>
                    <a:sysClr val="windowText" lastClr="000000"/>
                  </a:solidFill>
                </a:ln>
              </a:rPr>
              <a:t>любити батьківщину</a:t>
            </a:r>
            <a:endParaRPr lang="uk-UA" sz="2400" dirty="0" smtClean="0">
              <a:ln>
                <a:solidFill>
                  <a:sysClr val="windowText" lastClr="000000"/>
                </a:solidFill>
              </a:ln>
            </a:endParaRPr>
          </a:p>
          <a:p>
            <a:pPr>
              <a:buFont typeface="Wingdings" pitchFamily="2" charset="2"/>
              <a:buChar char="q"/>
            </a:pPr>
            <a:r>
              <a:rPr lang="uk-UA" sz="2400" b="1" dirty="0" smtClean="0">
                <a:ln>
                  <a:solidFill>
                    <a:sysClr val="windowText" lastClr="000000"/>
                  </a:solidFill>
                </a:ln>
              </a:rPr>
              <a:t>бути мужнім в битві</a:t>
            </a:r>
            <a:endParaRPr lang="uk-UA" sz="2400" dirty="0" smtClean="0">
              <a:ln>
                <a:solidFill>
                  <a:sysClr val="windowText" lastClr="000000"/>
                </a:solidFill>
              </a:ln>
            </a:endParaRPr>
          </a:p>
          <a:p>
            <a:pPr>
              <a:buFont typeface="Wingdings" pitchFamily="2" charset="2"/>
              <a:buChar char="q"/>
            </a:pPr>
            <a:r>
              <a:rPr lang="uk-UA" sz="2400" b="1" dirty="0" smtClean="0">
                <a:ln>
                  <a:solidFill>
                    <a:sysClr val="windowText" lastClr="000000"/>
                  </a:solidFill>
                </a:ln>
              </a:rPr>
              <a:t>коритися і бути вірним сеньйору</a:t>
            </a:r>
            <a:endParaRPr lang="uk-UA" sz="2400" dirty="0" smtClean="0">
              <a:ln>
                <a:solidFill>
                  <a:sysClr val="windowText" lastClr="000000"/>
                </a:solidFill>
              </a:ln>
            </a:endParaRPr>
          </a:p>
          <a:p>
            <a:pPr>
              <a:buFont typeface="Wingdings" pitchFamily="2" charset="2"/>
              <a:buChar char="q"/>
            </a:pPr>
            <a:r>
              <a:rPr lang="uk-UA" sz="2400" b="1" dirty="0" smtClean="0">
                <a:ln>
                  <a:solidFill>
                    <a:sysClr val="windowText" lastClr="000000"/>
                  </a:solidFill>
                </a:ln>
              </a:rPr>
              <a:t>говорити правду і тримати своє слово</a:t>
            </a:r>
            <a:endParaRPr lang="uk-UA" sz="2400" dirty="0" smtClean="0">
              <a:ln>
                <a:solidFill>
                  <a:sysClr val="windowText" lastClr="000000"/>
                </a:solidFill>
              </a:ln>
            </a:endParaRPr>
          </a:p>
          <a:p>
            <a:pPr>
              <a:buFont typeface="Wingdings" pitchFamily="2" charset="2"/>
              <a:buChar char="q"/>
            </a:pPr>
            <a:r>
              <a:rPr lang="uk-UA" sz="2400" b="1" dirty="0" smtClean="0">
                <a:ln>
                  <a:solidFill>
                    <a:sysClr val="windowText" lastClr="000000"/>
                  </a:solidFill>
                </a:ln>
              </a:rPr>
              <a:t>берегти чистоту моралі</a:t>
            </a:r>
            <a:endParaRPr lang="uk-UA" sz="2400" dirty="0" smtClean="0">
              <a:ln>
                <a:solidFill>
                  <a:sysClr val="windowText" lastClr="000000"/>
                </a:solidFill>
              </a:ln>
            </a:endParaRPr>
          </a:p>
          <a:p>
            <a:pPr>
              <a:buFont typeface="Wingdings" pitchFamily="2" charset="2"/>
              <a:buChar char="q"/>
            </a:pPr>
            <a:r>
              <a:rPr lang="uk-UA" sz="2400" b="1" dirty="0" smtClean="0">
                <a:ln>
                  <a:solidFill>
                    <a:sysClr val="windowText" lastClr="000000"/>
                  </a:solidFill>
                </a:ln>
              </a:rPr>
              <a:t>бути щедрим</a:t>
            </a:r>
            <a:endParaRPr lang="uk-UA" sz="2400" dirty="0" smtClean="0">
              <a:ln>
                <a:solidFill>
                  <a:sysClr val="windowText" lastClr="000000"/>
                </a:solidFill>
              </a:ln>
            </a:endParaRPr>
          </a:p>
          <a:p>
            <a:pPr>
              <a:buFont typeface="Wingdings" pitchFamily="2" charset="2"/>
              <a:buChar char="q"/>
            </a:pPr>
            <a:r>
              <a:rPr lang="uk-UA" sz="2400" b="1" dirty="0" smtClean="0">
                <a:ln>
                  <a:solidFill>
                    <a:sysClr val="windowText" lastClr="000000"/>
                  </a:solidFill>
                </a:ln>
              </a:rPr>
              <a:t>боротися проти зла і захищати добро тощо</a:t>
            </a:r>
            <a:endParaRPr lang="uk-UA" sz="2400" dirty="0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1026" name="Picture 2" descr="&amp;Acy;&amp;ncy;&amp;icy;&amp;mcy;&amp;iecy; &amp;fcy;&amp;ocy;&amp;rcy;&amp;ucy;&amp;mcy; &amp;Icy;&amp;scy;&amp;pcy;&amp;ocy;&amp;lcy;&amp;ncy;&amp;iecy;&amp;ncy;&amp;icy;&amp;iecy; &amp;zhcy;&amp;iecy;&amp;lcy;&amp;acy;&amp;ncy;&amp;icy;&amp;j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381000"/>
            <a:ext cx="2971800" cy="3962401"/>
          </a:xfrm>
          <a:prstGeom prst="rect">
            <a:avLst/>
          </a:prstGeom>
          <a:noFill/>
        </p:spPr>
      </p:pic>
      <p:pic>
        <p:nvPicPr>
          <p:cNvPr id="1028" name="Picture 4" descr="&amp;scy;&amp;rcy;&amp;acy;&amp;zhcy;&amp;iecy;&amp;ncy;&amp;icy;&amp;iecy; &amp;pcy;&amp;rcy;&amp;icy; &amp;kcy;&amp;rcy;&amp;iecy;&amp;scy;&amp;icy;, &amp;vcy;&amp;ocy;&amp;icy;&amp;ncy;&amp;ycy;, &amp;rcy;&amp;ycy;&amp;tscy;&amp;acy;&amp;rcy;&amp;icy;, &amp;kcy;&amp;rcy;&amp;iecy;&amp;pcy;&amp;ocy;&amp;scy;&amp;tcy;&amp;softcy;, &amp;scy;&amp;tcy;&amp;ocy;&amp;lcy;&amp;iecy;&amp;tcy;&amp;ncy;&amp;yacy;&amp;yacy; &amp;vcy;&amp;ocy;&amp;jcy;&amp;ncy;&amp;acy;, &amp;fcy;&amp;rcy;&amp;acy;&amp;ncy;&amp;tscy;&amp;ucy;&amp;zcy;&amp;ycy;, &amp;acy;&amp;ncy;&amp;gcy;&amp;lcy;&amp;icy;&amp;chcy;&amp;acy;&amp;ncy;&amp;iecy;, &amp;fcy;&amp;ocy;&amp;tcy;&amp;ocy;, &amp;ocy;&amp;bcy;&amp;ocy;&amp;icy;, &amp;kcy;&amp;acy;&amp;rcy;&amp;tcy;&amp;icy;&amp;ncy;&amp;kcy;&amp;acy; #243985 - www.GdeFon.r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3828" y="4410075"/>
            <a:ext cx="4360172" cy="2447925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C:\Documents and Settings\www\Рабочий стол\Рисунок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1905000"/>
            <a:ext cx="4495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/>
              <a:t>Р</a:t>
            </a:r>
            <a:r>
              <a:rPr lang="uk-UA" sz="2800" b="1" dirty="0" smtClean="0"/>
              <a:t>ицарство</a:t>
            </a:r>
            <a:r>
              <a:rPr lang="uk-UA" sz="2800" dirty="0" smtClean="0"/>
              <a:t>  - це кодекс поведінки і честі, яких офіційно дотримувалися середньовічні рицарі. Лицарство походить із середньовічної Франції й Іспанії, поширившись пізніше на всю Європу і досягши найбільшого розквіту в 12 і 13 століттях. </a:t>
            </a:r>
            <a:endParaRPr lang="uk-UA" sz="2800" dirty="0"/>
          </a:p>
        </p:txBody>
      </p:sp>
      <p:pic>
        <p:nvPicPr>
          <p:cNvPr id="15364" name="Picture 4" descr="&amp;Bcy;&amp;iecy;&amp;scy;&amp;pcy;&amp;lcy;&amp;acy;&amp;tcy;&amp;ncy;&amp;o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1905000"/>
            <a:ext cx="3156443" cy="451485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200400" y="381000"/>
            <a:ext cx="250421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000" b="1" u="sng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r>
              <a:rPr lang="uk-UA" sz="40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ицарство</a:t>
            </a:r>
            <a:endParaRPr lang="uk-UA" sz="4000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http://pedsovet.su/_ld/265/506792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5720"/>
            <a:ext cx="9144000" cy="69037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164134"/>
            <a:ext cx="44958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Рицарство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виникло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у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франків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у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зв'язку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з переходом у VIII ст.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від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народного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пішого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війська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до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кінного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війська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васалів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.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Піддавшись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впливу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церкви та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поезії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,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воно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виробило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моральний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та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естетичний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ідеал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воїна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, а в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епоху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Хрестових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походів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,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під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впливом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виниклих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тоді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духовно-лицарських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</a:t>
            </a:r>
            <a:r>
              <a:rPr lang="ru-RU" sz="2800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орденів</a:t>
            </a:r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.</a:t>
            </a:r>
            <a:endParaRPr lang="uk-UA" sz="28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14340" name="Picture 4" descr="&amp;Ocy;&amp;bcy;&amp;ocy;&amp;icy; &amp;dcy;&amp;lcy;&amp;yacy; &amp;scy;&amp;mcy;&amp;acy;&amp;rcy;&amp;tcy;&amp;fcy;&amp;ocy;&amp;ncy;&amp;acy; 1280&amp;khcy;7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2133600"/>
            <a:ext cx="4648200" cy="348615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905000" y="152400"/>
            <a:ext cx="6610912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4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Виникнення рицарства</a:t>
            </a:r>
            <a:endParaRPr lang="uk-UA" sz="4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C:\Documents and Settings\www\Рабочий стол\Рисунок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81000" y="990600"/>
            <a:ext cx="4191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 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XI—XII </a:t>
            </a: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ст. </a:t>
            </a:r>
            <a:r>
              <a:rPr lang="uk-UA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важкоозброєні</a:t>
            </a: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рицарі захищали себе тільки кольчугами, а легкоозброєні вершники йшли в бій абсолютно без металевих обладунків. У 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XIII </a:t>
            </a: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ст., у міру того як </a:t>
            </a:r>
            <a:r>
              <a:rPr lang="uk-UA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важкоозброєна</a:t>
            </a:r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кіннота запасається нагрудниками і корсетами, у легкоозброєних вершників з'являються кольчуги.</a:t>
            </a:r>
          </a:p>
        </p:txBody>
      </p:sp>
      <p:pic>
        <p:nvPicPr>
          <p:cNvPr id="13314" name="Picture 2" descr="http://upload.wikimedia.org/wikipedia/commons/thumb/9/90/Maximilienne-p1000557.jpg/320px-Maximilienne-p10005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609600"/>
            <a:ext cx="2971800" cy="531495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019800" y="6096000"/>
            <a:ext cx="2819400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Рицаські</a:t>
            </a:r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обладунки 15 ст.</a:t>
            </a:r>
            <a:endParaRPr lang="uk-UA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C:\Documents and Settings\www\Рабочий стол\;'.;;kou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0" name="Picture 2" descr="http://upload.wikimedia.org/wikipedia/commons/thumb/2/21/MET_Armures.jpg/800px-MET_Armur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381000"/>
            <a:ext cx="7067550" cy="52959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52600" y="5780782"/>
            <a:ext cx="6248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Озброєння рицаря. Метрополітен-музей, Нью-Йорк</a:t>
            </a:r>
            <a:endParaRPr lang="uk-UA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C:\Documents and Settings\www\Рабочий стол\Рисунок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47800" y="5791200"/>
            <a:ext cx="6740820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4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Броня коня та рицаря</a:t>
            </a:r>
            <a:endParaRPr lang="uk-UA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170" name="Picture 2" descr="http://upload.wikimedia.org/wikipedia/commons/8/85/Cavalier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228600"/>
            <a:ext cx="7620000" cy="5229226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ГЕРБИ</a:t>
            </a:r>
            <a:endParaRPr lang="uk-UA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24800" y="5867400"/>
            <a:ext cx="762000" cy="457200"/>
          </a:xfrm>
        </p:spPr>
        <p:txBody>
          <a:bodyPr>
            <a:normAutofit lnSpcReduction="10000"/>
          </a:bodyPr>
          <a:lstStyle/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1981200"/>
            <a:ext cx="4495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Герби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беруть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свій</a:t>
            </a:r>
            <a:r>
              <a:rPr lang="ru-RU" sz="2400" b="1" dirty="0" smtClean="0"/>
              <a:t> початок в </a:t>
            </a:r>
            <a:r>
              <a:rPr lang="ru-RU" sz="2400" b="1" dirty="0" err="1" smtClean="0"/>
              <a:t>самій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глибокої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давнини</a:t>
            </a:r>
            <a:r>
              <a:rPr lang="ru-RU" sz="2400" b="1" dirty="0" smtClean="0"/>
              <a:t>. </a:t>
            </a:r>
            <a:r>
              <a:rPr lang="ru-RU" sz="2400" b="1" dirty="0" err="1" smtClean="0"/>
              <a:t>Це</a:t>
            </a:r>
            <a:r>
              <a:rPr lang="ru-RU" sz="2400" b="1" dirty="0" smtClean="0"/>
              <a:t> особливого роду </a:t>
            </a:r>
            <a:r>
              <a:rPr lang="ru-RU" sz="2400" b="1" dirty="0" err="1" smtClean="0"/>
              <a:t>символічні</a:t>
            </a:r>
            <a:r>
              <a:rPr lang="ru-RU" sz="2400" b="1" dirty="0" smtClean="0"/>
              <a:t> знаки, за </a:t>
            </a:r>
            <a:r>
              <a:rPr lang="ru-RU" sz="2400" b="1" dirty="0" err="1" smtClean="0"/>
              <a:t>якими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впізнавали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під</a:t>
            </a:r>
            <a:r>
              <a:rPr lang="ru-RU" sz="2400" b="1" dirty="0" smtClean="0"/>
              <a:t> час бою вождя, </a:t>
            </a:r>
            <a:r>
              <a:rPr lang="ru-RU" sz="2400" b="1" dirty="0" err="1" smtClean="0"/>
              <a:t>плем'я</a:t>
            </a:r>
            <a:r>
              <a:rPr lang="ru-RU" sz="2400" b="1" dirty="0" smtClean="0"/>
              <a:t>, народ. </a:t>
            </a:r>
            <a:r>
              <a:rPr lang="ru-RU" sz="2400" b="1" dirty="0" err="1" smtClean="0"/>
              <a:t>Герби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були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придумані</a:t>
            </a:r>
            <a:r>
              <a:rPr lang="ru-RU" sz="2400" b="1" dirty="0" smtClean="0"/>
              <a:t> не </a:t>
            </a:r>
            <a:r>
              <a:rPr lang="ru-RU" sz="2400" b="1" dirty="0" err="1" smtClean="0"/>
              <a:t>з</a:t>
            </a:r>
            <a:r>
              <a:rPr lang="ru-RU" sz="2400" b="1" dirty="0" smtClean="0"/>
              <a:t> одного </a:t>
            </a:r>
            <a:r>
              <a:rPr lang="ru-RU" sz="2400" b="1" dirty="0" err="1" smtClean="0"/>
              <a:t>марнославства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їх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можна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вважати</a:t>
            </a:r>
            <a:r>
              <a:rPr lang="ru-RU" sz="2400" b="1" dirty="0" smtClean="0"/>
              <a:t> не </a:t>
            </a:r>
            <a:r>
              <a:rPr lang="ru-RU" sz="2400" b="1" dirty="0" err="1" smtClean="0"/>
              <a:t>інакше</a:t>
            </a:r>
            <a:r>
              <a:rPr lang="ru-RU" sz="2400" b="1" dirty="0" smtClean="0"/>
              <a:t> як справедливою </a:t>
            </a:r>
            <a:r>
              <a:rPr lang="ru-RU" sz="2400" b="1" dirty="0" err="1" smtClean="0"/>
              <a:t>нагородою</a:t>
            </a:r>
            <a:r>
              <a:rPr lang="ru-RU" sz="2400" b="1" dirty="0" smtClean="0"/>
              <a:t> за </a:t>
            </a:r>
            <a:r>
              <a:rPr lang="ru-RU" sz="2400" b="1" dirty="0" err="1" smtClean="0"/>
              <a:t>особисті</a:t>
            </a:r>
            <a:r>
              <a:rPr lang="ru-RU" sz="2400" b="1" dirty="0" smtClean="0"/>
              <a:t> заслуги.</a:t>
            </a:r>
            <a:endParaRPr lang="uk-UA" sz="2400" b="1" dirty="0"/>
          </a:p>
        </p:txBody>
      </p:sp>
      <p:pic>
        <p:nvPicPr>
          <p:cNvPr id="59394" name="Picture 2" descr="&amp;gcy;&amp;iecy;&amp;rcy;&amp;bcy; &amp;kcy;&amp;ocy;&amp;rcy;&amp;acy;&amp;bcy; &amp;Fcy;&amp;lcy;&amp;acy;&amp;gcy;&amp;icy; &amp;icy; &amp;gcy;&amp;iecy;&amp;rcy;&amp;bcy;&amp;y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2133599"/>
            <a:ext cx="3590094" cy="4457701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05000"/>
            <a:ext cx="9144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11-му </a:t>
            </a:r>
            <a:r>
              <a:rPr lang="ru-RU" dirty="0" err="1" smtClean="0"/>
              <a:t>столітті</a:t>
            </a:r>
            <a:r>
              <a:rPr lang="ru-RU" dirty="0" smtClean="0"/>
              <a:t> </a:t>
            </a:r>
            <a:r>
              <a:rPr lang="ru-RU" dirty="0" err="1" smtClean="0"/>
              <a:t>були</a:t>
            </a:r>
            <a:r>
              <a:rPr lang="ru-RU" dirty="0" smtClean="0"/>
              <a:t> </a:t>
            </a:r>
            <a:r>
              <a:rPr lang="ru-RU" dirty="0" err="1" smtClean="0"/>
              <a:t>популярні</a:t>
            </a:r>
            <a:r>
              <a:rPr lang="ru-RU" dirty="0" smtClean="0"/>
              <a:t> три </a:t>
            </a:r>
            <a:r>
              <a:rPr lang="ru-RU" dirty="0" err="1" smtClean="0"/>
              <a:t>види</a:t>
            </a:r>
            <a:r>
              <a:rPr lang="ru-RU" dirty="0" smtClean="0"/>
              <a:t> </a:t>
            </a:r>
            <a:r>
              <a:rPr lang="ru-RU" dirty="0" err="1" smtClean="0"/>
              <a:t>форми</a:t>
            </a:r>
            <a:r>
              <a:rPr lang="ru-RU" dirty="0" smtClean="0"/>
              <a:t> щита: </a:t>
            </a:r>
            <a:r>
              <a:rPr lang="ru-RU" dirty="0" err="1" smtClean="0"/>
              <a:t>круглий</a:t>
            </a:r>
            <a:r>
              <a:rPr lang="ru-RU" dirty="0" smtClean="0"/>
              <a:t> щит, </a:t>
            </a:r>
            <a:r>
              <a:rPr lang="ru-RU" dirty="0" err="1" smtClean="0"/>
              <a:t>мигдалеподібний</a:t>
            </a:r>
            <a:r>
              <a:rPr lang="ru-RU" dirty="0" smtClean="0"/>
              <a:t> щит, </a:t>
            </a:r>
            <a:r>
              <a:rPr lang="ru-RU" dirty="0" err="1" smtClean="0"/>
              <a:t>овальний</a:t>
            </a:r>
            <a:r>
              <a:rPr lang="ru-RU" dirty="0" smtClean="0"/>
              <a:t> щит.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1442" name="Picture 2" descr="&amp;Ocy;&amp;lcy;&amp;dcy;&amp;bcy;&amp;kcy; &amp;scy;&amp;tcy;&amp;acy;&amp;rcy;&amp;ycy;&amp;jcy; &amp;bcy;&amp;ocy;&amp;jcy;&amp;tscy;&amp;ocy;&amp;vcy;&amp;scy;&amp;kcy;&amp;icy;&amp;jcy; &amp;kcy;&amp;lcy;&amp;ucy;&amp;bcy; - &amp;Ncy;&amp;ocy;&amp;ucy;&amp;tcy;&amp;bcy;&amp;ucy;&amp;kcy;&amp;icy; &amp;icy; &amp;pcy;&amp;lcy;&amp;acy;&amp;ncy;&amp;shcy;&amp;iecy;&amp;tcy;&amp;ncy;&amp;ycy;&amp;iecy; &amp;kcy;&amp;ocy;&amp;mcy;&amp;pcy;&amp;softcy;&amp;yucy;&amp;tcy;&amp;iecy;&amp;rcy;&amp;y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70600"/>
            <a:ext cx="4114800" cy="3087400"/>
          </a:xfrm>
          <a:prstGeom prst="rect">
            <a:avLst/>
          </a:prstGeom>
          <a:noFill/>
        </p:spPr>
      </p:pic>
      <p:pic>
        <p:nvPicPr>
          <p:cNvPr id="61444" name="Picture 4" descr="&amp;Kcy;&amp;ocy;&amp;lcy;&amp;lcy;&amp;iecy;&amp;kcy;&amp;tscy;&amp;icy;&amp;yacy; &amp;Vcy;&amp;rcy;&amp;iecy;&amp;mcy;&amp;yacy; &amp;rcy;&amp;ycy;&amp;tscy;&amp;acy;&amp;rcy;&amp;iecy;&amp;jcy; - &amp;YAcy;&amp;rcy;&amp;mcy;&amp;acy;&amp;rcy;&amp;kcy;&amp;acy; &amp;Mcy;&amp;acy;&amp;scy;&amp;tcy;&amp;iecy;&amp;rcy;&amp;ocy;&amp;vcy; - &amp;rcy;&amp;ucy;&amp;chcy;&amp;ncy;&amp;acy;&amp;yacy; &amp;rcy;&amp;acy;&amp;bcy;&amp;ocy;&amp;tcy;&amp;acy;, handmad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3810000"/>
            <a:ext cx="3048000" cy="3048000"/>
          </a:xfrm>
          <a:prstGeom prst="rect">
            <a:avLst/>
          </a:prstGeom>
          <a:noFill/>
        </p:spPr>
      </p:pic>
      <p:pic>
        <p:nvPicPr>
          <p:cNvPr id="61446" name="Picture 6" descr="Lenagold - &amp;Kcy;&amp;lcy;&amp;icy;&amp;pcy;&amp;acy;&amp;rcy;&amp;tcy; - &amp;Ocy;&amp;rcy;&amp;ucy;&amp;zhcy;&amp;icy;&amp;iecy; &amp;icy; &amp;dcy;&amp;ocy;&amp;scy;&amp;pcy;&amp;iecy;&amp;khcy;&amp;icy;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907240"/>
            <a:ext cx="1905000" cy="2017059"/>
          </a:xfrm>
          <a:prstGeom prst="rect">
            <a:avLst/>
          </a:prstGeom>
          <a:noFill/>
        </p:spPr>
      </p:pic>
      <p:pic>
        <p:nvPicPr>
          <p:cNvPr id="61448" name="Picture 8" descr="&amp;Rcy;&amp;ycy;&amp;tscy;&amp;acy;&amp;rcy;&amp;scy;&amp;kcy;&amp;icy;&amp;iecy; &amp;dcy;&amp;ocy;&amp;scy;&amp;pcy;&amp;iecy;&amp;khcy;&amp;icy;, &amp;shchcy;&amp;icy;&amp;tcy;&amp;ycy;, &amp;scy;&amp;rcy;&amp;iecy;&amp;dcy;&amp;ncy;&amp;iecy;&amp;vcy;&amp;icy;&amp;kcy;&amp;ocy;&amp;vcy;&amp;ycy;&amp;iecy; &amp;rcy;&amp;ycy;&amp;tscy;&amp;acy;&amp;rcy;&amp;icy; &amp;icy; &amp;ocy;&amp;rcy;&amp;ucy;&amp;zhcy;&amp;icy;&amp;iecy; - &amp;kcy;&amp;ucy;&amp;pcy;&amp;icy;&amp;tcy;&amp;softcy; &amp;pcy;&amp;ocy;&amp;dcy;&amp;acy;&amp;rcy;&amp;ocy;&amp;kcy; &amp;ncy;&amp;acy; Podarkoff.r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81200" y="1866900"/>
            <a:ext cx="2057400" cy="2057401"/>
          </a:xfrm>
          <a:prstGeom prst="rect">
            <a:avLst/>
          </a:prstGeom>
          <a:noFill/>
        </p:spPr>
      </p:pic>
      <p:pic>
        <p:nvPicPr>
          <p:cNvPr id="61450" name="Picture 10" descr="&amp;SHCHcy;&amp;icy;&amp;tcy; &amp;dcy;&amp;iecy;&amp;kcy;&amp;ocy;&amp;rcy;&amp;acy;&amp;tcy;&amp;icy;&amp;vcy;&amp;ncy;&amp;ycy;&amp;jcy; &quot;&amp;Kcy;&amp;acy;&amp;rcy;&amp;lcy; &amp;Vcy;&amp;iecy;&amp;lcy;&amp;icy;&amp;kcy;&amp;icy;&amp;jcy;&quot;, &amp;rcy;&amp;ycy;&amp;tscy;&amp;acy;&amp;rcy;&amp;scy;&amp;kcy;&amp;icy;&amp;jcy;, &amp;Dcy;&amp;iecy;&amp;kcy;&amp;ocy;&amp;rcy;&amp;acy;&amp;tcy;&amp;icy;&amp;vcy;&amp;ncy;&amp;ocy;&amp;iecy; &amp;ocy;&amp;rcy;&amp;ucy;&amp;zhcy;&amp;icy;&amp;iecy;. &amp;Scy;&amp;ucy;&amp;vcy;&amp;iecy;&amp;ncy;&amp;icy;&amp;rcy;&amp;ncy;&amp;ocy;&amp;iecy; &amp;ocy;&amp;rcy;&amp;ucy;&amp;zhcy;&amp;icy;&amp;iecy;, &amp;Pcy;&amp;ocy;&amp;dcy;&amp;acy;&amp;rcy;&amp;kcy;&amp;icy; &amp;dcy;&amp;lcy;&amp;yacy; &amp;mcy;&amp;ucy;&amp;zhcy;&amp;chcy;&amp;icy;&amp;ncy;"/>
          <p:cNvPicPr>
            <a:picLocks noChangeAspect="1" noChangeArrowheads="1"/>
          </p:cNvPicPr>
          <p:nvPr/>
        </p:nvPicPr>
        <p:blipFill>
          <a:blip r:embed="rId6"/>
          <a:srcRect l="16822" r="17757"/>
          <a:stretch>
            <a:fillRect/>
          </a:stretch>
        </p:blipFill>
        <p:spPr bwMode="auto">
          <a:xfrm>
            <a:off x="7149980" y="3810000"/>
            <a:ext cx="1994019" cy="3048000"/>
          </a:xfrm>
          <a:prstGeom prst="rect">
            <a:avLst/>
          </a:prstGeom>
          <a:noFill/>
        </p:spPr>
      </p:pic>
      <p:pic>
        <p:nvPicPr>
          <p:cNvPr id="61452" name="Picture 12" descr="&amp;Pcy;&amp;acy;&amp;ncy;&amp;ncy;&amp;ocy; &quot;&amp;Rcy;&amp;ycy;&amp;tscy;&amp;acy;&amp;rcy;&amp;scy;&amp;kcy;&amp;icy;&amp;jcy; &amp;shchcy;&amp;icy;&amp;tcy; &amp;Kcy;&amp;rcy;&amp;iecy;&amp;scy;&amp;tcy; &amp;kcy;&amp;rcy;&amp;acy;&amp;scy;&amp;ncy;&amp;ycy;&amp;jcy;&quot;: &amp;lcy;&amp;ucy;&amp;chcy;&amp;shcy;&amp;acy;&amp;yacy; &amp;tscy;&amp;iecy;&amp;ncy;&amp;acy; &amp;icy; &amp;mcy;&amp;acy;&amp;gcy;&amp;acy;&amp;zcy;&amp;icy;&amp;ncy;&amp;ycy;, &amp;gcy;&amp;dcy;&amp;iecy; &amp;kcy;&amp;ucy;&amp;pcy;&amp;icy;&amp;tcy;&amp;softcy;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10400" y="1762124"/>
            <a:ext cx="2133600" cy="2133601"/>
          </a:xfrm>
          <a:prstGeom prst="rect">
            <a:avLst/>
          </a:prstGeom>
          <a:noFill/>
        </p:spPr>
      </p:pic>
      <p:pic>
        <p:nvPicPr>
          <p:cNvPr id="61454" name="Picture 14" descr="&amp;rcy;&amp;ycy;&amp;tscy;&amp;acy;&amp;rcy;&amp;scy;&amp;kcy;&amp;icy;&amp;jcy; &amp;shchcy;&amp;icy;&amp;tcy;, &amp;shchcy;&amp;icy;&amp;tcy;, &amp;gcy;&amp;iecy;&amp;rcy;&amp;bcy; &amp;shchcy;&amp;icy;&amp;tcy;, &amp;scy;&amp;tcy;&amp;acy;&amp;rcy;&amp;icy;&amp;ncy;&amp;ncy;&amp;ycy;&amp;jcy; &amp;shchcy;&amp;icy;&amp;tcy;, &amp;Scy;&amp;kcy;&amp;acy;&amp;chcy;&amp;acy;&amp;tcy;&amp;softcy; &amp;Ocy;&amp;bcy;&amp;ocy;&amp;icy; &amp;icy; &amp;Fcy;&amp;ocy;&amp;tcy;&amp;ocy;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57800" y="1828800"/>
            <a:ext cx="1619250" cy="207911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C:\Documents and Settings\www\Рабочий стол\Рисунок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986" name="Picture 2" descr="http://hotinfest.com.ua/wp-content/uploads/2013/09/29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304800"/>
            <a:ext cx="5715000" cy="440055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2400" y="4876800"/>
            <a:ext cx="8991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err="1" smtClean="0"/>
              <a:t>Вже</a:t>
            </a:r>
            <a:r>
              <a:rPr lang="ru-RU" sz="2200" b="1" dirty="0" smtClean="0"/>
              <a:t> за </a:t>
            </a:r>
            <a:r>
              <a:rPr lang="ru-RU" sz="2200" b="1" dirty="0" err="1" smtClean="0"/>
              <a:t>часів</a:t>
            </a:r>
            <a:r>
              <a:rPr lang="ru-RU" sz="2200" b="1" dirty="0" smtClean="0"/>
              <a:t> Тацита </a:t>
            </a:r>
            <a:r>
              <a:rPr lang="ru-RU" sz="2200" b="1" dirty="0" err="1" smtClean="0"/>
              <a:t>вручення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зброї</a:t>
            </a:r>
            <a:r>
              <a:rPr lang="ru-RU" sz="2200" b="1" dirty="0" smtClean="0"/>
              <a:t> молодому </a:t>
            </a:r>
            <a:r>
              <a:rPr lang="ru-RU" sz="2200" b="1" dirty="0" err="1" smtClean="0"/>
              <a:t>германцеві</a:t>
            </a:r>
            <a:r>
              <a:rPr lang="ru-RU" sz="2200" b="1" dirty="0" smtClean="0"/>
              <a:t> у </a:t>
            </a:r>
            <a:r>
              <a:rPr lang="ru-RU" sz="2200" b="1" dirty="0" err="1" smtClean="0"/>
              <a:t>присутності</a:t>
            </a:r>
            <a:r>
              <a:rPr lang="ru-RU" sz="2200" b="1" dirty="0" smtClean="0"/>
              <a:t> народного </a:t>
            </a:r>
            <a:r>
              <a:rPr lang="ru-RU" sz="2200" b="1" dirty="0" err="1" smtClean="0"/>
              <a:t>зібрання</a:t>
            </a:r>
            <a:r>
              <a:rPr lang="ru-RU" sz="2200" b="1" dirty="0" smtClean="0"/>
              <a:t> означало </a:t>
            </a:r>
            <a:r>
              <a:rPr lang="ru-RU" sz="2200" b="1" dirty="0" err="1" smtClean="0"/>
              <a:t>визнання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його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повнолітнім</a:t>
            </a:r>
            <a:r>
              <a:rPr lang="ru-RU" sz="2200" b="1" dirty="0" smtClean="0"/>
              <a:t>. </a:t>
            </a:r>
            <a:r>
              <a:rPr lang="ru-RU" sz="2200" b="1" dirty="0" err="1" smtClean="0"/>
              <a:t>Зброю</a:t>
            </a:r>
            <a:r>
              <a:rPr lang="ru-RU" sz="2200" b="1" dirty="0" smtClean="0"/>
              <a:t> вручав </a:t>
            </a:r>
            <a:r>
              <a:rPr lang="ru-RU" sz="2200" b="1" dirty="0" err="1" smtClean="0"/>
              <a:t>хто-небудь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з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вождів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племені</a:t>
            </a:r>
            <a:r>
              <a:rPr lang="ru-RU" sz="2200" b="1" dirty="0" smtClean="0"/>
              <a:t>, </a:t>
            </a:r>
            <a:r>
              <a:rPr lang="ru-RU" sz="2200" b="1" dirty="0" err="1" smtClean="0"/>
              <a:t>або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батько</a:t>
            </a:r>
            <a:r>
              <a:rPr lang="ru-RU" sz="2200" b="1" dirty="0" smtClean="0"/>
              <a:t>, </a:t>
            </a:r>
            <a:r>
              <a:rPr lang="ru-RU" sz="2200" b="1" dirty="0" err="1" smtClean="0"/>
              <a:t>або</a:t>
            </a:r>
            <a:r>
              <a:rPr lang="ru-RU" sz="2200" b="1" dirty="0" smtClean="0"/>
              <a:t> родич </a:t>
            </a:r>
            <a:r>
              <a:rPr lang="ru-RU" sz="2200" b="1" dirty="0" err="1" smtClean="0"/>
              <a:t>хлопця</a:t>
            </a:r>
            <a:r>
              <a:rPr lang="ru-RU" sz="2200" b="1" dirty="0" smtClean="0"/>
              <a:t>. Карл Великий в 791 р. </a:t>
            </a:r>
            <a:r>
              <a:rPr lang="ru-RU" sz="2200" b="1" dirty="0" err="1" smtClean="0"/>
              <a:t>урочисто</a:t>
            </a:r>
            <a:r>
              <a:rPr lang="ru-RU" sz="2200" b="1" dirty="0" smtClean="0"/>
              <a:t> опоясав мечем </a:t>
            </a:r>
            <a:r>
              <a:rPr lang="ru-RU" sz="2200" b="1" dirty="0" err="1" smtClean="0"/>
              <a:t>свого</a:t>
            </a:r>
            <a:r>
              <a:rPr lang="ru-RU" sz="2200" b="1" dirty="0" smtClean="0"/>
              <a:t> 13-річного </a:t>
            </a:r>
            <a:r>
              <a:rPr lang="ru-RU" sz="2200" b="1" dirty="0" err="1" smtClean="0"/>
              <a:t>сина</a:t>
            </a:r>
            <a:r>
              <a:rPr lang="ru-RU" sz="2200" b="1" dirty="0" smtClean="0"/>
              <a:t> Людовика, а Людовик, в 838 р. — </a:t>
            </a:r>
            <a:r>
              <a:rPr lang="ru-RU" sz="2200" b="1" dirty="0" err="1" smtClean="0"/>
              <a:t>свого</a:t>
            </a:r>
            <a:r>
              <a:rPr lang="ru-RU" sz="2200" b="1" dirty="0" smtClean="0"/>
              <a:t> 15-річного </a:t>
            </a:r>
            <a:r>
              <a:rPr lang="ru-RU" sz="2200" b="1" dirty="0" err="1" smtClean="0"/>
              <a:t>сина</a:t>
            </a:r>
            <a:r>
              <a:rPr lang="ru-RU" sz="2200" b="1" dirty="0" smtClean="0"/>
              <a:t> Карла.</a:t>
            </a:r>
            <a:endParaRPr lang="uk-UA" sz="2200" b="1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538</Words>
  <Application>Microsoft Office PowerPoint</Application>
  <PresentationFormat>Экран (4:3)</PresentationFormat>
  <Paragraphs>66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Office Theme</vt:lpstr>
      <vt:lpstr>Изящная</vt:lpstr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ГЕРБИ</vt:lpstr>
      <vt:lpstr>В 11-му столітті були популярні три види форми щита: круглий щит, мигдалеподібний щит, овальний щит.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Яна</dc:creator>
  <cp:lastModifiedBy>home</cp:lastModifiedBy>
  <cp:revision>31</cp:revision>
  <dcterms:created xsi:type="dcterms:W3CDTF">2014-10-30T21:09:08Z</dcterms:created>
  <dcterms:modified xsi:type="dcterms:W3CDTF">2019-10-14T19:11:37Z</dcterms:modified>
</cp:coreProperties>
</file>