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8" r:id="rId16"/>
    <p:sldId id="271" r:id="rId17"/>
    <p:sldId id="272" r:id="rId18"/>
    <p:sldId id="273" r:id="rId19"/>
    <p:sldId id="274" r:id="rId20"/>
    <p:sldId id="280" r:id="rId21"/>
    <p:sldId id="281" r:id="rId22"/>
    <p:sldId id="275" r:id="rId23"/>
    <p:sldId id="276" r:id="rId24"/>
    <p:sldId id="279" r:id="rId25"/>
    <p:sldId id="277" r:id="rId26"/>
    <p:sldId id="257" r:id="rId27"/>
  </p:sldIdLst>
  <p:sldSz cx="9144000" cy="6858000" type="screen4x3"/>
  <p:notesSz cx="6858000" cy="9144000"/>
  <p:custDataLst>
    <p:tags r:id="rId2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36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presentation-creation.ru/powerpoint-templates.html" TargetMode="External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38407-C38D-4933-A07F-6568BF04E89C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5937418" y="6488668"/>
            <a:ext cx="3206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http://presentation-creation.ru/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1048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38407-C38D-4933-A07F-6568BF04E89C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332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38407-C38D-4933-A07F-6568BF04E89C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233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38407-C38D-4933-A07F-6568BF04E89C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9558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38407-C38D-4933-A07F-6568BF04E89C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144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38407-C38D-4933-A07F-6568BF04E89C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099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38407-C38D-4933-A07F-6568BF04E89C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888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38407-C38D-4933-A07F-6568BF04E89C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645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38407-C38D-4933-A07F-6568BF04E89C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315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38407-C38D-4933-A07F-6568BF04E89C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418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38407-C38D-4933-A07F-6568BF04E89C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506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38407-C38D-4933-A07F-6568BF04E89C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787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Диктатура </a:t>
            </a:r>
            <a:br>
              <a:rPr lang="ru-RU" sz="6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err="1" smtClean="0">
                <a:latin typeface="Times New Roman" pitchFamily="18" charset="0"/>
                <a:cs typeface="Times New Roman" pitchFamily="18" charset="0"/>
              </a:rPr>
              <a:t>Юлія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 Цезаря</a:t>
            </a:r>
            <a:br>
              <a:rPr lang="ru-RU" sz="6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332656"/>
            <a:ext cx="6400800" cy="1752600"/>
          </a:xfrm>
        </p:spPr>
        <p:txBody>
          <a:bodyPr/>
          <a:lstStyle/>
          <a:p>
            <a:r>
              <a:rPr lang="ru-RU" dirty="0" smtClean="0"/>
              <a:t>Подзаголовок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037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Тріумвірат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 </a:t>
            </a:r>
            <a:r>
              <a:rPr lang="ru-RU" dirty="0" err="1" smtClean="0"/>
              <a:t>Давньому</a:t>
            </a:r>
            <a:r>
              <a:rPr lang="ru-RU" dirty="0" smtClean="0"/>
              <a:t> </a:t>
            </a:r>
            <a:r>
              <a:rPr lang="ru-RU" dirty="0" err="1"/>
              <a:t>Римі</a:t>
            </a:r>
            <a:r>
              <a:rPr lang="ru-RU" dirty="0"/>
              <a:t> </a:t>
            </a:r>
            <a:r>
              <a:rPr lang="ru-RU" dirty="0" smtClean="0"/>
              <a:t> - союз </a:t>
            </a:r>
            <a:r>
              <a:rPr lang="ru-RU" dirty="0" err="1"/>
              <a:t>трьох</a:t>
            </a:r>
            <a:r>
              <a:rPr lang="ru-RU" dirty="0"/>
              <a:t> </a:t>
            </a:r>
            <a:r>
              <a:rPr lang="ru-RU" dirty="0" err="1"/>
              <a:t>політичних</a:t>
            </a:r>
            <a:r>
              <a:rPr lang="ru-RU" dirty="0"/>
              <a:t> </a:t>
            </a:r>
            <a:r>
              <a:rPr lang="ru-RU" dirty="0" err="1"/>
              <a:t>діячів</a:t>
            </a:r>
            <a:r>
              <a:rPr lang="ru-RU" dirty="0"/>
              <a:t> </a:t>
            </a:r>
            <a:r>
              <a:rPr lang="ru-RU" dirty="0" err="1"/>
              <a:t>задля</a:t>
            </a:r>
            <a:r>
              <a:rPr lang="ru-RU" dirty="0"/>
              <a:t> </a:t>
            </a:r>
            <a:r>
              <a:rPr lang="ru-RU" dirty="0" err="1"/>
              <a:t>захоплення</a:t>
            </a:r>
            <a:r>
              <a:rPr lang="ru-RU" dirty="0"/>
              <a:t> </a:t>
            </a:r>
            <a:r>
              <a:rPr lang="ru-RU" dirty="0" err="1"/>
              <a:t>найвищої</a:t>
            </a:r>
            <a:r>
              <a:rPr lang="ru-RU" dirty="0"/>
              <a:t> </a:t>
            </a:r>
            <a:r>
              <a:rPr lang="ru-RU" dirty="0" err="1"/>
              <a:t>влади</a:t>
            </a:r>
            <a:r>
              <a:rPr lang="ru-RU" dirty="0"/>
              <a:t>. </a:t>
            </a:r>
          </a:p>
        </p:txBody>
      </p:sp>
      <p:sp>
        <p:nvSpPr>
          <p:cNvPr id="4" name="Овал 3"/>
          <p:cNvSpPr/>
          <p:nvPr/>
        </p:nvSpPr>
        <p:spPr>
          <a:xfrm>
            <a:off x="683568" y="2924944"/>
            <a:ext cx="2952328" cy="16561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Гней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Помпей</a:t>
            </a:r>
          </a:p>
        </p:txBody>
      </p:sp>
      <p:sp>
        <p:nvSpPr>
          <p:cNvPr id="5" name="Овал 4"/>
          <p:cNvSpPr/>
          <p:nvPr/>
        </p:nvSpPr>
        <p:spPr>
          <a:xfrm>
            <a:off x="5521954" y="2924944"/>
            <a:ext cx="3096344" cy="165618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Марк Красс </a:t>
            </a:r>
          </a:p>
        </p:txBody>
      </p:sp>
      <p:sp>
        <p:nvSpPr>
          <p:cNvPr id="6" name="Овал 5"/>
          <p:cNvSpPr/>
          <p:nvPr/>
        </p:nvSpPr>
        <p:spPr>
          <a:xfrm>
            <a:off x="3059832" y="4221088"/>
            <a:ext cx="3240360" cy="1656184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Юлій Цезар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273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Тріумф 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урочистий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вступ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столицю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полководця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війська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переможного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закінчення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війни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278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Цезар - реформатор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 44 р. до н. е. </a:t>
            </a:r>
            <a:r>
              <a:rPr lang="ru-RU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лія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Цезаря </a:t>
            </a:r>
            <a:r>
              <a:rPr lang="ru-RU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проголошено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одвічним</a:t>
            </a:r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диктатором. </a:t>
            </a:r>
            <a:endParaRPr lang="ru-RU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змінив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організацію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римських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урядів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Зменшив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дотації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зубожілому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населенню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Рима з 300 </a:t>
            </a:r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тисяч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 150 </a:t>
            </a:r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тисяч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людей.</a:t>
            </a:r>
          </a:p>
          <a:p>
            <a:pPr algn="just"/>
            <a:r>
              <a:rPr lang="ru-RU" b="1" dirty="0" err="1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озпочав</a:t>
            </a:r>
            <a:r>
              <a:rPr lang="ru-RU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широку</a:t>
            </a: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колонізацію</a:t>
            </a: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Італії</a:t>
            </a:r>
            <a:endParaRPr lang="ru-RU" b="1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Половина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робітників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бути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вільних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селян, а не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невільників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Селянам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мали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великі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родини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визначив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окремі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нагороди.</a:t>
            </a:r>
            <a:endParaRPr lang="ru-RU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k-UA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4751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Шукачі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слів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7193071"/>
              </p:ext>
            </p:extLst>
          </p:nvPr>
        </p:nvGraphicFramePr>
        <p:xfrm>
          <a:off x="179512" y="1844824"/>
          <a:ext cx="8964486" cy="4032448"/>
        </p:xfrm>
        <a:graphic>
          <a:graphicData uri="http://schemas.openxmlformats.org/drawingml/2006/table">
            <a:tbl>
              <a:tblPr firstRow="1" firstCol="1" bandRow="1"/>
              <a:tblGrid>
                <a:gridCol w="895419"/>
                <a:gridCol w="895419"/>
                <a:gridCol w="895419"/>
                <a:gridCol w="895419"/>
                <a:gridCol w="896355"/>
                <a:gridCol w="897291"/>
                <a:gridCol w="897291"/>
                <a:gridCol w="897291"/>
                <a:gridCol w="897291"/>
                <a:gridCol w="897291"/>
              </a:tblGrid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щ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щ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є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ї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15682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Кластер</a:t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«Календар Цезаря»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856" y="1628800"/>
            <a:ext cx="8229600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844824"/>
            <a:ext cx="2592288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н. 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1844824"/>
            <a:ext cx="2160240" cy="136815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перемагали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але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ніколи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 знали, в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день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трапилось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84168" y="1856086"/>
            <a:ext cx="2592288" cy="136815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Десять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місяців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мав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304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дні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3501008"/>
            <a:ext cx="2592288" cy="18002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Календи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початок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місяця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нони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середина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місяця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іди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третя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частина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місяця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63888" y="3501008"/>
            <a:ext cx="2376264" cy="1800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Бог Марс – март  (</a:t>
            </a:r>
            <a:r>
              <a:rPr lang="ru-RU" sz="1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березень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Богиня Майя – май ( </a:t>
            </a:r>
            <a:r>
              <a:rPr lang="ru-RU" sz="1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травень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Богиня Юнона – июнь ( </a:t>
            </a:r>
            <a:r>
              <a:rPr lang="ru-RU" sz="1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червень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Бог Янус – январь ( </a:t>
            </a:r>
            <a:r>
              <a:rPr lang="ru-RU" sz="1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січень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228184" y="3501008"/>
            <a:ext cx="2448272" cy="1800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Ім’я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Юлій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Iulius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поширене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багатьох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мовах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назві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липня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July, </a:t>
            </a:r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Juli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58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0"/>
            <a:ext cx="8496944" cy="6314447"/>
          </a:xfrm>
        </p:spPr>
      </p:pic>
    </p:spTree>
    <p:extLst>
      <p:ext uri="{BB962C8B-B14F-4D97-AF65-F5344CB8AC3E}">
        <p14:creationId xmlns:p14="http://schemas.microsoft.com/office/powerpoint/2010/main" val="404940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Логічна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пара з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секретиком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імператор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зробити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безповоротний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крок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«перейти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Рубікон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урочиста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зустріч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громадянська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війна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повелитель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календи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воїн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раб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гладіатор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початок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місяця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тріумф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війна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громадянами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однієї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держави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6768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Логічна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пара з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секретиком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імператор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зробити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безповоротний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крок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«перейти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Рубікон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»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урочиста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зустріч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громадянська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війна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повелитель</a:t>
            </a:r>
          </a:p>
          <a:p>
            <a:pPr marL="0" indent="0"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календи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воїн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раб</a:t>
            </a:r>
          </a:p>
          <a:p>
            <a:pPr marL="0" indent="0"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гладіатор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початок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місяця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тріумф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війна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громадянами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однієї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держави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699792" y="1844824"/>
            <a:ext cx="2232248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2699792" y="1844824"/>
            <a:ext cx="2088232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843808" y="3356992"/>
            <a:ext cx="1800200" cy="18722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547664" y="3933056"/>
            <a:ext cx="367240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1763688" y="4149080"/>
            <a:ext cx="3168352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1403648" y="2708920"/>
            <a:ext cx="3528392" cy="28083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32078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Інклюзивне навчання </a:t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«Знайди - розшифруй»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7336732"/>
              </p:ext>
            </p:extLst>
          </p:nvPr>
        </p:nvGraphicFramePr>
        <p:xfrm>
          <a:off x="179513" y="1844824"/>
          <a:ext cx="2160239" cy="1152128"/>
        </p:xfrm>
        <a:graphic>
          <a:graphicData uri="http://schemas.openxmlformats.org/drawingml/2006/table">
            <a:tbl>
              <a:tblPr firstRow="1" firstCol="1" bandRow="1"/>
              <a:tblGrid>
                <a:gridCol w="451025"/>
                <a:gridCol w="473742"/>
                <a:gridCol w="473742"/>
                <a:gridCol w="380865"/>
                <a:gridCol w="380865"/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324528" y="1629910"/>
            <a:ext cx="21602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28900" algn="l"/>
                <a:tab pos="3267075" algn="l"/>
                <a:tab pos="3667125" algn="l"/>
                <a:tab pos="4657725" algn="l"/>
                <a:tab pos="5410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28900" algn="l"/>
                <a:tab pos="3267075" algn="l"/>
                <a:tab pos="3667125" algn="l"/>
                <a:tab pos="4657725" algn="l"/>
                <a:tab pos="5410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856555"/>
              </p:ext>
            </p:extLst>
          </p:nvPr>
        </p:nvGraphicFramePr>
        <p:xfrm>
          <a:off x="5796136" y="4125651"/>
          <a:ext cx="3168352" cy="1607604"/>
        </p:xfrm>
        <a:graphic>
          <a:graphicData uri="http://schemas.openxmlformats.org/drawingml/2006/table">
            <a:tbl>
              <a:tblPr firstRow="1" firstCol="1" bandRow="1"/>
              <a:tblGrid>
                <a:gridCol w="1082752"/>
                <a:gridCol w="1156130"/>
                <a:gridCol w="929470"/>
              </a:tblGrid>
              <a:tr h="803802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3802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275856" y="4125651"/>
            <a:ext cx="982260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90725" algn="l"/>
                <a:tab pos="39338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533650"/>
            <a:ext cx="7560840" cy="117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48738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Хвилинка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творчості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6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_ </a:t>
            </a:r>
            <a:r>
              <a:rPr lang="ru-RU" sz="26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Жереб</a:t>
            </a:r>
            <a:r>
              <a:rPr lang="ru-RU" sz="26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кинуто.      _В_ </a:t>
            </a:r>
            <a:r>
              <a:rPr lang="ru-RU" sz="26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Прийшов</a:t>
            </a:r>
            <a:r>
              <a:rPr lang="ru-RU" sz="26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побачив</a:t>
            </a:r>
            <a:r>
              <a:rPr lang="ru-RU" sz="26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переміг</a:t>
            </a:r>
            <a:r>
              <a:rPr lang="ru-RU" sz="26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!    Б_ І </a:t>
            </a:r>
            <a:r>
              <a:rPr lang="ru-RU" sz="26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26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Бруте?</a:t>
            </a:r>
          </a:p>
          <a:p>
            <a:pPr marL="0" indent="0" algn="ctr">
              <a:buNone/>
            </a:pP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	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Зрада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тих,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кого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Юлій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Цезар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сподівався</a:t>
            </a:r>
            <a:endParaRPr lang="ru-RU" sz="2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	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Рішучий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крок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Юлія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Цезаря в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січні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49 р. до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н.е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., коли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перейшов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через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річку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Рубікон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яка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відділяла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Галлію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Італії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поклало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початок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громадянській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війні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Блискачна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перемога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над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понтійським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царем </a:t>
            </a:r>
            <a:r>
              <a:rPr lang="ru-RU" sz="2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Фарнаком</a:t>
            </a:r>
            <a:r>
              <a:rPr lang="ru-RU" sz="2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050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Очікувані результати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учні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зможуть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визначати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суть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історичних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явищ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подій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їхнє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значення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описувати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характеризувати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історичну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постать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Гая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Юлія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Цезаря та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внутрішню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зовнішню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політику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самостійно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здобувати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інформацію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темі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застосовувати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на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уроці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36232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Сучасний Цезар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SUS\Desktop\семінар\ef4_70949375_130054274959541_6404893590280590491_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00200"/>
            <a:ext cx="7848871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464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Цезар у </a:t>
            </a:r>
            <a:r>
              <a:rPr lang="uk-UA" sz="7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Фейсбук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556792"/>
            <a:ext cx="9036495" cy="4320480"/>
          </a:xfrm>
        </p:spPr>
      </p:pic>
      <p:pic>
        <p:nvPicPr>
          <p:cNvPr id="1026" name="Picture 2" descr="C:\Users\ASUS\Desktop\семінар\картинки\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06" y="1988840"/>
            <a:ext cx="2049122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665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Вправа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ru-RU" sz="3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учасником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Першого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тріумвірату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у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наслідок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чого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отримав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посаду консула.</a:t>
            </a:r>
          </a:p>
          <a:p>
            <a:pPr>
              <a:lnSpc>
                <a:spcPct val="120000"/>
              </a:lnSpc>
            </a:pP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Б. Вступив до Рима, </a:t>
            </a:r>
            <a:r>
              <a:rPr lang="ru-RU" sz="3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знищивши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військо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популярів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вдався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переслідування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противників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виявляючи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нечувану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жорстокість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В.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Прагнучи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слави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полководця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домігся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призначення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на посаду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намісника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Галлії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ході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галльських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походів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завоював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величезні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території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півночі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3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Перейшов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своїм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військом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річку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Рубікон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розпочав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громадянську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війну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проти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сенату й Помпея.</a:t>
            </a:r>
          </a:p>
          <a:p>
            <a:pPr>
              <a:lnSpc>
                <a:spcPct val="120000"/>
              </a:lnSpc>
            </a:pP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Д.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Розбив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усі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супротивників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і став правителем Рима, одержавши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довічну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посаду диктатора;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щороку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обирався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консулом і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діяв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через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республіканські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органи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влади</a:t>
            </a:r>
            <a:r>
              <a:rPr lang="ru-RU" sz="3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Е. Помер в </a:t>
            </a:r>
            <a:r>
              <a:rPr lang="ru-RU" sz="3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глибокій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старості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87363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Вправа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Хмаринка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тегів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124744"/>
            <a:ext cx="6552728" cy="5451299"/>
          </a:xfrm>
        </p:spPr>
      </p:pic>
    </p:spTree>
    <p:extLst>
      <p:ext uri="{BB962C8B-B14F-4D97-AF65-F5344CB8AC3E}">
        <p14:creationId xmlns:p14="http://schemas.microsoft.com/office/powerpoint/2010/main" val="172111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8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Фідбек</a:t>
            </a:r>
            <a:endParaRPr lang="ru-RU" sz="8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«Чи </a:t>
            </a:r>
            <a:r>
              <a:rPr lang="uk-UA" sz="48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було сьогодні смачно</a:t>
            </a:r>
            <a:r>
              <a:rPr lang="uk-UA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?»</a:t>
            </a:r>
          </a:p>
          <a:p>
            <a:pPr marL="0" indent="0" algn="ctr">
              <a:buNone/>
            </a:pPr>
            <a:endParaRPr lang="ru-RU" sz="4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SUS\Desktop\семінар\5bddc160001ccccb693356886a5e33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564904"/>
            <a:ext cx="2979836" cy="3310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380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Ессе</a:t>
            </a:r>
            <a:r>
              <a:rPr lang="uk-UA" sz="6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buNone/>
            </a:pPr>
            <a:r>
              <a:rPr lang="uk-UA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«Один день із життя Юлія Цезаря»</a:t>
            </a:r>
            <a:endParaRPr lang="ru-RU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83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</a:t>
            </a:r>
            <a:endParaRPr lang="ru-RU" dirty="0"/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gray">
          <a:xfrm rot="5400000">
            <a:off x="7144" y="2801144"/>
            <a:ext cx="3703637" cy="1971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gray">
          <a:xfrm>
            <a:off x="890588" y="4057650"/>
            <a:ext cx="1954212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sz="1400" b="1" dirty="0" smtClean="0">
                <a:solidFill>
                  <a:srgbClr val="FF0000"/>
                </a:solidFill>
              </a:rPr>
              <a:t>Заголовок</a:t>
            </a:r>
            <a:endParaRPr lang="en-US" sz="1400" b="1" dirty="0">
              <a:solidFill>
                <a:srgbClr val="FF0000"/>
              </a:solidFill>
            </a:endParaRPr>
          </a:p>
          <a:p>
            <a:pPr algn="ctr" eaLnBrk="0" hangingPunct="0"/>
            <a:r>
              <a:rPr lang="ru-RU" sz="1400" b="1" dirty="0" smtClean="0">
                <a:solidFill>
                  <a:srgbClr val="1C1C1C"/>
                </a:solidFill>
              </a:rPr>
              <a:t>Информация с описанием для группы.</a:t>
            </a:r>
            <a:endParaRPr lang="en-US" sz="1400" b="1" dirty="0" smtClean="0">
              <a:solidFill>
                <a:srgbClr val="1C1C1C"/>
              </a:solidFill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">
          <a:xfrm rot="5400000">
            <a:off x="2456657" y="2801144"/>
            <a:ext cx="3703637" cy="1971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gray">
          <a:xfrm>
            <a:off x="3340100" y="4057650"/>
            <a:ext cx="1954213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sz="1400" b="1" dirty="0" smtClean="0">
                <a:solidFill>
                  <a:srgbClr val="FF0000"/>
                </a:solidFill>
              </a:rPr>
              <a:t>Заголовок</a:t>
            </a:r>
            <a:endParaRPr lang="en-US" sz="1400" b="1" dirty="0" smtClean="0">
              <a:solidFill>
                <a:srgbClr val="FF0000"/>
              </a:solidFill>
            </a:endParaRPr>
          </a:p>
          <a:p>
            <a:pPr algn="ctr" eaLnBrk="0" hangingPunct="0"/>
            <a:r>
              <a:rPr lang="ru-RU" sz="1400" b="1" dirty="0" smtClean="0">
                <a:solidFill>
                  <a:srgbClr val="1C1C1C"/>
                </a:solidFill>
              </a:rPr>
              <a:t>Информация с описанием для группы.</a:t>
            </a:r>
            <a:endParaRPr lang="en-US" sz="1400" b="1" dirty="0">
              <a:solidFill>
                <a:srgbClr val="1C1C1C"/>
              </a:solidFill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 rot="5400000">
            <a:off x="4934744" y="2801144"/>
            <a:ext cx="3703637" cy="1971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 dist="88900" dir="10800000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gray">
          <a:xfrm>
            <a:off x="5816600" y="4057650"/>
            <a:ext cx="1955800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sz="1400" b="1" dirty="0" smtClean="0">
                <a:solidFill>
                  <a:srgbClr val="FF0000"/>
                </a:solidFill>
              </a:rPr>
              <a:t>Заголовок</a:t>
            </a:r>
            <a:endParaRPr lang="en-US" sz="1400" b="1" dirty="0" smtClean="0">
              <a:solidFill>
                <a:srgbClr val="FF0000"/>
              </a:solidFill>
            </a:endParaRPr>
          </a:p>
          <a:p>
            <a:pPr algn="ctr" eaLnBrk="0" hangingPunct="0"/>
            <a:r>
              <a:rPr lang="ru-RU" sz="1400" b="1" dirty="0" smtClean="0">
                <a:solidFill>
                  <a:srgbClr val="1C1C1C"/>
                </a:solidFill>
              </a:rPr>
              <a:t>Информация с описанием для группы.</a:t>
            </a:r>
            <a:endParaRPr lang="en-US" sz="1400" b="1" dirty="0" smtClean="0">
              <a:solidFill>
                <a:srgbClr val="1C1C1C"/>
              </a:solidFill>
            </a:endParaRPr>
          </a:p>
        </p:txBody>
      </p:sp>
      <p:pic>
        <p:nvPicPr>
          <p:cNvPr id="10" name="Picture 9" descr="RY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2363" y="2141538"/>
            <a:ext cx="1108075" cy="1108075"/>
          </a:xfrm>
          <a:prstGeom prst="rect">
            <a:avLst/>
          </a:prstGeom>
          <a:noFill/>
        </p:spPr>
      </p:pic>
      <p:pic>
        <p:nvPicPr>
          <p:cNvPr id="11" name="Picture 10" descr="LB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9838" y="2141538"/>
            <a:ext cx="1176337" cy="1174750"/>
          </a:xfrm>
          <a:prstGeom prst="rect">
            <a:avLst/>
          </a:prstGeom>
          <a:noFill/>
        </p:spPr>
      </p:pic>
      <p:pic>
        <p:nvPicPr>
          <p:cNvPr id="12" name="Picture 11" descr="YG_circle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87763" y="2116138"/>
            <a:ext cx="1192212" cy="1192212"/>
          </a:xfrm>
          <a:prstGeom prst="rect">
            <a:avLst/>
          </a:prstGeom>
          <a:noFill/>
        </p:spPr>
      </p:pic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1370013" y="2420938"/>
            <a:ext cx="912812" cy="575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sz="2000" b="1" dirty="0">
                <a:solidFill>
                  <a:srgbClr val="D13F11"/>
                </a:solidFill>
              </a:rPr>
              <a:t>A</a:t>
            </a:r>
            <a:r>
              <a:rPr lang="en-US" sz="1400" b="1" dirty="0">
                <a:solidFill>
                  <a:srgbClr val="D13F11"/>
                </a:solidFill>
              </a:rPr>
              <a:t> </a:t>
            </a:r>
          </a:p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ru-RU" sz="1400" b="1" dirty="0" smtClean="0">
                <a:solidFill>
                  <a:srgbClr val="5F5F5F"/>
                </a:solidFill>
              </a:rPr>
              <a:t>Группа</a:t>
            </a:r>
            <a:endParaRPr lang="en-US" sz="1400" b="1" dirty="0">
              <a:solidFill>
                <a:srgbClr val="5F5F5F"/>
              </a:solidFill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6286500" y="2420938"/>
            <a:ext cx="914400" cy="5663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sz="2000" b="1" dirty="0">
                <a:solidFill>
                  <a:srgbClr val="D13F11"/>
                </a:solidFill>
              </a:rPr>
              <a:t>C </a:t>
            </a:r>
          </a:p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ru-RU" sz="1400" b="1" dirty="0" smtClean="0">
                <a:solidFill>
                  <a:srgbClr val="5F5F5F"/>
                </a:solidFill>
              </a:rPr>
              <a:t>Группа</a:t>
            </a:r>
            <a:endParaRPr lang="en-US" sz="1400" b="1" dirty="0">
              <a:solidFill>
                <a:srgbClr val="5F5F5F"/>
              </a:solidFill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817938" y="2420938"/>
            <a:ext cx="914400" cy="5663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sz="2000" b="1" dirty="0">
                <a:solidFill>
                  <a:srgbClr val="D13F11"/>
                </a:solidFill>
              </a:rPr>
              <a:t>B</a:t>
            </a:r>
            <a:r>
              <a:rPr lang="en-US" sz="1400" b="1" dirty="0">
                <a:solidFill>
                  <a:srgbClr val="D13F11"/>
                </a:solidFill>
              </a:rPr>
              <a:t> </a:t>
            </a:r>
          </a:p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ru-RU" sz="1400" b="1" dirty="0" smtClean="0">
                <a:solidFill>
                  <a:srgbClr val="5F5F5F"/>
                </a:solidFill>
              </a:rPr>
              <a:t>Группа</a:t>
            </a:r>
            <a:endParaRPr lang="en-US" sz="1400" b="1" dirty="0">
              <a:solidFill>
                <a:srgbClr val="5F5F5F"/>
              </a:solidFill>
            </a:endParaRPr>
          </a:p>
        </p:txBody>
      </p:sp>
      <p:pic>
        <p:nvPicPr>
          <p:cNvPr id="16" name="Picture 15" descr="O_chevron0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00513" y="3529013"/>
            <a:ext cx="412750" cy="363537"/>
          </a:xfrm>
          <a:prstGeom prst="rect">
            <a:avLst/>
          </a:prstGeom>
          <a:noFill/>
        </p:spPr>
      </p:pic>
      <p:pic>
        <p:nvPicPr>
          <p:cNvPr id="17" name="Picture 16" descr="O_chevron0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09725" y="3529013"/>
            <a:ext cx="412750" cy="363537"/>
          </a:xfrm>
          <a:prstGeom prst="rect">
            <a:avLst/>
          </a:prstGeom>
          <a:noFill/>
        </p:spPr>
      </p:pic>
      <p:pic>
        <p:nvPicPr>
          <p:cNvPr id="18" name="Picture 17" descr="O_chevron0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64313" y="3529013"/>
            <a:ext cx="412750" cy="3635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9561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Актуалізація опорних знань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12776"/>
            <a:ext cx="6984776" cy="4846956"/>
          </a:xfrm>
        </p:spPr>
      </p:pic>
    </p:spTree>
    <p:extLst>
      <p:ext uri="{BB962C8B-B14F-4D97-AF65-F5344CB8AC3E}">
        <p14:creationId xmlns:p14="http://schemas.microsoft.com/office/powerpoint/2010/main" val="160230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00" y="1844824"/>
            <a:ext cx="9042100" cy="3960440"/>
          </a:xfrm>
        </p:spPr>
      </p:pic>
    </p:spTree>
    <p:extLst>
      <p:ext uri="{BB962C8B-B14F-4D97-AF65-F5344CB8AC3E}">
        <p14:creationId xmlns:p14="http://schemas.microsoft.com/office/powerpoint/2010/main" val="1880197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620688"/>
            <a:ext cx="5544616" cy="5544616"/>
          </a:xfrm>
        </p:spPr>
      </p:pic>
    </p:spTree>
    <p:extLst>
      <p:ext uri="{BB962C8B-B14F-4D97-AF65-F5344CB8AC3E}">
        <p14:creationId xmlns:p14="http://schemas.microsoft.com/office/powerpoint/2010/main" val="145577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04663"/>
            <a:ext cx="4032448" cy="6254715"/>
          </a:xfrm>
        </p:spPr>
      </p:pic>
    </p:spTree>
    <p:extLst>
      <p:ext uri="{BB962C8B-B14F-4D97-AF65-F5344CB8AC3E}">
        <p14:creationId xmlns:p14="http://schemas.microsoft.com/office/powerpoint/2010/main" val="930293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Робота  з візуальним джерелом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340768"/>
            <a:ext cx="7910487" cy="5184576"/>
          </a:xfrm>
        </p:spPr>
      </p:pic>
    </p:spTree>
    <p:extLst>
      <p:ext uri="{BB962C8B-B14F-4D97-AF65-F5344CB8AC3E}">
        <p14:creationId xmlns:p14="http://schemas.microsoft.com/office/powerpoint/2010/main" val="7374910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Становище рабів. Спартак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74" y="1412776"/>
            <a:ext cx="8680237" cy="4896544"/>
          </a:xfrm>
        </p:spPr>
      </p:pic>
    </p:spTree>
    <p:extLst>
      <p:ext uri="{BB962C8B-B14F-4D97-AF65-F5344CB8AC3E}">
        <p14:creationId xmlns:p14="http://schemas.microsoft.com/office/powerpoint/2010/main" val="2898411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426170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Робота </a:t>
            </a:r>
            <a:r>
              <a:rPr lang="uk-UA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 літературним джерелом</a:t>
            </a:r>
            <a:br>
              <a:rPr lang="uk-UA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Олександр Шевченко</a:t>
            </a:r>
            <a:r>
              <a:rPr lang="uk-UA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Гладіатори</a:t>
            </a:r>
            <a:r>
              <a:rPr lang="uk-UA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vi-VN" b="1" dirty="0">
                <a:latin typeface="Times New Roman" pitchFamily="18" charset="0"/>
                <a:cs typeface="Times New Roman" pitchFamily="18" charset="0"/>
              </a:rPr>
              <a:t>Загорається день і шалено ревуть ці трибуни, заповнені вщерть,</a:t>
            </a:r>
          </a:p>
          <a:p>
            <a:pPr marL="0" indent="0" algn="ctr">
              <a:buNone/>
            </a:pPr>
            <a:r>
              <a:rPr lang="vi-VN" b="1" dirty="0">
                <a:latin typeface="Times New Roman" pitchFamily="18" charset="0"/>
                <a:cs typeface="Times New Roman" pitchFamily="18" charset="0"/>
              </a:rPr>
              <a:t>Ні, не Музи святі пануватимуть тут, нині тут пануватиме смерть,</a:t>
            </a:r>
          </a:p>
          <a:p>
            <a:pPr marL="0" indent="0" algn="ctr">
              <a:buNone/>
            </a:pPr>
            <a:r>
              <a:rPr lang="vi-VN" b="1" dirty="0">
                <a:latin typeface="Times New Roman" pitchFamily="18" charset="0"/>
                <a:cs typeface="Times New Roman" pitchFamily="18" charset="0"/>
              </a:rPr>
              <a:t>І коротка команда, і бій вже кипить, я колю́ і рубаю зплеча,</a:t>
            </a:r>
          </a:p>
          <a:p>
            <a:pPr marL="0" indent="0" algn="ctr">
              <a:buNone/>
            </a:pPr>
            <a:r>
              <a:rPr lang="vi-VN" b="1" dirty="0">
                <a:latin typeface="Times New Roman" pitchFamily="18" charset="0"/>
                <a:cs typeface="Times New Roman" pitchFamily="18" charset="0"/>
              </a:rPr>
              <a:t>Кров гаряча, червона, як маки, горить на сталевому вістрі меча.</a:t>
            </a:r>
          </a:p>
          <a:p>
            <a:pPr marL="0" indent="0" algn="ctr">
              <a:buNone/>
            </a:pPr>
            <a:r>
              <a:rPr lang="vi-VN" b="1" dirty="0">
                <a:latin typeface="Times New Roman" pitchFamily="18" charset="0"/>
                <a:cs typeface="Times New Roman" pitchFamily="18" charset="0"/>
              </a:rPr>
              <a:t>Мій противник – не ворог мені, зовсім ні, з ним нас звів хижий римський орел,</a:t>
            </a:r>
          </a:p>
          <a:p>
            <a:pPr marL="0" indent="0" algn="ctr">
              <a:buNone/>
            </a:pPr>
            <a:r>
              <a:rPr lang="vi-VN" b="1" dirty="0">
                <a:latin typeface="Times New Roman" pitchFamily="18" charset="0"/>
                <a:cs typeface="Times New Roman" pitchFamily="18" charset="0"/>
              </a:rPr>
              <a:t>Ще учора ми пили вино разом з ним, а сьогодні один з нас помре.</a:t>
            </a:r>
          </a:p>
          <a:p>
            <a:pPr marL="0" indent="0" algn="ctr">
              <a:buNone/>
            </a:pPr>
            <a:r>
              <a:rPr lang="vi-VN" b="1" dirty="0">
                <a:latin typeface="Times New Roman" pitchFamily="18" charset="0"/>
                <a:cs typeface="Times New Roman" pitchFamily="18" charset="0"/>
              </a:rPr>
              <a:t>Ми всього лиш раби, хоч сильніші за них, наша сила колись їх зімне,</a:t>
            </a:r>
          </a:p>
          <a:p>
            <a:pPr marL="0" indent="0" algn="ctr">
              <a:buNone/>
            </a:pPr>
            <a:r>
              <a:rPr lang="vi-VN" b="1" dirty="0">
                <a:latin typeface="Times New Roman" pitchFamily="18" charset="0"/>
                <a:cs typeface="Times New Roman" pitchFamily="18" charset="0"/>
              </a:rPr>
              <a:t>Нехай спробує хтось із отих крикунів взяти зброю й спинити мене!</a:t>
            </a:r>
          </a:p>
          <a:p>
            <a:pPr marL="0" indent="0" algn="ctr">
              <a:buNone/>
            </a:pPr>
            <a:r>
              <a:rPr lang="vi-VN" b="1" dirty="0">
                <a:latin typeface="Times New Roman" pitchFamily="18" charset="0"/>
                <a:cs typeface="Times New Roman" pitchFamily="18" charset="0"/>
              </a:rPr>
              <a:t>І стараюся я не дружити ні з ким, я самотній, як вовк, на цім світі,</a:t>
            </a:r>
          </a:p>
          <a:p>
            <a:pPr marL="0" indent="0" algn="ctr">
              <a:buNone/>
            </a:pPr>
            <a:r>
              <a:rPr lang="vi-VN" b="1" dirty="0">
                <a:latin typeface="Times New Roman" pitchFamily="18" charset="0"/>
                <a:cs typeface="Times New Roman" pitchFamily="18" charset="0"/>
              </a:rPr>
              <a:t>Щоб не звів мене жереб із другом моїм, доведеться тоді його вбити.</a:t>
            </a:r>
          </a:p>
          <a:p>
            <a:pPr marL="0" indent="0" algn="ctr">
              <a:buNone/>
            </a:pPr>
            <a:r>
              <a:rPr lang="vi-VN" b="1" dirty="0">
                <a:latin typeface="Times New Roman" pitchFamily="18" charset="0"/>
                <a:cs typeface="Times New Roman" pitchFamily="18" charset="0"/>
              </a:rPr>
              <a:t>А пісок на арені від крові змокрів, і трибуни все так же ревуть.</a:t>
            </a:r>
          </a:p>
          <a:p>
            <a:pPr marL="0" indent="0" algn="ctr">
              <a:buNone/>
            </a:pPr>
            <a:r>
              <a:rPr lang="vi-VN" b="1" dirty="0">
                <a:latin typeface="Times New Roman" pitchFamily="18" charset="0"/>
                <a:cs typeface="Times New Roman" pitchFamily="18" charset="0"/>
              </a:rPr>
              <a:t>Я сьогодні чужого товариша вбив, значить, ще один день проживу.</a:t>
            </a:r>
          </a:p>
          <a:p>
            <a:pPr marL="0" indent="0" algn="ctr">
              <a:buNone/>
            </a:pPr>
            <a:r>
              <a:rPr lang="vi-VN" b="1" dirty="0">
                <a:latin typeface="Times New Roman" pitchFamily="18" charset="0"/>
                <a:cs typeface="Times New Roman" pitchFamily="18" charset="0"/>
              </a:rPr>
              <a:t>Гладіатори ми, гладіатори,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ave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Caesar, </a:t>
            </a:r>
            <a:r>
              <a:rPr lang="vi-VN" b="1" dirty="0">
                <a:latin typeface="Times New Roman" pitchFamily="18" charset="0"/>
                <a:cs typeface="Times New Roman" pitchFamily="18" charset="0"/>
              </a:rPr>
              <a:t>вітання тобі!</a:t>
            </a:r>
          </a:p>
          <a:p>
            <a:pPr marL="0" indent="0" algn="ctr">
              <a:buNone/>
            </a:pPr>
            <a:r>
              <a:rPr lang="vi-VN" b="1" dirty="0">
                <a:latin typeface="Times New Roman" pitchFamily="18" charset="0"/>
                <a:cs typeface="Times New Roman" pitchFamily="18" charset="0"/>
              </a:rPr>
              <a:t>Гладіатори ми, гладіатори, сієм смерть на потіху юрбі,</a:t>
            </a:r>
          </a:p>
          <a:p>
            <a:pPr marL="0" indent="0" algn="ctr">
              <a:buNone/>
            </a:pPr>
            <a:r>
              <a:rPr lang="vi-VN" b="1" dirty="0">
                <a:latin typeface="Times New Roman" pitchFamily="18" charset="0"/>
                <a:cs typeface="Times New Roman" pitchFamily="18" charset="0"/>
              </a:rPr>
              <a:t>На потіху юрбі.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299069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ce258affa6930bc79cb14bb31e9ccf519ad97d2"/>
</p:tagLst>
</file>

<file path=ppt/theme/theme1.xml><?xml version="1.0" encoding="utf-8"?>
<a:theme xmlns:a="http://schemas.openxmlformats.org/drawingml/2006/main" name="Тема Office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780</Words>
  <Application>Microsoft Office PowerPoint</Application>
  <PresentationFormat>Экран (4:3)</PresentationFormat>
  <Paragraphs>214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  Диктатура  Юлія Цезаря </vt:lpstr>
      <vt:lpstr>Очікувані результати</vt:lpstr>
      <vt:lpstr>Актуалізація опорних знань</vt:lpstr>
      <vt:lpstr>Презентация PowerPoint</vt:lpstr>
      <vt:lpstr>Презентация PowerPoint</vt:lpstr>
      <vt:lpstr>Презентация PowerPoint</vt:lpstr>
      <vt:lpstr>Робота  з візуальним джерелом</vt:lpstr>
      <vt:lpstr>Становище рабів. Спартак </vt:lpstr>
      <vt:lpstr>  Робота з літературним джерелом Олександр Шевченко Гладіатори  </vt:lpstr>
      <vt:lpstr>Тріумвірат</vt:lpstr>
      <vt:lpstr>Тріумф </vt:lpstr>
      <vt:lpstr>Цезар - реформатор</vt:lpstr>
      <vt:lpstr>Гра «Шукачі слів»</vt:lpstr>
      <vt:lpstr>Кластер «Календар Цезаря»</vt:lpstr>
      <vt:lpstr>Презентация PowerPoint</vt:lpstr>
      <vt:lpstr>Гра «Логічна пара з секретиком»</vt:lpstr>
      <vt:lpstr>Гра «Логічна пара з секретиком»</vt:lpstr>
      <vt:lpstr>Інклюзивне навчання  «Знайди - розшифруй»</vt:lpstr>
      <vt:lpstr>Гра «Хвилинка творчості»</vt:lpstr>
      <vt:lpstr>Сучасний Цезар</vt:lpstr>
      <vt:lpstr>Цезар у Фейсбук</vt:lpstr>
      <vt:lpstr>Вправа</vt:lpstr>
      <vt:lpstr>Вправа «Хмаринка тегів»</vt:lpstr>
      <vt:lpstr>Фідбек</vt:lpstr>
      <vt:lpstr>Домашнє завдання</vt:lpstr>
      <vt:lpstr>Схема</vt:lpstr>
    </vt:vector>
  </TitlesOfParts>
  <Company>http://presentation-creation.ru/powerpoint-templates.html</Company>
  <LinksUpToDate>false</LinksUpToDate>
  <SharedDoc>false</SharedDoc>
  <HyperlinkBase>http://presentation-creation.ru/powerpoint-templates.html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Цветные квадраты</dc:title>
  <dc:creator>obstinate</dc:creator>
  <cp:lastModifiedBy>ASUS</cp:lastModifiedBy>
  <cp:revision>22</cp:revision>
  <dcterms:created xsi:type="dcterms:W3CDTF">2017-06-26T18:15:24Z</dcterms:created>
  <dcterms:modified xsi:type="dcterms:W3CDTF">2020-02-25T11:11:54Z</dcterms:modified>
</cp:coreProperties>
</file>