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56" r:id="rId2"/>
    <p:sldId id="379" r:id="rId3"/>
    <p:sldId id="380" r:id="rId4"/>
    <p:sldId id="270" r:id="rId5"/>
    <p:sldId id="271" r:id="rId6"/>
    <p:sldId id="272" r:id="rId7"/>
    <p:sldId id="381" r:id="rId8"/>
    <p:sldId id="382" r:id="rId9"/>
    <p:sldId id="383" r:id="rId10"/>
    <p:sldId id="279" r:id="rId11"/>
    <p:sldId id="387" r:id="rId12"/>
    <p:sldId id="385" r:id="rId13"/>
    <p:sldId id="384" r:id="rId14"/>
    <p:sldId id="282" r:id="rId15"/>
    <p:sldId id="281" r:id="rId16"/>
    <p:sldId id="280" r:id="rId17"/>
    <p:sldId id="364" r:id="rId18"/>
    <p:sldId id="284" r:id="rId19"/>
    <p:sldId id="285" r:id="rId20"/>
    <p:sldId id="286" r:id="rId21"/>
    <p:sldId id="365" r:id="rId22"/>
    <p:sldId id="386" r:id="rId23"/>
    <p:sldId id="366" r:id="rId24"/>
    <p:sldId id="369" r:id="rId25"/>
    <p:sldId id="367" r:id="rId26"/>
    <p:sldId id="368" r:id="rId27"/>
    <p:sldId id="376" r:id="rId28"/>
    <p:sldId id="373" r:id="rId29"/>
    <p:sldId id="374" r:id="rId30"/>
    <p:sldId id="375" r:id="rId31"/>
    <p:sldId id="361" r:id="rId32"/>
    <p:sldId id="362" r:id="rId33"/>
    <p:sldId id="363" r:id="rId3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3D8D"/>
    <a:srgbClr val="1D1D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24" autoAdjust="0"/>
  </p:normalViewPr>
  <p:slideViewPr>
    <p:cSldViewPr>
      <p:cViewPr varScale="1">
        <p:scale>
          <a:sx n="79" d="100"/>
          <a:sy n="79" d="100"/>
        </p:scale>
        <p:origin x="1469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15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C49253-C71F-4F9E-B13C-7120703505B3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1F02EC7-ADFD-455D-A40A-199FF65D8A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1F02EC7-ADFD-455D-A40A-199FF65D8A17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644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1CBCC-D0C5-4287-B004-EF71EF8B2EF2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E57AF-FE29-41B6-B0E9-AD0749A20D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56B2B8-2839-4347-86EE-4E705A80535D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9A4884F-8257-48B7-A202-CEF136CDCB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6E2F53-9CEF-48C7-B234-EABE610104DB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AA0A6-FDA8-4C56-A73E-31428426DC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82BC1-8920-432E-9CFB-73ACFA1BD1C1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085E7-8929-4F70-B862-A920740892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1ED78-3DC5-4863-BF69-41D54AA62C8C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2BE0B-AD96-48FD-AA77-E3C1BCE120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F878FCF-8C4A-4260-8EE9-92F317F1228B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9AC1685-140F-4FC3-99DC-CF2FB4CE2E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73DEF-9664-4C27-80D3-9976144E3560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72854-8370-45F7-8321-0BEBCB61F0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35DFEDF-1195-4364-87D5-EC619BC9D4A2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056E020-70B8-4A42-980A-9EE03E2DB9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FEA3585-8831-4948-9145-F9B9819103DB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D5DC5A2-1FC5-4B3B-9E0B-587593F573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A49D-5B06-47B9-951A-088DC1C10680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0203-2DFE-42F0-97DA-4C980447B1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2CE70-EC32-4670-947C-014BE3AA8B6E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31F20-E686-4CE3-A04F-B45C264E60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12C69E-191C-4F48-9DA5-4A30F12C58E0}" type="datetimeFigureOut">
              <a:rPr lang="ru-RU"/>
              <a:pPr>
                <a:defRPr/>
              </a:pPr>
              <a:t>11.02.2023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B1DF81-D323-4FFD-9F4A-AF62DBF961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www.territoryterror.org.ua/image.php?ci_themeid=134&amp;fileno=4&amp;maxx=370&amp;maxy=221&amp;fit=fitx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214290"/>
            <a:ext cx="781523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Блокада </a:t>
            </a:r>
            <a:r>
              <a:rPr lang="ru-RU" sz="48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Ленінграда</a:t>
            </a:r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та облога Севастополя. «Тактика </a:t>
            </a:r>
            <a:r>
              <a:rPr lang="ru-RU" sz="48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випаленої</a:t>
            </a:r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</p:txBody>
      </p:sp>
      <p:pic>
        <p:nvPicPr>
          <p:cNvPr id="14339" name="Picture 2" descr="C:\Users\снижана\AppData\Local\Microsoft\Windows\Temporary Internet Files\Content.IE5\BMONG4R8\MC9004357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3825" y="4706665"/>
            <a:ext cx="2299691" cy="229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567" y="3294009"/>
            <a:ext cx="4651425" cy="32955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325562"/>
          </a:xfrm>
        </p:spPr>
        <p:txBody>
          <a:bodyPr>
            <a:normAutofit/>
          </a:bodyPr>
          <a:lstStyle/>
          <a:p>
            <a:r>
              <a:rPr lang="uk-UA" sz="4000" b="1" dirty="0" smtClean="0"/>
              <a:t>             3 групи Армій</a:t>
            </a:r>
            <a:endParaRPr lang="en-US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армій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Північ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Ленінград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армій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«Центр» на Москву;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армій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Південь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на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52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thumb.tildacdn.com/tild3232-3766-4333-a166-306365333339/-/format/webp/26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https://thumb.tildacdn.com/tild3232-3766-4333-a166-306365333339/-/format/webp/26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7" descr="C:\Users\ADMIN\Desktop\262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9" descr="C:\Users\ADMIN\Desktop\262.webp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11" descr="C:\Users\ADMIN\Desktop\262.webp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61" name="Picture 13" descr="Лекція 26: Україна у Другій світовій війні,1939-1945 рр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51682"/>
            <a:ext cx="8592890" cy="569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958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50" y="214313"/>
            <a:ext cx="828675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accent3">
                    <a:lumMod val="75000"/>
                  </a:schemeClr>
                </a:solidFill>
                <a:latin typeface="+mn-lt"/>
                <a:cs typeface="+mn-cs"/>
              </a:rPr>
              <a:t>5 серпня – 16 жовтня 1941 р</a:t>
            </a:r>
            <a:r>
              <a:rPr lang="uk-UA" sz="2400" dirty="0">
                <a:solidFill>
                  <a:schemeClr val="accent3">
                    <a:lumMod val="75000"/>
                  </a:schemeClr>
                </a:solidFill>
                <a:latin typeface="+mn-lt"/>
                <a:cs typeface="+mn-cs"/>
              </a:rPr>
              <a:t>. – оборона Одеси, яка утримувала значні сили ворога і дозволила Червоній армії відійти за Дніпро.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6146" name="Picture 2" descr="http://www.litopys.com.ua/upload/medialibrary/90b/90b006168cd0d156ba6ba9a4b193113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500174"/>
            <a:ext cx="4506087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http://www.odessit.ua/uploads/posts/2012-09/1349029612__0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2500306"/>
            <a:ext cx="4286280" cy="41844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214313"/>
            <a:ext cx="842962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accent3">
                    <a:lumMod val="75000"/>
                  </a:schemeClr>
                </a:solidFill>
                <a:latin typeface="+mn-lt"/>
                <a:cs typeface="+mn-cs"/>
              </a:rPr>
              <a:t>30 жовтня 1941 р. – 4 липня 1942 р</a:t>
            </a:r>
            <a:r>
              <a:rPr lang="uk-UA" sz="2400" dirty="0">
                <a:solidFill>
                  <a:schemeClr val="accent3">
                    <a:lumMod val="75000"/>
                  </a:schemeClr>
                </a:solidFill>
                <a:latin typeface="+mn-lt"/>
                <a:cs typeface="+mn-cs"/>
              </a:rPr>
              <a:t>. – оборона Севастополя. Німці занепокоїлися, адже їм не вдалося знищити Чорноморський флот СРСР.</a:t>
            </a:r>
            <a:endParaRPr lang="ru-RU" sz="2400" dirty="0">
              <a:solidFill>
                <a:schemeClr val="accent3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3794" name="AutoShape 2" descr="data:image/jpeg;base64,/9j/4AAQSkZJRgABAQAAAQABAAD/2wCEAAkGBxQSEhQUExQVFRUXFxwYGBgXGB0aGBoXGhgXGBcXFBgYHCggGhslHBcWITEhJSorLi4uFx8zODMsNygtLisBCgoKBQUFDgUFDisZExkrKysrKysrKysrKysrKysrKysrKysrKysrKysrKysrKysrKysrKysrKysrKysrKysrK//AABEIAMIBAwMBIgACEQEDEQH/xAAcAAAABwEBAAAAAAAAAAAAAAAAAQIDBAUGBwj/xABBEAACAQIEAwYCCAQEBQUAAAABAhEAAwQSITEFQVEGEyJhcYGRoQcjMkKxwdHwFDNS4RVicvEWQ4KSsiQ0c6Kz/8QAFAEBAAAAAAAAAAAAAAAAAAAAAP/EABQRAQAAAAAAAAAAAAAAAAAAAAD/2gAMAwEAAhEDEQA/AKuxi4NTE4jEaen+9UYLdPL9KlorRrH7nag1vDsdI13irXDYjOSKyfDSQOp0EVqeHoIBHPT+4oJUUYWjIowKAgKcRaAFOBaBPd0WSnlFArQRzbpLLUgrSGSgjkUy4ipTLTRFAyFo8tOgUINA1FEVp6KTFAyBREU9lpJSgZy0RFPBaGWgbC0WSnglL7ugiZKGWpHd0oJQRcmtLCU9kpWWgZVaPLTmWjyUDcUWWnstDLQNUKcihQcy7xRJ5cqm4JVbnJms7isROok/l6VP4Ri4YSdJ5des0Gy4fhtp1HKN60+FIK6Cs9w68rDRhNXPD1gxM0Ewijy04RRgUCFFOKKGWqu5xuGgCF21/GgtnuKv2mA9ajXOI2xzn2rL4zigLanXruKiveLyAQIET++flQbBeI2iJLR+NPI6uJUgjqK5/wAT4kLAUE6eW/nNM8E7RlGbxFQw56D9+lB0R1pgrTfCcb31udyDB/EGnytASiiinAtGEoGstJK1ICUCtAxkpJSpUUhqCOLdHkp3LQyUDeWjilqtKigaC0AtPZaIrQNRSopUUoLQNRRAU6RSYoExQilFaKPKgTloUeWhQcbyKm2o3M7jWmBiFzwNanG0CpI3P7/CiOEQJMDMdCfYbUFz2WxRBMnnXReHFWEjf8q5TgXCZSuhn9zW04JxXKfFOumlBrGMammRj7cxP6US3A6kTyrK4vG9zd0IMc4kUGzFwRM6+tYbjV8IWMwTOnOiv8ZJJJO/MfpWe4/jpEzyoI+Lx4AJY/P9+VVqcfMETDHny8qe4CrvcLlM6CQRoZmQND+9a1t7A2iJa1bOnQddp/e1Bn8Rw666Wwy947ncHRZ1E9BUnFcPYAIFggRI+ySBrr7VcLfh4A5CZ6Dzp0cQWYJ0M/pQTuxXEiYskbgnXcGK1mSsDwX6rFpuFZtOe/3ZroGWgRRRTuShFA3FFFOEUYFAikEU8VpGWgbijy0qKEUCCKOKUaKgFERQmjAoCAo4oxR5aBBFDLS4oGgbiiy04FoitA3QpyKFBxG/ZYCBI/P9ahBrizmJH72q+7gsYJEx5iOtPtw0EQTO3xoKbCz56+vzq74VfiIIMHYnWfcUwMJAOXlAH7+FQmwrI8nXmI+elB0TB4zOrgA540FZnFFy5EERuPTWtB2JwgYd4TsOX51O4tfsqXNtFLN9o8z/AGoMguGzTlPqPadP0pXC+AIQz3QGOaFXkIjUjmZqZhbqKSOsjbQzp+/alWb2YEDry8jA5UDy2LdsEIFX009qgYjGFcsQQD5aE6HSnMT66Hfy2NVmJw45H2O8zrrNBKa6bjggwDuOoJmB50rF8LKiVOvMHfr+dSOE8KCHNPXTz61aXsNm579OVAx2Qh7yq+9sFlH+YQJPsTW5FVXZvhQsqSQM7mSfLkKuIoAq0RFLiktQNxSkWjqDxTIFzNJYA5FUnxNEgQPxO1BYXVgake+lRxrz9x+VZ7hmAw+KDG7bd7i6XUuOzBXkR0Ugjb0rQWLSooVAFVRACiAB0AoDNCKVQoEsKTFORRFaBEUYFGTSloDy0eSjmjJoG4oiKdBoqBsigaVFFQJy0KVFCg5jbTfn7U6tmNRqKccR566U7h4M8tOfz33oI1ywT+/zpN8AiANep396k3hExr+EbUwLYy9NyfOgdwzPajI5g7/v9zUhXzgyAOcnaev9qj5jBEkevTal4W0wnxSeensBQOW8Focw13DLt8PQCkWroYKeYzq0cjOsk8wIp2wzEQRt4dyI8xzqPfsjMSsgMdZn7YgZteRGh9BQN3LZiJnU8jz1HmKNrCgiBECfhpOp03qU4JjctuRzgbfpSCFhueh9uhg8vKgk4ZtATp+vI+9S8I4JKkEx0/MVWWCBtMRJjrJ29tancMx6o4JgZuZ5e+/+4oNbgT4RO8bVKiouDuhgCNR186mCgKiIpUUCKBo1ke3nDVKDEAE3EASORVp3HUE7mtg1V3G/5J8yBQZX6POFAhsW0hnZ1FvZBBGsddD862lVvZdYwyf6n/8A0arSKARRRR0YFAVGRRgUqKBorRg0rLRhaAqVQApVAg0mKXvRRQFFFFKijIoExR0kq3I0KDlK4kzqCOg8+k+1OWLrEwdgJPPnqR8RTTYY6ljlAO5+yAedNm6OTTpA2GnI+ekUE63d1PlAPzImTUk3QQQNxE+kfuar7B8IJkCdgRzBmjt34ck6iAOgHMk0E5VMsJ1B5RG396Ze4RoSd9xoB8eWnXlR28UTOsbn0PICaViEB1gNyIHTykaHYaUCnUkrG8A7bcvf+9OWT9xwTOmp6yOe+lRc+kEhXU6ZmiBI0/Y1onxOYnNMg7wNRH66896CXw653lqDowA1MToSAfiKTc0mduR5AHX8fxqot40jELoTLhGnqfFJE9Z0q3Z1LNqRDadNo068x7UCbaNAEgggD9daOz4YM89ASCD6DeKbe7oCBMnTT31k7gb0X8ROmvoAP12ig1vDOJGVtqQwJ1nSPSr+1eUsVBBZdx051zoXVEac/eOc/rU8YzLLBmkayN46edBug1HWa4fx5rhAZQu7N6AkKvqd/are3iwdqCYareO/yo6n8qnLdFVXaS7FtRpud/SgHZc/+lX/AF3P/Nqs5qu7Nf8Atl/1P/5tVnFAQpa0ijFA4RQNEKFAQo6ANG1Aa0DQFKIoEmioGhQERRgUYo9InlQIyedCnCvp86FBxW9igwKl9RDgNDGFObWZ3iBruRUy1hwAgJEkCdeWgA9eWvSqrEhl8bWxoQc6/eXSQ3SIke9WdpSxUgrqYB0k66EGgXlK+LkZgDXYwd+f60LfiDkyJIGpImCAcsULKHvGjWCxG0SGIDR5kHahbbwZiVPmJEnoBO8UAZQCQRpoee3I60/ZtydCJ0E/nrRYRc7asNuewA8+fOlnExlnJI2JGsbjQnzmgNzJBeWAEGdMxzfZk6dOU1GtOQW2iAJGvpObflyqXiUZFPihT5jLB1Obod+VMYkgs2UDVdlA16nWOX40FK6rcvOWlHGVpJ0Zl2jT0+dWtq8OYBOaYExG8gnn5VWcaMvZfwsuq8hpkjXTTUVJYMArPLSskggbEaaCIgfhQSXIUjVjyOxgjXSPaTTF46jcc9fL9mo/eLzHWeYPnyqv41hybffNfNtWLd2B/Suk6akkzudKDR4C53ilo0jVvYmDrzmpdtw8anYep3B9d/kKyvCeI3STbZ8wVUyuRlHiAbKTEFtTr5Vf22IIb7QgkLMS3Ia9YOtBe4RIUQwJiCF5RpsNas8NjgIUmJ2Pl5dK43isLdzNdtq9tmuaBfCQSJOVhoyidj1nrW27N4rEPbIxK5XVsoJiXgSSQNNDzG9B0CxegxNV/a25NtOuv5VEwmIgQTtt6VG7Q47OVUbAamOZ5D2oL7smScJbneX/APNoq4iqDs1jV7kJoCpIjY7z771fowNACKOKFKAoEijoyKEUCaOhFE8LqSABuSYj40DiilGm7DBhKkMOoOlKoDIoqIGjfYxQGKZuGJBmG29Y296RZxiODrlI0IbQj2PrUXEY0A3EuuBEOumoXQfjzmglJixGpHzHyJoVEXFWzqxaeeUmD5ihQcswPEA8iRqNhIHQgjbahhcVassFdIQeNWWWEf0v7jeKe7QdlzZAYYuwEYSoJIckb5QoMn0qHb7OYzu1bJ3lthMqwJgjmN/UUErDEXLJZTLDMTzgZi0j2J/YqstY0qLa7hBpB5SfFy3qNh774RLtkqcmIUm22xGpBmTtrTQGZhEDllJEgDcsZj4UF9a4kgMtsNJ2BMctTpzqR/hqY1HtQz6FlgRLj/NsByrNY/F21QKpMzJkaA7R1rYdmSuH4ZiL7kr3n2G2bKBC5SOrE/CgY4R9Hxw9wv39lliMhzEg6aztUrF4G5b0NsMpeEK6pkIPhYjUHlrFSuyOKV7KsGLGBmkyc3OfPyqNiuPWXW4FJW6pYmyZk92SxUeRAJFBkuKuL9/ukAJEyyjQ5deuwiPWrl7k21BEZYXIDoCPL5+9WVrg6WV7yx/LuDPqQzLIBCyNxrv51WXrPjPQ668gN999CKCs4nfyqdP0meQq57F4BsXasZkHc2Hud4XWVcMQyqnUyYPQVTcdsAWyZA33MzA1gjz2q8xnEbuCwOERCFJRViPv3RnLHqdaC4wfZW3bvO7XWdSIFqAtsDSIC6iAI05UjjGAsoMwdra9Dqo2EZhqtL4ZxDPprICqSdyY1PmCQah8ZxoUENl8Q2OqOOYaPst0POglWeEYdVt3r1xnZjFvI8IjMMpKRz03NZ9rd1McLIym34rqRzYAhltE7A6krrDHpVdw3iK2A2Vw1gkNkbV0ymSASwhhyI3mrvidmzibFjKblkCDauNIIdgftRpAgSdtaC5t3FZAVIYETsQepDDkRBEeVRrhmNdP3FZDC8RfD3i91CJJtXhJFs3ATDodtQJ9RWsNwNqpkEenpHtQS8K8CY9PwqywtpLmpLgkcm09KpbCHST/AHq4wpiAOX7ignHDwR9ZdEedSLYaf5z/ACNNA6TpHz5edKA9KB5Q/K+3LkKcVrgP80+49KJTpoAaTP7+dA+Hfld/+opjivemxcGdCSsapOh0PP5xRp+4oXklHk5ZUienQ6cpjSg5diOM3MHdCOXS4NQ1oxI+7mQ6HSNtDNdJw5vuim62V41UHfaDA2PlWKxnBluKDcNvv1ObvShMsGkEAkabb1tuE8UW94Xyi5pIH2WPVJ/D8aAXLWn2tfT9aRbwrf1sOpg/rVjctj98qMQOdBXX8ESCXYMP9En+1I7hZ1KzEQ0Fo5BgdqtkddgQSNYB194pF23qGETtMakdJoK9sDbP3X/7f0oVLFlhoLjgdN/xoUFDxLAo4LBUDbd4Eh1jxeFiu8gb7xVVhO1t83Xtm3puWAEnYBp0gkdOlQezuNKKv8VdvFrhBUMzGIPhJkxqTNUbcSxLYlu5tNcYHIpW3sRI5CDz50EftDgXbFLdbxozSZJ3BOZTBncDamMXw+z/ADHcWpP2U8WXyy6/M1seG9ncbeUi+gtglmBJghm1+yBoQR7zWl4D2ZwlgLI71xu10AkH/KNgaDlfDeyr3Lyi431Egm4FbVN5jcGNOcGrS7bxHELwVUNvAocttdpVNAOpYld67FetlxACxqNRI20gfvamLNnugoMnIpYmAF0BJzD2/wBqDlPZ+3fW0bK4K3mtsxuXrjFQCT4SYImJqLx3h2I7xbi2i5WD3oVrcc2EtEoBME8pp04y6Lff3nuLcxLNdt2bdwoqIWJFx41PQT0mqHv7+JYKbtxwXCgOxdZY6SCdd6DQWMVibd21g4YtICAnKHtkeATzAq8Xg94ko1uGJK7yDOwXTbTU+VTO1nCXe9g7lp3Y4fJaEJqxLTnJ2gBa1ZweIzT3wK9GED1AAn50GBxXZHFOfEltYB3IiQNC3SRoKru3pKW7VpWkoyAaSfAoH41uLy4hXWyhWzbclFutDuSFNxiB1IWBmPM1k+0v0fXWuNfu4q2tnNma4xIKjzEAEgiBB3igzHDeJY5Ve3YtZIeHussZToMvi8IOo03q5vdmLjw2KxbM7gELbVVnYkHaPtKJ/wA2lReLdozZIsYZ1vACFd/GPESWbYAu2xOsARrqaau4z+HWT3jX3lnLAySdf+kSZA305bUDGO4Mlg3FRzdQqyEECc6GUYwdPEsVe2uyeLxFtRexUaKTbRRlSdFUKuVcwmsnwoXCyk23YZ1OWD4oYGAPOK0+M+kNgMljD90PNpadiSAN586CF224e1m3bF3EC6BAOhDaglSZJ12q14fhVtWlQFiIkddddf0qssYk8QNxr6aKVjKYBYdR0gVesVPh6nT8gKCZYURpp1/vVhhr0EbRFVNu04OUlFaM2Vgc3npPL4iapcD2sv8AfC09pAGbKNwdTA118uVBqr2NJMAxHIx+4q6sX4QE6VkkxSXL2VEv5QdT3JP/AFEKNvI1ZXeK4R08ONsjKYM5hBP9XTY/Cg0dm8D+4oPeUbsB0kgT8azOI4qgYW7VzvnIBAs+INqQYc6ToTFSWfD3Qtq/h2ck6d7akA8vFqo+NBoVWdffTb5VXcce5FpLY1dj8hoPSTJPlUFuyWFj6sXLB5NZuMsei6iq2xxd7eL/AIclu9tWHAJbOzAkMHBO5K/DblQaLB9mcNYGfEsr3TqWuPlWT/ShYCPOqXtbw+yli5esmCozfVtmUkR0Jy+orL3+BvcYtdLs5GYhj4okCROka9aoMBhLxxPc2kJLSCp2jnmig7XwbiQxFizdBnPbBJ/zbN8wallqz3Yjs/fwmEFq4QzZmaAdFDcgT6T71enD3B92fSgrMJZAus3crbaBDo0595EaRHTzqVY1fMXbUaKdhMgwOW2/nUS9mDkBWD+anLHKCdCacsAhjm3OsDb26UEq5eIOwPmZ/IUKQMfb5uoPPMQDPmKOg5dwe6mJ4jYtS3cABcrES0Cfu7AkbjlXb8KqgQgAA3jQetZ7E/R5h8yXLLPZe2ZUrr/0mdY/WrIcOvyTIOvh1AyiNgI23+NBYvhg0HmDIpDWVXXKPPT56VA7/FKY7skRM6b9ABvScNx6fCV8fMTEes0FosMAYgaaa/OqztRfFvCYhzrFthvG/hjy1NS8NxJbgEMsnWJ3+NUn0k2Wbh14KrGSmYIJOUMCfQaCaDixxZZy7awkDpAED2P51q/om4CcReOIuD6u0ZUdbpGm3RZPwpjsz2YS+6i9ftR/zLKtFxVIGXxQR003rqWEuWcHZW3aslLayFyiZ1iQZ8TH40Da8He1czqzvrIViIGkEEjca9CdKt0L6Zl5awZAPTrT+HIIBAgETGxjzHI0tl1AEQep/CgqOI4BrjWXCg91czlT94MjI0E6DRp16Vzjtninu3xYVstlrhTKBooQkGNeqz711s4ckgljpy0g6Ea9d/kK53234aVxDnKIaLqtyDAQwOnUfOgzNzBYeyh8Cu0Egka76b7VZBbOVWQKHcA+YUxJPz+NZe8t3FXDbsIxYIWIUScgjNp5TUfDcRFiEyNAPiJEnlJj8qDSHiK2HtlR4UcanWZGp+H41UcdsW2vuUHhzE+UnX31NXH0j8KtJawzWGzKynx/1mFObQ6dIqjxNh7Pci4J73DpdB15kga9dNfag0/ZPssf4Tv+9gFnLKLbMRDa6LrsK0/CeCWlZLgdrhXWSuXUjTwzIjodaZ+j7Ed5hiC6hhcMDMAYgaweR/KrLiOMtW2b6+1mMGGdZBA5xqZ96Dn/AG44tc/jFIQlCWRI+8VOV/mf3FROEDLxPDvdIQIrXBJ+0QrBVkc8xHpBqVxQWG7o3sTbTuyxm33t3MS2YwIyjfWPKo/FuM4LEMHVrjvEJFopbzbhSWYkzO3KaDd8b4ndGH7y1eJcN4suwkaKAKxfDuK4fCtfxTWbYvj6pbaiELQ2ZgOZ6seWnOoPFON4hLt6262bZVS6rb+6AAQFZtW323rF43iT3SZAGnIQNNooNXwzjOJxF4d0ttDbPesEGRWjTxID4iQY0610W2t662e13WRQGIYZsxIBhZ8ufnWKtdkkVO8t2se6OFjurlkhgQGkxqPF901rrfaK1hcOLPcY/wCrTICcOTIAMFmUxO1A3hO0XeXr1o2zmSG8AlYPlyA0186cwnDrNy+2KdZutmRWk6IDkEDr4Znzqt4RxzBYTEPfuX7gvNaKMjWHUN4gyeIiMw286uMN2ve+rW8Pg7yu2furlzuwmZpOaSZIBJ2mgz/HsW123ctJmJUHMo1Y5CPCDyOm4rbcB4ZbwtpQqBHIGczmOYjUFjqa5nwbgeO4cztdCrbIId1cXGE/egeKT1863WB4xbyKzXCFI0FxWViesMNfUUGoW+OlN3L7fdj3H6aiqXifHEw6AkjMxAUHTc7nyFO4TG5wDMzsSMs+arvFBZJiZ0dMp9ZU+h0I9wKh4ywqFniQQR6dPans5O/zpgYkA5W9p/DzHnQRFe04DMbeYgTKAnbnR1V4zgzF2OXNJ0MDblz6QKFBsFS7mZbZKEbB1JRh68qkDiGQhby5CfvDVP8Au5e/xqcL6nnHqCPxFC5aW4pBAZT6EH2oC0J86TewyN9pQfUa+xpj/DAoi34R/Ty9tZX2IphRft8sw9Q3wmD+NBGxnZlSVNtmUqdFnwxrIHMTWN+kK/ibeH7nUd6YkNGaNSg5nkY8hXQBxBho1plPUgx6mKXcxWHugB2Q5SDDQMrciJ2oOecN7I2BhraeNsXGY3bcyrEHwsdio2g9KmW+HYm8r2bLgrZKWw0wJHidoneQB7GugHDgoVQLBGkHmZ1Plzqu4BwA4W3lDEuzZnbqZ/CPwoKnDjHZYe0sARpux2lhJgRvTIx+MVwrWxkBggAl4B3BAjL5VsCYMHT4/OifFIBJcR60GVxeOxCamyxJOg5BdPLUnpUe/nxee3esqqhfCwIJJJg6RKEevKtiMXbOzr8arO0+EZrDun20Ush6QQxgDckCKDEdjeHNhMRiBbtrfusAE8a+G2DJLNy1gRHKo/a3spdfvcV3Vu2VXM9tGzT1P2RB3Jqp7Ocau/4pZKai45BTaZBH99a6pxCSwzMVUjK1uJkNO5B0+dBxPF3L97h4yW2ZLDnxanwkSQOsHf2rc4nsouIwtjNcu96ltVWYZV8IOQgAQpNI7J4lraPhlts4BK5hGSCWk+LXWRyrXst2AQSzq3hzwAN/LlQcf7S8Gx2CVWZCq5oDocw2Oh6e9WvZK6cUjSEFzQ6wM0AgZRGmkeWldKFwsLbXrd18pJMLNszpyXxADlFZjiPZ/CXLrHDJesXVEj6ljZdokacvwoMfxHh7NiLVrEs1uwrl2VtgJBbKOeaI0rbv2h4a4AFu3lRtJswoOmqkDQ1LscOHELHdXQCFA8ZElXI1IiI56U1Z+jHDrzY66gGJ6TqaBdzD4HFJpluiOpJG8Eg+dVj9isIxJFpADAiE58/szrpzqe30dIpHdXGtDmUYyd4kkjryFUWN+jm/abvLF8sZmMsHTnmJoFW8vDnZLN83AhUtaZTAD/0sDCx6a8+tazD3VxlgwTaeNtp5SRO21Yf/AIQxueWDMCZbQAn350d/C4zCEt3biJUASxhujKNeWtBDGQYu/L28osXQCSGDMVCgL1ObUCpNv+Et4JVRQMVYsPctKdzncksNuhMdBUvgipiU7i/hXmTFwA51YmSZAlT8RT13sSzYtrq3VNpsP3KkiHRgmWSvsfjQKPDbF+7hMRbu57kTcK6Z7WQnxLP9WUVZ3wV8TsWVdTpE9FApzhOAs4W2tq3BKJEncjQz51VdoeKKPCdhJPnGw0oMF204w9y8hG4BaB1O2nKBVtwfjWNgFMNaGg8VwsWbTkzMPlWNxeKLXWduZP8AtXUOE3rZtqVL2gyA+Bzl1GpyNK/ATQSbXam6FIu2HRo0ZbTuk+YmfcGqzG9pe8+rvWiRuHsZluIdswS4AdOgNW2GwVsOSb5fkM10AD1TKJqo7SXDh0ZjjLc/dUZSd9lUAk+tAxa7W30AX+ZGmcQMw5GGIIPUHnR1lbGBxd5RdVGKtqDMSOuhoUHpR1BBB1BEEeVNWsGiiFUAcv8AepJWhFAyVI1B9j+VKFKuroR1pFu4Ps7Hp5eR50DgFN3cOrfaVW9QD+Ip8UdBCfhlo/8ALXyIEEehG1It8NKmUvXh5Fsw+DA1YgUYFBG+sHNT0kEesxSUZvv21Pmpn5ETUuKKKCCXtSZQqeuTf3jWnrb22EArG0afCpNVnGsJddR3JQMJ0caH3G1ByLC8LfD8aw/hhf4gLKmRBJAGm2hrsWM4el2M4JjozL8cpFYL/hvE2371rZZy+cm22aCGH2T6DpWnZsYYa2BBH2bgk+5BBoFYLs53eUBxlEzAIY6mPEDOmnwqR/gkE/XX9RGrK0GdxKzNQ7mM4imosWLgj7rFWn3kU0O0+JUfW4G8p5lSjL+INBfYbD5ABncgdQPyFKvYpSGUXACQQJMQTOtUC9tbU+JLlsdXttv5kSKmYbtBh732Tbc/P5igf7P8NGHsqmYO0SzTu3M+lWUVCC222SPQR+FP2sMN/F6E0DsUTLRizG00qKBgihFPFaIigqr2BIbNaOQ8xyPrWR7f371tA9sFbjAozDeJzaEbjQgTtJroJWo+IwquBmExPzBGvxoOM3u0iMi97NrEosBo8LrAnXkfWqu7eS84W5fRFcxm3yzrJ12kfOuh9r/o7t37LGxK3VlkBjKT/RtoDXHcbw+7aOW6jIy8iIoNPxLspZSEt31uqykzpmVh6GNfbSn+HJYwtr/1Ja4V2VCCPIevlWn+jrBWMThgLtoG9a8DEkglSZRiBuY8M+VSe1ODw2ENvMEsI7QLswwboM06+dBh/wDifE4v6rhuDNtdmfKCw5DM32Vqz4F9GLSbmNfO39KGRPME86vsK38Jbe5hb3fZx9m64ZGnmAoEHzq37N8YGLwyXVENBW4v9LjcRQVadocJYAs5xb7vw5CGBWORBFCri9ew5J7yxmfm3hMxoNTrtFCg2vWk0KFABSL32aFCgdFGaFCgHOlGhQoAKAoUKAhRmioUAFGNqFCgFHFFQoEmysfZHPkKZGEtjZEEgzCj9KFCgi5ACIAGlReH3WLGSd+vlR0KC4Q08RR0KBm5RRQoUCTRGjoUEXGnwn2qg49ZVlBKgmDqQCdqFCgoODjLcbL4fqxtp94dKmdq1D92HAYSNG1HzoUKDF476niCpa+rU2wcqeFZ6wuk1bfRcx7zH/8AyA+5zTQoUGc7RYhxibsM32up6ChQoU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entury Schoolbook" pitchFamily="18" charset="0"/>
            </a:endParaRPr>
          </a:p>
        </p:txBody>
      </p:sp>
      <p:sp>
        <p:nvSpPr>
          <p:cNvPr id="33795" name="AutoShape 4" descr="data:image/jpeg;base64,/9j/4AAQSkZJRgABAQAAAQABAAD/2wCEAAkGBxQSEhQUExQVFRUXFxwYGBgXGB0aGBoXGhgXGBcXFBgYHCggGhslHBcWITEhJSorLi4uFx8zODMsNygtLisBCgoKBQUFDgUFDisZExkrKysrKysrKysrKysrKysrKysrKysrKysrKysrKysrKysrKysrKysrKysrKysrKysrK//AABEIAMIBAwMBIgACEQEDEQH/xAAcAAAABwEBAAAAAAAAAAAAAAAAAQIDBAUGBwj/xABBEAACAQIEAwYCCAQEBQUAAAABAhEAAwQSITEFQVEGEyJhcYGRoQcjMkKxwdHwFDNS4RVicvEWQ4KSsiQ0c6Kz/8QAFAEBAAAAAAAAAAAAAAAAAAAAAP/EABQRAQAAAAAAAAAAAAAAAAAAAAD/2gAMAwEAAhEDEQA/AKuxi4NTE4jEaen+9UYLdPL9KlorRrH7nag1vDsdI13irXDYjOSKyfDSQOp0EVqeHoIBHPT+4oJUUYWjIowKAgKcRaAFOBaBPd0WSnlFArQRzbpLLUgrSGSgjkUy4ipTLTRFAyFo8tOgUINA1FEVp6KTFAyBREU9lpJSgZy0RFPBaGWgbC0WSnglL7ugiZKGWpHd0oJQRcmtLCU9kpWWgZVaPLTmWjyUDcUWWnstDLQNUKcihQcy7xRJ5cqm4JVbnJms7isROok/l6VP4Ri4YSdJ5des0Gy4fhtp1HKN60+FIK6Cs9w68rDRhNXPD1gxM0Ewijy04RRgUCFFOKKGWqu5xuGgCF21/GgtnuKv2mA9ajXOI2xzn2rL4zigLanXruKiveLyAQIET++flQbBeI2iJLR+NPI6uJUgjqK5/wAT4kLAUE6eW/nNM8E7RlGbxFQw56D9+lB0R1pgrTfCcb31udyDB/EGnytASiiinAtGEoGstJK1ICUCtAxkpJSpUUhqCOLdHkp3LQyUDeWjilqtKigaC0AtPZaIrQNRSopUUoLQNRRAU6RSYoExQilFaKPKgTloUeWhQcbyKm2o3M7jWmBiFzwNanG0CpI3P7/CiOEQJMDMdCfYbUFz2WxRBMnnXReHFWEjf8q5TgXCZSuhn9zW04JxXKfFOumlBrGMammRj7cxP6US3A6kTyrK4vG9zd0IMc4kUGzFwRM6+tYbjV8IWMwTOnOiv8ZJJJO/MfpWe4/jpEzyoI+Lx4AJY/P9+VVqcfMETDHny8qe4CrvcLlM6CQRoZmQND+9a1t7A2iJa1bOnQddp/e1Bn8Rw666Wwy947ncHRZ1E9BUnFcPYAIFggRI+ySBrr7VcLfh4A5CZ6Dzp0cQWYJ0M/pQTuxXEiYskbgnXcGK1mSsDwX6rFpuFZtOe/3ZroGWgRRRTuShFA3FFFOEUYFAikEU8VpGWgbijy0qKEUCCKOKUaKgFERQmjAoCAo4oxR5aBBFDLS4oGgbiiy04FoitA3QpyKFBxG/ZYCBI/P9ahBrizmJH72q+7gsYJEx5iOtPtw0EQTO3xoKbCz56+vzq74VfiIIMHYnWfcUwMJAOXlAH7+FQmwrI8nXmI+elB0TB4zOrgA540FZnFFy5EERuPTWtB2JwgYd4TsOX51O4tfsqXNtFLN9o8z/AGoMguGzTlPqPadP0pXC+AIQz3QGOaFXkIjUjmZqZhbqKSOsjbQzp+/alWb2YEDry8jA5UDy2LdsEIFX009qgYjGFcsQQD5aE6HSnMT66Hfy2NVmJw45H2O8zrrNBKa6bjggwDuOoJmB50rF8LKiVOvMHfr+dSOE8KCHNPXTz61aXsNm579OVAx2Qh7yq+9sFlH+YQJPsTW5FVXZvhQsqSQM7mSfLkKuIoAq0RFLiktQNxSkWjqDxTIFzNJYA5FUnxNEgQPxO1BYXVgake+lRxrz9x+VZ7hmAw+KDG7bd7i6XUuOzBXkR0Ugjb0rQWLSooVAFVRACiAB0AoDNCKVQoEsKTFORRFaBEUYFGTSloDy0eSjmjJoG4oiKdBoqBsigaVFFQJy0KVFCg5jbTfn7U6tmNRqKccR566U7h4M8tOfz33oI1ywT+/zpN8AiANep396k3hExr+EbUwLYy9NyfOgdwzPajI5g7/v9zUhXzgyAOcnaev9qj5jBEkevTal4W0wnxSeensBQOW8Focw13DLt8PQCkWroYKeYzq0cjOsk8wIp2wzEQRt4dyI8xzqPfsjMSsgMdZn7YgZteRGh9BQN3LZiJnU8jz1HmKNrCgiBECfhpOp03qU4JjctuRzgbfpSCFhueh9uhg8vKgk4ZtATp+vI+9S8I4JKkEx0/MVWWCBtMRJjrJ29tancMx6o4JgZuZ5e+/+4oNbgT4RO8bVKiouDuhgCNR186mCgKiIpUUCKBo1ke3nDVKDEAE3EASORVp3HUE7mtg1V3G/5J8yBQZX6POFAhsW0hnZ1FvZBBGsddD862lVvZdYwyf6n/8A0arSKARRRR0YFAVGRRgUqKBorRg0rLRhaAqVQApVAg0mKXvRRQFFFFKijIoExR0kq3I0KDlK4kzqCOg8+k+1OWLrEwdgJPPnqR8RTTYY6ljlAO5+yAedNm6OTTpA2GnI+ekUE63d1PlAPzImTUk3QQQNxE+kfuar7B8IJkCdgRzBmjt34ck6iAOgHMk0E5VMsJ1B5RG396Ze4RoSd9xoB8eWnXlR28UTOsbn0PICaViEB1gNyIHTykaHYaUCnUkrG8A7bcvf+9OWT9xwTOmp6yOe+lRc+kEhXU6ZmiBI0/Y1onxOYnNMg7wNRH66896CXw653lqDowA1MToSAfiKTc0mduR5AHX8fxqot40jELoTLhGnqfFJE9Z0q3Z1LNqRDadNo068x7UCbaNAEgggD9daOz4YM89ASCD6DeKbe7oCBMnTT31k7gb0X8ROmvoAP12ig1vDOJGVtqQwJ1nSPSr+1eUsVBBZdx051zoXVEac/eOc/rU8YzLLBmkayN46edBug1HWa4fx5rhAZQu7N6AkKvqd/are3iwdqCYareO/yo6n8qnLdFVXaS7FtRpud/SgHZc/+lX/AF3P/Nqs5qu7Nf8Atl/1P/5tVnFAQpa0ijFA4RQNEKFAQo6ANG1Aa0DQFKIoEmioGhQERRgUYo9InlQIyedCnCvp86FBxW9igwKl9RDgNDGFObWZ3iBruRUy1hwAgJEkCdeWgA9eWvSqrEhl8bWxoQc6/eXSQ3SIke9WdpSxUgrqYB0k66EGgXlK+LkZgDXYwd+f60LfiDkyJIGpImCAcsULKHvGjWCxG0SGIDR5kHahbbwZiVPmJEnoBO8UAZQCQRpoee3I60/ZtydCJ0E/nrRYRc7asNuewA8+fOlnExlnJI2JGsbjQnzmgNzJBeWAEGdMxzfZk6dOU1GtOQW2iAJGvpObflyqXiUZFPihT5jLB1Obod+VMYkgs2UDVdlA16nWOX40FK6rcvOWlHGVpJ0Zl2jT0+dWtq8OYBOaYExG8gnn5VWcaMvZfwsuq8hpkjXTTUVJYMArPLSskggbEaaCIgfhQSXIUjVjyOxgjXSPaTTF46jcc9fL9mo/eLzHWeYPnyqv41hybffNfNtWLd2B/Suk6akkzudKDR4C53ilo0jVvYmDrzmpdtw8anYep3B9d/kKyvCeI3STbZ8wVUyuRlHiAbKTEFtTr5Vf22IIb7QgkLMS3Ia9YOtBe4RIUQwJiCF5RpsNas8NjgIUmJ2Pl5dK43isLdzNdtq9tmuaBfCQSJOVhoyidj1nrW27N4rEPbIxK5XVsoJiXgSSQNNDzG9B0CxegxNV/a25NtOuv5VEwmIgQTtt6VG7Q47OVUbAamOZ5D2oL7smScJbneX/APNoq4iqDs1jV7kJoCpIjY7z771fowNACKOKFKAoEijoyKEUCaOhFE8LqSABuSYj40DiilGm7DBhKkMOoOlKoDIoqIGjfYxQGKZuGJBmG29Y296RZxiODrlI0IbQj2PrUXEY0A3EuuBEOumoXQfjzmglJixGpHzHyJoVEXFWzqxaeeUmD5ihQcswPEA8iRqNhIHQgjbahhcVassFdIQeNWWWEf0v7jeKe7QdlzZAYYuwEYSoJIckb5QoMn0qHb7OYzu1bJ3lthMqwJgjmN/UUErDEXLJZTLDMTzgZi0j2J/YqstY0qLa7hBpB5SfFy3qNh774RLtkqcmIUm22xGpBmTtrTQGZhEDllJEgDcsZj4UF9a4kgMtsNJ2BMctTpzqR/hqY1HtQz6FlgRLj/NsByrNY/F21QKpMzJkaA7R1rYdmSuH4ZiL7kr3n2G2bKBC5SOrE/CgY4R9Hxw9wv39lliMhzEg6aztUrF4G5b0NsMpeEK6pkIPhYjUHlrFSuyOKV7KsGLGBmkyc3OfPyqNiuPWXW4FJW6pYmyZk92SxUeRAJFBkuKuL9/ukAJEyyjQ5deuwiPWrl7k21BEZYXIDoCPL5+9WVrg6WV7yx/LuDPqQzLIBCyNxrv51WXrPjPQ668gN999CKCs4nfyqdP0meQq57F4BsXasZkHc2Hud4XWVcMQyqnUyYPQVTcdsAWyZA33MzA1gjz2q8xnEbuCwOERCFJRViPv3RnLHqdaC4wfZW3bvO7XWdSIFqAtsDSIC6iAI05UjjGAsoMwdra9Dqo2EZhqtL4ZxDPprICqSdyY1PmCQah8ZxoUENl8Q2OqOOYaPst0POglWeEYdVt3r1xnZjFvI8IjMMpKRz03NZ9rd1McLIym34rqRzYAhltE7A6krrDHpVdw3iK2A2Vw1gkNkbV0ymSASwhhyI3mrvidmzibFjKblkCDauNIIdgftRpAgSdtaC5t3FZAVIYETsQepDDkRBEeVRrhmNdP3FZDC8RfD3i91CJJtXhJFs3ATDodtQJ9RWsNwNqpkEenpHtQS8K8CY9PwqywtpLmpLgkcm09KpbCHST/AHq4wpiAOX7ignHDwR9ZdEedSLYaf5z/ACNNA6TpHz5edKA9KB5Q/K+3LkKcVrgP80+49KJTpoAaTP7+dA+Hfld/+opjivemxcGdCSsapOh0PP5xRp+4oXklHk5ZUienQ6cpjSg5diOM3MHdCOXS4NQ1oxI+7mQ6HSNtDNdJw5vuim62V41UHfaDA2PlWKxnBluKDcNvv1ObvShMsGkEAkabb1tuE8UW94Xyi5pIH2WPVJ/D8aAXLWn2tfT9aRbwrf1sOpg/rVjctj98qMQOdBXX8ESCXYMP9En+1I7hZ1KzEQ0Fo5BgdqtkddgQSNYB194pF23qGETtMakdJoK9sDbP3X/7f0oVLFlhoLjgdN/xoUFDxLAo4LBUDbd4Eh1jxeFiu8gb7xVVhO1t83Xtm3puWAEnYBp0gkdOlQezuNKKv8VdvFrhBUMzGIPhJkxqTNUbcSxLYlu5tNcYHIpW3sRI5CDz50EftDgXbFLdbxozSZJ3BOZTBncDamMXw+z/ADHcWpP2U8WXyy6/M1seG9ncbeUi+gtglmBJghm1+yBoQR7zWl4D2ZwlgLI71xu10AkH/KNgaDlfDeyr3Lyi431Egm4FbVN5jcGNOcGrS7bxHELwVUNvAocttdpVNAOpYld67FetlxACxqNRI20gfvamLNnugoMnIpYmAF0BJzD2/wBqDlPZ+3fW0bK4K3mtsxuXrjFQCT4SYImJqLx3h2I7xbi2i5WD3oVrcc2EtEoBME8pp04y6Lff3nuLcxLNdt2bdwoqIWJFx41PQT0mqHv7+JYKbtxwXCgOxdZY6SCdd6DQWMVibd21g4YtICAnKHtkeATzAq8Xg94ko1uGJK7yDOwXTbTU+VTO1nCXe9g7lp3Y4fJaEJqxLTnJ2gBa1ZweIzT3wK9GED1AAn50GBxXZHFOfEltYB3IiQNC3SRoKru3pKW7VpWkoyAaSfAoH41uLy4hXWyhWzbclFutDuSFNxiB1IWBmPM1k+0v0fXWuNfu4q2tnNma4xIKjzEAEgiBB3igzHDeJY5Ve3YtZIeHussZToMvi8IOo03q5vdmLjw2KxbM7gELbVVnYkHaPtKJ/wA2lReLdozZIsYZ1vACFd/GPESWbYAu2xOsARrqaau4z+HWT3jX3lnLAySdf+kSZA305bUDGO4Mlg3FRzdQqyEECc6GUYwdPEsVe2uyeLxFtRexUaKTbRRlSdFUKuVcwmsnwoXCyk23YZ1OWD4oYGAPOK0+M+kNgMljD90PNpadiSAN586CF224e1m3bF3EC6BAOhDaglSZJ12q14fhVtWlQFiIkddddf0qssYk8QNxr6aKVjKYBYdR0gVesVPh6nT8gKCZYURpp1/vVhhr0EbRFVNu04OUlFaM2Vgc3npPL4iapcD2sv8AfC09pAGbKNwdTA118uVBqr2NJMAxHIx+4q6sX4QE6VkkxSXL2VEv5QdT3JP/AFEKNvI1ZXeK4R08ONsjKYM5hBP9XTY/Cg0dm8D+4oPeUbsB0kgT8azOI4qgYW7VzvnIBAs+INqQYc6ToTFSWfD3Qtq/h2ck6d7akA8vFqo+NBoVWdffTb5VXcce5FpLY1dj8hoPSTJPlUFuyWFj6sXLB5NZuMsei6iq2xxd7eL/AIclu9tWHAJbOzAkMHBO5K/DblQaLB9mcNYGfEsr3TqWuPlWT/ShYCPOqXtbw+yli5esmCozfVtmUkR0Jy+orL3+BvcYtdLs5GYhj4okCROka9aoMBhLxxPc2kJLSCp2jnmig7XwbiQxFizdBnPbBJ/zbN8wallqz3Yjs/fwmEFq4QzZmaAdFDcgT6T71enD3B92fSgrMJZAus3crbaBDo0595EaRHTzqVY1fMXbUaKdhMgwOW2/nUS9mDkBWD+anLHKCdCacsAhjm3OsDb26UEq5eIOwPmZ/IUKQMfb5uoPPMQDPmKOg5dwe6mJ4jYtS3cABcrES0Cfu7AkbjlXb8KqgQgAA3jQetZ7E/R5h8yXLLPZe2ZUrr/0mdY/WrIcOvyTIOvh1AyiNgI23+NBYvhg0HmDIpDWVXXKPPT56VA7/FKY7skRM6b9ABvScNx6fCV8fMTEes0FosMAYgaaa/OqztRfFvCYhzrFthvG/hjy1NS8NxJbgEMsnWJ3+NUn0k2Wbh14KrGSmYIJOUMCfQaCaDixxZZy7awkDpAED2P51q/om4CcReOIuD6u0ZUdbpGm3RZPwpjsz2YS+6i9ftR/zLKtFxVIGXxQR003rqWEuWcHZW3aslLayFyiZ1iQZ8TH40Da8He1czqzvrIViIGkEEjca9CdKt0L6Zl5awZAPTrT+HIIBAgETGxjzHI0tl1AEQep/CgqOI4BrjWXCg91czlT94MjI0E6DRp16Vzjtninu3xYVstlrhTKBooQkGNeqz711s4ckgljpy0g6Ea9d/kK53234aVxDnKIaLqtyDAQwOnUfOgzNzBYeyh8Cu0Egka76b7VZBbOVWQKHcA+YUxJPz+NZe8t3FXDbsIxYIWIUScgjNp5TUfDcRFiEyNAPiJEnlJj8qDSHiK2HtlR4UcanWZGp+H41UcdsW2vuUHhzE+UnX31NXH0j8KtJawzWGzKynx/1mFObQ6dIqjxNh7Pci4J73DpdB15kga9dNfag0/ZPssf4Tv+9gFnLKLbMRDa6LrsK0/CeCWlZLgdrhXWSuXUjTwzIjodaZ+j7Ed5hiC6hhcMDMAYgaweR/KrLiOMtW2b6+1mMGGdZBA5xqZ96Dn/AG44tc/jFIQlCWRI+8VOV/mf3FROEDLxPDvdIQIrXBJ+0QrBVkc8xHpBqVxQWG7o3sTbTuyxm33t3MS2YwIyjfWPKo/FuM4LEMHVrjvEJFopbzbhSWYkzO3KaDd8b4ndGH7y1eJcN4suwkaKAKxfDuK4fCtfxTWbYvj6pbaiELQ2ZgOZ6seWnOoPFON4hLt6262bZVS6rb+6AAQFZtW323rF43iT3SZAGnIQNNooNXwzjOJxF4d0ttDbPesEGRWjTxID4iQY0610W2t662e13WRQGIYZsxIBhZ8ufnWKtdkkVO8t2se6OFjurlkhgQGkxqPF901rrfaK1hcOLPcY/wCrTICcOTIAMFmUxO1A3hO0XeXr1o2zmSG8AlYPlyA0186cwnDrNy+2KdZutmRWk6IDkEDr4Znzqt4RxzBYTEPfuX7gvNaKMjWHUN4gyeIiMw286uMN2ve+rW8Pg7yu2furlzuwmZpOaSZIBJ2mgz/HsW123ctJmJUHMo1Y5CPCDyOm4rbcB4ZbwtpQqBHIGczmOYjUFjqa5nwbgeO4cztdCrbIId1cXGE/egeKT1863WB4xbyKzXCFI0FxWViesMNfUUGoW+OlN3L7fdj3H6aiqXifHEw6AkjMxAUHTc7nyFO4TG5wDMzsSMs+arvFBZJiZ0dMp9ZU+h0I9wKh4ywqFniQQR6dPans5O/zpgYkA5W9p/DzHnQRFe04DMbeYgTKAnbnR1V4zgzF2OXNJ0MDblz6QKFBsFS7mZbZKEbB1JRh68qkDiGQhby5CfvDVP8Au5e/xqcL6nnHqCPxFC5aW4pBAZT6EH2oC0J86TewyN9pQfUa+xpj/DAoi34R/Ty9tZX2IphRft8sw9Q3wmD+NBGxnZlSVNtmUqdFnwxrIHMTWN+kK/ibeH7nUd6YkNGaNSg5nkY8hXQBxBho1plPUgx6mKXcxWHugB2Q5SDDQMrciJ2oOecN7I2BhraeNsXGY3bcyrEHwsdio2g9KmW+HYm8r2bLgrZKWw0wJHidoneQB7GugHDgoVQLBGkHmZ1Plzqu4BwA4W3lDEuzZnbqZ/CPwoKnDjHZYe0sARpux2lhJgRvTIx+MVwrWxkBggAl4B3BAjL5VsCYMHT4/OifFIBJcR60GVxeOxCamyxJOg5BdPLUnpUe/nxee3esqqhfCwIJJJg6RKEevKtiMXbOzr8arO0+EZrDun20Ush6QQxgDckCKDEdjeHNhMRiBbtrfusAE8a+G2DJLNy1gRHKo/a3spdfvcV3Vu2VXM9tGzT1P2RB3Jqp7Ocau/4pZKai45BTaZBH99a6pxCSwzMVUjK1uJkNO5B0+dBxPF3L97h4yW2ZLDnxanwkSQOsHf2rc4nsouIwtjNcu96ltVWYZV8IOQgAQpNI7J4lraPhlts4BK5hGSCWk+LXWRyrXst2AQSzq3hzwAN/LlQcf7S8Gx2CVWZCq5oDocw2Oh6e9WvZK6cUjSEFzQ6wM0AgZRGmkeWldKFwsLbXrd18pJMLNszpyXxADlFZjiPZ/CXLrHDJesXVEj6ljZdokacvwoMfxHh7NiLVrEs1uwrl2VtgJBbKOeaI0rbv2h4a4AFu3lRtJswoOmqkDQ1LscOHELHdXQCFA8ZElXI1IiI56U1Z+jHDrzY66gGJ6TqaBdzD4HFJpluiOpJG8Eg+dVj9isIxJFpADAiE58/szrpzqe30dIpHdXGtDmUYyd4kkjryFUWN+jm/abvLF8sZmMsHTnmJoFW8vDnZLN83AhUtaZTAD/0sDCx6a8+tazD3VxlgwTaeNtp5SRO21Yf/AIQxueWDMCZbQAn350d/C4zCEt3biJUASxhujKNeWtBDGQYu/L28osXQCSGDMVCgL1ObUCpNv+Et4JVRQMVYsPctKdzncksNuhMdBUvgipiU7i/hXmTFwA51YmSZAlT8RT13sSzYtrq3VNpsP3KkiHRgmWSvsfjQKPDbF+7hMRbu57kTcK6Z7WQnxLP9WUVZ3wV8TsWVdTpE9FApzhOAs4W2tq3BKJEncjQz51VdoeKKPCdhJPnGw0oMF204w9y8hG4BaB1O2nKBVtwfjWNgFMNaGg8VwsWbTkzMPlWNxeKLXWduZP8AtXUOE3rZtqVL2gyA+Bzl1GpyNK/ATQSbXam6FIu2HRo0ZbTuk+YmfcGqzG9pe8+rvWiRuHsZluIdswS4AdOgNW2GwVsOSb5fkM10AD1TKJqo7SXDh0ZjjLc/dUZSd9lUAk+tAxa7W30AX+ZGmcQMw5GGIIPUHnR1lbGBxd5RdVGKtqDMSOuhoUHpR1BBB1BEEeVNWsGiiFUAcv8AepJWhFAyVI1B9j+VKFKuroR1pFu4Ps7Hp5eR50DgFN3cOrfaVW9QD+Ip8UdBCfhlo/8ALXyIEEehG1It8NKmUvXh5Fsw+DA1YgUYFBG+sHNT0kEesxSUZvv21Pmpn5ETUuKKKCCXtSZQqeuTf3jWnrb22EArG0afCpNVnGsJddR3JQMJ0caH3G1ByLC8LfD8aw/hhf4gLKmRBJAGm2hrsWM4el2M4JjozL8cpFYL/hvE2371rZZy+cm22aCGH2T6DpWnZsYYa2BBH2bgk+5BBoFYLs53eUBxlEzAIY6mPEDOmnwqR/gkE/XX9RGrK0GdxKzNQ7mM4imosWLgj7rFWn3kU0O0+JUfW4G8p5lSjL+INBfYbD5ABncgdQPyFKvYpSGUXACQQJMQTOtUC9tbU+JLlsdXttv5kSKmYbtBh732Tbc/P5igf7P8NGHsqmYO0SzTu3M+lWUVCC222SPQR+FP2sMN/F6E0DsUTLRizG00qKBgihFPFaIigqr2BIbNaOQ8xyPrWR7f371tA9sFbjAozDeJzaEbjQgTtJroJWo+IwquBmExPzBGvxoOM3u0iMi97NrEosBo8LrAnXkfWqu7eS84W5fRFcxm3yzrJ12kfOuh9r/o7t37LGxK3VlkBjKT/RtoDXHcbw+7aOW6jIy8iIoNPxLspZSEt31uqykzpmVh6GNfbSn+HJYwtr/1Ja4V2VCCPIevlWn+jrBWMThgLtoG9a8DEkglSZRiBuY8M+VSe1ODw2ENvMEsI7QLswwboM06+dBh/wDifE4v6rhuDNtdmfKCw5DM32Vqz4F9GLSbmNfO39KGRPME86vsK38Jbe5hb3fZx9m64ZGnmAoEHzq37N8YGLwyXVENBW4v9LjcRQVadocJYAs5xb7vw5CGBWORBFCri9ew5J7yxmfm3hMxoNTrtFCg2vWk0KFABSL32aFCgdFGaFCgHOlGhQoAKAoUKAhRmioUAFGNqFCgFHFFQoEmysfZHPkKZGEtjZEEgzCj9KFCgi5ACIAGlReH3WLGSd+vlR0KC4Q08RR0KBm5RRQoUCTRGjoUEXGnwn2qg49ZVlBKgmDqQCdqFCgoODjLcbL4fqxtp94dKmdq1D92HAYSNG1HzoUKDF476niCpa+rU2wcqeFZ6wuk1bfRcx7zH/8AyA+5zTQoUGc7RYhxibsM32up6ChQoU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entury Schoolbook" pitchFamily="18" charset="0"/>
            </a:endParaRPr>
          </a:p>
        </p:txBody>
      </p:sp>
      <p:pic>
        <p:nvPicPr>
          <p:cNvPr id="5126" name="Picture 6" descr="http://waralbum.ru/wp-content/uploads/2011/06/sebastopol19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601208"/>
            <a:ext cx="6786610" cy="4924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ack-in-ussr.info/wp-content/uploads/2012/01/ger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15000" cy="32861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http://politikus.ru/uploads/posts/2014-02/1391506691_2387363_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194" y="2857496"/>
            <a:ext cx="6400806" cy="4000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zno.academia.in.ua/pluginfile.php/168/mod_book/chapter/37/22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39604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5897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Дора - самая большая пушка в истории второй мировой вой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620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807-мм сверхтяжелое железнодорожное орудие «Дора»/«Густав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437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807-мм сверхтяжелое железнодорожное орудие «Дора»/«Густав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24" name="Picture 4" descr="807-мм сверхтяжелое железнодорожное орудие «Дора»/«Густав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48680"/>
            <a:ext cx="4752528" cy="5988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57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3" y="0"/>
            <a:ext cx="8429625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accent3">
                    <a:lumMod val="75000"/>
                  </a:schemeClr>
                </a:solidFill>
                <a:latin typeface="+mn-lt"/>
                <a:cs typeface="+mn-cs"/>
              </a:rPr>
              <a:t>10 липня 1941 р. – 27 січня 1944 р. – битва за Ленінград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З 8 вересня місто було оточене. У кільці блокади опинилися 2,5 млн. мирних жителів та війська Ленінградського фронту. Постачання продуктів та евакуація ленінградців відбувалися Дорогою життя – трасою по кризі Ладозького озера. Жертвами блокади стали близько мільйона ленінградців.</a:t>
            </a:r>
            <a:endParaRPr lang="ru-RU" sz="2000" b="1" dirty="0">
              <a:latin typeface="+mn-lt"/>
              <a:cs typeface="+mn-cs"/>
            </a:endParaRPr>
          </a:p>
        </p:txBody>
      </p:sp>
      <p:pic>
        <p:nvPicPr>
          <p:cNvPr id="38914" name="Picture 2" descr="http://all-pages.com/img/repphotos2/repphoto_6500_79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2564904"/>
            <a:ext cx="6929438" cy="4051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60648"/>
            <a:ext cx="3312368" cy="374441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8712" y="3356992"/>
            <a:ext cx="5163560" cy="291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541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Карты и схемы. Блокада Ленинграда. Эвакуац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7977960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070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Файл:Siege of Leningrad, 1941-09-21.svg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052048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542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http://www.tunnel.ru/userfiles/ck/images/3313/Blokadnye_budni_Leningrada.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4" descr="http://www.npmod.ru/1/DSC003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3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http://all-pages.com/img/repphotos2/repphoto_6503_81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313"/>
            <a:ext cx="9221788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395536" y="260649"/>
            <a:ext cx="82809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Бої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Донбас у січні - березні 1942 р. не дали результату.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липня 1942 р. після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250-денної оборони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німецькі й румунські війська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захопили Севастополь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 </a:t>
            </a: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липня 1942 р. частини Вермахту здобули останнє з українських міст - Свердловськ</a:t>
            </a:r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Ворошиловградської (нині Луганської) області.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румунські і мадярські війська окупували УРСР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цілком.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89" y="3399970"/>
            <a:ext cx="3024330" cy="2263609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3320864" y="3356992"/>
            <a:ext cx="1936775" cy="1431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FF0000"/>
                </a:solidFill>
              </a:rPr>
              <a:t>Німецький </a:t>
            </a:r>
            <a:r>
              <a:rPr lang="uk-UA" dirty="0" smtClean="0">
                <a:solidFill>
                  <a:srgbClr val="FF0000"/>
                </a:solidFill>
              </a:rPr>
              <a:t>винищувач</a:t>
            </a:r>
          </a:p>
          <a:p>
            <a:r>
              <a:rPr lang="uk-UA" dirty="0" smtClean="0">
                <a:solidFill>
                  <a:srgbClr val="FF0000"/>
                </a:solidFill>
              </a:rPr>
              <a:t>в </a:t>
            </a:r>
            <a:r>
              <a:rPr lang="uk-UA" dirty="0">
                <a:solidFill>
                  <a:srgbClr val="FF0000"/>
                </a:solidFill>
              </a:rPr>
              <a:t>Кримських горах</a:t>
            </a:r>
            <a:r>
              <a:rPr lang="uk-UA" sz="1500" dirty="0">
                <a:solidFill>
                  <a:srgbClr val="FF0000"/>
                </a:solidFill>
              </a:rPr>
              <a:t>.</a:t>
            </a:r>
          </a:p>
          <a:p>
            <a:endParaRPr lang="uk-UA" sz="1500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067" y="4369292"/>
            <a:ext cx="3309546" cy="2192574"/>
          </a:xfrm>
          <a:prstGeom prst="rect">
            <a:avLst/>
          </a:prstGeom>
        </p:spPr>
      </p:pic>
      <p:sp>
        <p:nvSpPr>
          <p:cNvPr id="6" name="Прямокутник 5"/>
          <p:cNvSpPr/>
          <p:nvPr/>
        </p:nvSpPr>
        <p:spPr>
          <a:xfrm>
            <a:off x="3286897" y="5085184"/>
            <a:ext cx="19006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FF0000"/>
                </a:solidFill>
              </a:rPr>
              <a:t>Легкий крейсер «Червона Україна» потоплений 12 </a:t>
            </a:r>
            <a:r>
              <a:rPr lang="uk-UA" dirty="0" smtClean="0">
                <a:solidFill>
                  <a:srgbClr val="FF0000"/>
                </a:solidFill>
              </a:rPr>
              <a:t>листопада </a:t>
            </a:r>
            <a:r>
              <a:rPr lang="uk-UA" dirty="0">
                <a:solidFill>
                  <a:srgbClr val="FF0000"/>
                </a:solidFill>
              </a:rPr>
              <a:t>1941 року</a:t>
            </a:r>
          </a:p>
        </p:txBody>
      </p:sp>
      <p:sp>
        <p:nvSpPr>
          <p:cNvPr id="7" name="Стрілка вліво 6"/>
          <p:cNvSpPr/>
          <p:nvPr/>
        </p:nvSpPr>
        <p:spPr>
          <a:xfrm>
            <a:off x="3058297" y="3924364"/>
            <a:ext cx="228600" cy="19665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00"/>
              </a:solidFill>
            </a:endParaRPr>
          </a:p>
        </p:txBody>
      </p:sp>
      <p:sp>
        <p:nvSpPr>
          <p:cNvPr id="8" name="Стрілка вліво 7"/>
          <p:cNvSpPr/>
          <p:nvPr/>
        </p:nvSpPr>
        <p:spPr>
          <a:xfrm rot="10800000">
            <a:off x="4958925" y="5126263"/>
            <a:ext cx="228600" cy="19665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337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3" y="0"/>
            <a:ext cx="745403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+mn-lt"/>
                <a:cs typeface="+mn-cs"/>
              </a:rPr>
              <a:t>Травень 1942 р. </a:t>
            </a:r>
            <a:r>
              <a:rPr lang="uk-UA" sz="2400" dirty="0">
                <a:latin typeface="+mn-lt"/>
                <a:cs typeface="+mn-cs"/>
              </a:rPr>
              <a:t>– битва за Харків, де були оточені війська </a:t>
            </a:r>
            <a:r>
              <a:rPr lang="uk-UA" sz="2400" dirty="0" err="1">
                <a:latin typeface="+mn-lt"/>
                <a:cs typeface="+mn-cs"/>
              </a:rPr>
              <a:t>Південно</a:t>
            </a:r>
            <a:r>
              <a:rPr lang="uk-UA" sz="2400" dirty="0">
                <a:latin typeface="+mn-lt"/>
                <a:cs typeface="+mn-cs"/>
              </a:rPr>
              <a:t> – Західного фронту під командуванням маршала С.Тимошенка. У полон потрапило 240 тис. бійців та командирів, захоплено 2 тис. гармат і 1250 танків. </a:t>
            </a:r>
            <a:endParaRPr lang="ru-RU" sz="2400" dirty="0">
              <a:latin typeface="+mn-lt"/>
              <a:cs typeface="+mn-cs"/>
            </a:endParaRPr>
          </a:p>
        </p:txBody>
      </p:sp>
      <p:pic>
        <p:nvPicPr>
          <p:cNvPr id="44034" name="Picture 2" descr="http://prowler88.narod.ru/lsssah.9b8xggw0d5ogwkcw4sc0okw00.ejcuplo1l0oo0sk8c40s8osc4.th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1500188"/>
            <a:ext cx="762000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http://upload.wikimedia.org/wikipedia/commons/6/67/Bundesarchiv_Bild_183-B12885,_Barrikaden_in_Chark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02"/>
            <a:ext cx="9144000" cy="657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http://upload.wikimedia.org/wikipedia/commons/5/51/Bundesarchiv_Bild_183-B13132,_Charkow,_Sturmgesch%C3%BCtz_und_Sch%C3%BCtzenpanz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3850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539552" y="116633"/>
            <a:ext cx="803603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  <a:latin typeface="Roboto"/>
              </a:rPr>
              <a:t>Причини поразок Червоної армії на початковому етапі радянсько-німецької війни</a:t>
            </a:r>
            <a:endParaRPr lang="uk-UA" dirty="0">
              <a:solidFill>
                <a:srgbClr val="FF0000"/>
              </a:solidFill>
              <a:latin typeface="Roboto"/>
            </a:endParaRPr>
          </a:p>
          <a:p>
            <a:pPr algn="just"/>
            <a:r>
              <a:rPr lang="uk-UA" dirty="0">
                <a:solidFill>
                  <a:srgbClr val="292B2C"/>
                </a:solidFill>
                <a:latin typeface="Roboto"/>
              </a:rPr>
              <a:t>• </a:t>
            </a:r>
            <a:r>
              <a:rPr lang="uk-UA" sz="28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Тоталітарний характер влади поставив у залежність від волі однієї людини та її найближчого оточення життя мільйонів </a:t>
            </a:r>
            <a:r>
              <a:rPr lang="uk-UA" sz="2800" dirty="0" smtClean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людей</a:t>
            </a:r>
          </a:p>
          <a:p>
            <a:pPr algn="just"/>
            <a:r>
              <a:rPr lang="uk-UA" sz="2800" dirty="0" smtClean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8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Прорахунки радянського керівництва в оцінці воєнно-політичної ситуації. Переоцінка значення радянсько-німецьких договорів 1939 р. </a:t>
            </a:r>
            <a:endParaRPr lang="uk-UA" sz="2800" dirty="0" smtClean="0">
              <a:solidFill>
                <a:srgbClr val="292B2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dirty="0" smtClean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uk-UA" sz="28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Неукомплектованість Червоної армії кадрами кваліфікованих командирів і спеціалістів через репресії проти військових.</a:t>
            </a:r>
          </a:p>
          <a:p>
            <a:pPr algn="just"/>
            <a:r>
              <a:rPr lang="uk-UA" sz="2800" dirty="0">
                <a:solidFill>
                  <a:srgbClr val="292B2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Антирадянські настрої людей, які не бажали захищати радянську владу від ворога, про якого ще нічого не знали.</a:t>
            </a:r>
          </a:p>
          <a:p>
            <a:endParaRPr lang="uk-UA" sz="2000" b="0" i="0" dirty="0">
              <a:solidFill>
                <a:srgbClr val="292B2C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507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6632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поразок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Червоної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армії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початковому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етапі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радянсько-німецької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endParaRPr lang="ru-RU"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889844"/>
            <a:ext cx="842493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Незавершеність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зміцнення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західних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кордонів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оборонні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споруди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кордонах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демонтовані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Невідмобілізованість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боячись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спровокувати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напад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Й.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Сталін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самого фатального дня не дозволяв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мірою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розгорнути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армійських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підрозділів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прикордонній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смузі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Незавершеність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переозброєння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Якість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техніки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поступалася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Розміщення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сил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Червоної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кордоні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Німеччиною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зробило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легкою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мішенню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раптового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удару.</a:t>
            </a:r>
          </a:p>
        </p:txBody>
      </p:sp>
    </p:spTree>
    <p:extLst>
      <p:ext uri="{BB962C8B-B14F-4D97-AF65-F5344CB8AC3E}">
        <p14:creationId xmlns:p14="http://schemas.microsoft.com/office/powerpoint/2010/main" val="11323480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179512" y="116633"/>
            <a:ext cx="8784976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тих регіонах, де евакуація проходила менш успішно, зважаючи на несподівані терміни підходу частин вермахту, застосовувалася </a:t>
            </a:r>
            <a:r>
              <a:rPr lang="uk-UA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«тактика випаленої землі»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«узаконена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постановами від червня 1941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р).,</a:t>
            </a:r>
          </a:p>
          <a:p>
            <a:pPr algn="just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знищувати все, що не вдалося евакуювати у східні райони СРСР: устаткування заводів,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фабрик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колгоспну техніку, реманент, палити збіжжя, сільськогосподарську рослинність. </a:t>
            </a:r>
          </a:p>
          <a:p>
            <a:pPr algn="just"/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 smtClean="0"/>
          </a:p>
          <a:p>
            <a:endParaRPr lang="uk-UA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832" y="4581128"/>
            <a:ext cx="5377619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24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4664"/>
            <a:ext cx="8669953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575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251520" y="4437112"/>
            <a:ext cx="883069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b="1" dirty="0" smtClean="0">
              <a:solidFill>
                <a:srgbClr val="292B2C"/>
              </a:solidFill>
              <a:latin typeface="Roboto"/>
            </a:endParaRPr>
          </a:p>
          <a:p>
            <a:pPr algn="ctr"/>
            <a:endParaRPr lang="uk-UA" b="1" dirty="0">
              <a:solidFill>
                <a:srgbClr val="292B2C"/>
              </a:solidFill>
              <a:latin typeface="Roboto"/>
            </a:endParaRPr>
          </a:p>
          <a:p>
            <a:pPr algn="ctr"/>
            <a:endParaRPr lang="uk-UA" b="1" dirty="0" smtClean="0">
              <a:solidFill>
                <a:srgbClr val="292B2C"/>
              </a:solidFill>
              <a:latin typeface="Roboto"/>
            </a:endParaRPr>
          </a:p>
          <a:p>
            <a:pPr algn="ctr"/>
            <a:endParaRPr lang="uk-UA" b="1" dirty="0">
              <a:solidFill>
                <a:srgbClr val="292B2C"/>
              </a:solidFill>
              <a:latin typeface="Roboto"/>
            </a:endParaRPr>
          </a:p>
          <a:p>
            <a:pPr algn="ctr"/>
            <a:r>
              <a:rPr lang="uk-UA" dirty="0">
                <a:solidFill>
                  <a:srgbClr val="FF0000"/>
                </a:solidFill>
                <a:latin typeface="Roboto"/>
              </a:rPr>
              <a:t>Німецькі солдати спостерігають за пожежею на Хрещатику. </a:t>
            </a:r>
            <a:endParaRPr lang="uk-UA" dirty="0" smtClean="0">
              <a:solidFill>
                <a:srgbClr val="FF0000"/>
              </a:solidFill>
              <a:latin typeface="Roboto"/>
            </a:endParaRPr>
          </a:p>
          <a:p>
            <a:pPr algn="ctr"/>
            <a:r>
              <a:rPr lang="uk-UA" dirty="0" smtClean="0">
                <a:solidFill>
                  <a:srgbClr val="FF0000"/>
                </a:solidFill>
                <a:latin typeface="Roboto"/>
              </a:rPr>
              <a:t>Вересень </a:t>
            </a:r>
            <a:r>
              <a:rPr lang="uk-UA" dirty="0">
                <a:solidFill>
                  <a:srgbClr val="FF0000"/>
                </a:solidFill>
                <a:latin typeface="Roboto"/>
              </a:rPr>
              <a:t>1941 р.</a:t>
            </a:r>
          </a:p>
          <a:p>
            <a:pPr algn="ctr"/>
            <a:endParaRPr lang="uk-UA" b="1" dirty="0" smtClean="0">
              <a:solidFill>
                <a:srgbClr val="292B2C"/>
              </a:solidFill>
              <a:latin typeface="Roboto"/>
            </a:endParaRPr>
          </a:p>
          <a:p>
            <a:pPr algn="ctr"/>
            <a:endParaRPr lang="uk-UA" b="1" dirty="0">
              <a:solidFill>
                <a:srgbClr val="292B2C"/>
              </a:solidFill>
              <a:latin typeface="Roboto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92167"/>
            <a:ext cx="8280921" cy="5120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4645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241665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7221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4249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Виконання «руйнівних» директив гнітюче діяло на населення, сприяло поширенню антирадянських настроїв. </a:t>
            </a:r>
            <a:endParaRPr lang="uk-UA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Особливо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коли спалювали найсвятіше для кожної людини – хліб. Відхід радянських військ супроводжувався руйнівними роботами на залізничному транспорті, аби затримати просування німецької армії вглиб країни. Були підірвані залізниці, мости у Черкасах,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Кременчуці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Каневі, Дніпропетровську, Запоріжжі.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Станція «Київ-пасажирський», зруйнована більшовиками під час відступу. Осінь, 1941 р.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85593"/>
            <a:ext cx="6552728" cy="36724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08630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Лекція 26: Україна у Другій світовій війні,1939-1945 рр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33" y="548680"/>
            <a:ext cx="8576731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4342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Окупаційний режим в Україн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47" y="260648"/>
            <a:ext cx="7805077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1545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 txBox="1">
            <a:spLocks/>
          </p:cNvSpPr>
          <p:nvPr/>
        </p:nvSpPr>
        <p:spPr>
          <a:xfrm>
            <a:off x="395536" y="908720"/>
            <a:ext cx="8136904" cy="3744416"/>
          </a:xfrm>
          <a:prstGeom prst="rect">
            <a:avLst/>
          </a:prstGeom>
        </p:spPr>
        <p:txBody>
          <a:bodyPr/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Скасування радянських законів, введення німецького права;</a:t>
            </a:r>
          </a:p>
          <a:p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Запровадження комендантської години;</a:t>
            </a:r>
          </a:p>
          <a:p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Примусова мобілізація до Німеччини (2,5 </a:t>
            </a:r>
            <a:r>
              <a:rPr lang="uk-UA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Тотальний контроль над людьми;</a:t>
            </a:r>
          </a:p>
          <a:p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Вивезення землі, металу, хліба, цінностей;</a:t>
            </a:r>
          </a:p>
          <a:p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 колгоспів.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0" y="16619"/>
            <a:ext cx="9144000" cy="150777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Нацистський новий порядок:</a:t>
            </a:r>
            <a:endParaRPr lang="ru-RU" sz="4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61129" y="4077072"/>
            <a:ext cx="9144000" cy="75388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1"/>
          <p:cNvSpPr txBox="1">
            <a:spLocks/>
          </p:cNvSpPr>
          <p:nvPr/>
        </p:nvSpPr>
        <p:spPr>
          <a:xfrm>
            <a:off x="325810" y="4750516"/>
            <a:ext cx="8568951" cy="2210506"/>
          </a:xfrm>
          <a:prstGeom prst="rect">
            <a:avLst/>
          </a:prstGeom>
        </p:spPr>
        <p:txBody>
          <a:bodyPr/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uk-UA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4653137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«</a:t>
            </a:r>
            <a:r>
              <a:rPr lang="ru-RU" b="1" dirty="0" err="1" smtClean="0"/>
              <a:t>Новий</a:t>
            </a:r>
            <a:r>
              <a:rPr lang="ru-RU" b="1" dirty="0" smtClean="0"/>
              <a:t> порядок»</a:t>
            </a:r>
            <a:r>
              <a:rPr lang="ru-RU" dirty="0" smtClean="0"/>
              <a:t> — </a:t>
            </a:r>
            <a:r>
              <a:rPr lang="ru-RU" dirty="0" err="1" smtClean="0"/>
              <a:t>окупаційний</a:t>
            </a:r>
            <a:r>
              <a:rPr lang="ru-RU" dirty="0" smtClean="0"/>
              <a:t> режим </a:t>
            </a:r>
            <a:r>
              <a:rPr lang="ru-RU" dirty="0" err="1" smtClean="0"/>
              <a:t>нацистської</a:t>
            </a:r>
            <a:r>
              <a:rPr lang="ru-RU" dirty="0" smtClean="0"/>
              <a:t>           </a:t>
            </a:r>
          </a:p>
          <a:p>
            <a:r>
              <a:rPr lang="ru-RU"/>
              <a:t> </a:t>
            </a:r>
            <a:r>
              <a:rPr lang="ru-RU" smtClean="0"/>
              <a:t>                                    Німеччини</a:t>
            </a:r>
            <a:r>
              <a:rPr lang="ru-RU" dirty="0" smtClean="0"/>
              <a:t> в </a:t>
            </a:r>
            <a:r>
              <a:rPr lang="ru-RU" dirty="0" err="1" smtClean="0"/>
              <a:t>окупованих</a:t>
            </a:r>
            <a:r>
              <a:rPr lang="ru-RU" dirty="0" smtClean="0"/>
              <a:t> </a:t>
            </a:r>
            <a:r>
              <a:rPr lang="ru-RU" dirty="0" err="1" smtClean="0"/>
              <a:t>країнах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01822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0298" y="0"/>
            <a:ext cx="329128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err="1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Поняття</a:t>
            </a:r>
            <a:endParaRPr lang="ru-RU" sz="5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313" y="1000125"/>
            <a:ext cx="842962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err="1">
                <a:latin typeface="+mn-lt"/>
                <a:cs typeface="+mn-cs"/>
              </a:rPr>
              <a:t>Світова</a:t>
            </a:r>
            <a:r>
              <a:rPr lang="ru-RU" sz="2000" b="1" dirty="0">
                <a:latin typeface="+mn-lt"/>
                <a:cs typeface="+mn-cs"/>
              </a:rPr>
              <a:t> </a:t>
            </a:r>
            <a:r>
              <a:rPr lang="ru-RU" sz="2000" b="1" dirty="0" err="1">
                <a:latin typeface="+mn-lt"/>
                <a:cs typeface="+mn-cs"/>
              </a:rPr>
              <a:t>війна</a:t>
            </a:r>
            <a:r>
              <a:rPr lang="ru-RU" sz="2000" dirty="0">
                <a:latin typeface="+mn-lt"/>
                <a:cs typeface="+mn-cs"/>
              </a:rPr>
              <a:t> — </a:t>
            </a:r>
            <a:r>
              <a:rPr lang="ru-RU" sz="2000" dirty="0" err="1">
                <a:latin typeface="+mn-lt"/>
                <a:cs typeface="+mn-cs"/>
              </a:rPr>
              <a:t>глобальне</a:t>
            </a:r>
            <a:r>
              <a:rPr lang="ru-RU" sz="2000" dirty="0">
                <a:latin typeface="+mn-lt"/>
                <a:cs typeface="+mn-cs"/>
              </a:rPr>
              <a:t> </a:t>
            </a:r>
            <a:r>
              <a:rPr lang="ru-RU" sz="2000" dirty="0" err="1">
                <a:latin typeface="+mn-lt"/>
                <a:cs typeface="+mn-cs"/>
              </a:rPr>
              <a:t>протиборство</a:t>
            </a:r>
            <a:r>
              <a:rPr lang="ru-RU" sz="2000" dirty="0">
                <a:latin typeface="+mn-lt"/>
                <a:cs typeface="+mn-cs"/>
              </a:rPr>
              <a:t> </a:t>
            </a:r>
            <a:r>
              <a:rPr lang="ru-RU" sz="2000" dirty="0" err="1">
                <a:latin typeface="+mn-lt"/>
                <a:cs typeface="+mn-cs"/>
              </a:rPr>
              <a:t>коаліцій</a:t>
            </a:r>
            <a:r>
              <a:rPr lang="ru-RU" sz="2000" dirty="0">
                <a:latin typeface="+mn-lt"/>
                <a:cs typeface="+mn-cs"/>
              </a:rPr>
              <a:t> держав </a:t>
            </a:r>
            <a:r>
              <a:rPr lang="ru-RU" sz="2000" dirty="0" err="1">
                <a:latin typeface="+mn-lt"/>
                <a:cs typeface="+mn-cs"/>
              </a:rPr>
              <a:t>із</a:t>
            </a:r>
            <a:r>
              <a:rPr lang="ru-RU" sz="2000" dirty="0">
                <a:latin typeface="+mn-lt"/>
                <a:cs typeface="+mn-cs"/>
              </a:rPr>
              <a:t> </a:t>
            </a:r>
            <a:r>
              <a:rPr lang="ru-RU" sz="2000" dirty="0" err="1">
                <a:latin typeface="+mn-lt"/>
                <a:cs typeface="+mn-cs"/>
              </a:rPr>
              <a:t>застосуванням</a:t>
            </a:r>
            <a:r>
              <a:rPr lang="ru-RU" sz="2000" dirty="0">
                <a:latin typeface="+mn-lt"/>
                <a:cs typeface="+mn-cs"/>
              </a:rPr>
              <a:t> </a:t>
            </a:r>
            <a:r>
              <a:rPr lang="ru-RU" sz="2000" dirty="0" err="1">
                <a:latin typeface="+mn-lt"/>
                <a:cs typeface="+mn-cs"/>
              </a:rPr>
              <a:t>засобів</a:t>
            </a:r>
            <a:r>
              <a:rPr lang="ru-RU" sz="2000" dirty="0">
                <a:latin typeface="+mn-lt"/>
                <a:cs typeface="+mn-cs"/>
              </a:rPr>
              <a:t> </a:t>
            </a:r>
            <a:r>
              <a:rPr lang="ru-RU" sz="2000" dirty="0" err="1">
                <a:latin typeface="+mn-lt"/>
                <a:cs typeface="+mn-cs"/>
              </a:rPr>
              <a:t>збройного</a:t>
            </a:r>
            <a:r>
              <a:rPr lang="ru-RU" sz="2000" dirty="0">
                <a:latin typeface="+mn-lt"/>
                <a:cs typeface="+mn-cs"/>
              </a:rPr>
              <a:t> </a:t>
            </a:r>
            <a:r>
              <a:rPr lang="ru-RU" sz="2000" dirty="0" err="1">
                <a:latin typeface="+mn-lt"/>
                <a:cs typeface="+mn-cs"/>
              </a:rPr>
              <a:t>насильства</a:t>
            </a:r>
            <a:r>
              <a:rPr lang="ru-RU" sz="2000" dirty="0">
                <a:latin typeface="+mn-lt"/>
                <a:cs typeface="+mn-cs"/>
              </a:rPr>
              <a:t>, </a:t>
            </a:r>
            <a:r>
              <a:rPr lang="ru-RU" sz="2000" dirty="0" err="1">
                <a:latin typeface="+mn-lt"/>
                <a:cs typeface="+mn-cs"/>
              </a:rPr>
              <a:t>що</a:t>
            </a:r>
            <a:r>
              <a:rPr lang="ru-RU" sz="2000" dirty="0">
                <a:latin typeface="+mn-lt"/>
                <a:cs typeface="+mn-cs"/>
              </a:rPr>
              <a:t> </a:t>
            </a:r>
            <a:r>
              <a:rPr lang="ru-RU" sz="2000" dirty="0" err="1">
                <a:latin typeface="+mn-lt"/>
                <a:cs typeface="+mn-cs"/>
              </a:rPr>
              <a:t>охоплює</a:t>
            </a:r>
            <a:r>
              <a:rPr lang="ru-RU" sz="2000" dirty="0">
                <a:latin typeface="+mn-lt"/>
                <a:cs typeface="+mn-cs"/>
              </a:rPr>
              <a:t> </a:t>
            </a:r>
            <a:r>
              <a:rPr lang="ru-RU" sz="2000" dirty="0" err="1">
                <a:latin typeface="+mn-lt"/>
                <a:cs typeface="+mn-cs"/>
              </a:rPr>
              <a:t>велику</a:t>
            </a:r>
            <a:r>
              <a:rPr lang="ru-RU" sz="2000" dirty="0">
                <a:latin typeface="+mn-lt"/>
                <a:cs typeface="+mn-cs"/>
              </a:rPr>
              <a:t> </a:t>
            </a:r>
            <a:r>
              <a:rPr lang="ru-RU" sz="2000" dirty="0" err="1">
                <a:latin typeface="+mn-lt"/>
                <a:cs typeface="+mn-cs"/>
              </a:rPr>
              <a:t>частину</a:t>
            </a:r>
            <a:r>
              <a:rPr lang="ru-RU" sz="2000" dirty="0">
                <a:latin typeface="+mn-lt"/>
                <a:cs typeface="+mn-cs"/>
              </a:rPr>
              <a:t> </a:t>
            </a:r>
            <a:r>
              <a:rPr lang="ru-RU" sz="2000" dirty="0" err="1">
                <a:latin typeface="+mn-lt"/>
                <a:cs typeface="+mn-cs"/>
              </a:rPr>
              <a:t>країн</a:t>
            </a:r>
            <a:r>
              <a:rPr lang="ru-RU" sz="2000" dirty="0">
                <a:latin typeface="+mn-lt"/>
                <a:cs typeface="+mn-cs"/>
              </a:rPr>
              <a:t> </a:t>
            </a:r>
            <a:r>
              <a:rPr lang="ru-RU" sz="2000" dirty="0" err="1">
                <a:latin typeface="+mn-lt"/>
                <a:cs typeface="+mn-cs"/>
              </a:rPr>
              <a:t>світу</a:t>
            </a:r>
            <a:r>
              <a:rPr lang="ru-RU" sz="2000" dirty="0">
                <a:latin typeface="+mn-lt"/>
                <a:cs typeface="+mn-cs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4313" y="2071688"/>
            <a:ext cx="8215312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000" b="1" dirty="0">
                <a:latin typeface="+mn-lt"/>
                <a:cs typeface="+mn-cs"/>
              </a:rPr>
              <a:t>Агресія</a:t>
            </a:r>
            <a:r>
              <a:rPr lang="vi-VN" sz="2000" dirty="0">
                <a:latin typeface="+mn-lt"/>
                <a:cs typeface="+mn-cs"/>
              </a:rPr>
              <a:t> —протиправне, застосування збройної сили однією державою</a:t>
            </a:r>
            <a:r>
              <a:rPr lang="uk-UA" sz="2000" dirty="0">
                <a:latin typeface="+mn-lt"/>
                <a:cs typeface="+mn-cs"/>
              </a:rPr>
              <a:t> </a:t>
            </a:r>
            <a:r>
              <a:rPr lang="vi-VN" sz="2000" dirty="0">
                <a:latin typeface="+mn-lt"/>
                <a:cs typeface="+mn-cs"/>
              </a:rPr>
              <a:t>проти суверенітету, територіальної цілісності чи політичної незалежності</a:t>
            </a:r>
            <a:r>
              <a:rPr lang="uk-UA" sz="2000" dirty="0">
                <a:latin typeface="+mn-lt"/>
                <a:cs typeface="+mn-cs"/>
              </a:rPr>
              <a:t> </a:t>
            </a:r>
            <a:r>
              <a:rPr lang="vi-VN" sz="2000" dirty="0">
                <a:latin typeface="+mn-lt"/>
                <a:cs typeface="+mn-cs"/>
              </a:rPr>
              <a:t>іншої держави.</a:t>
            </a:r>
            <a:endParaRPr lang="ru-RU" sz="2000" dirty="0">
              <a:latin typeface="+mn-lt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314" y="3429000"/>
            <a:ext cx="8327380" cy="2554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Вермахт</a:t>
            </a:r>
            <a:r>
              <a:rPr lang="uk-UA" sz="2000" dirty="0">
                <a:latin typeface="+mn-lt"/>
                <a:cs typeface="+mn-cs"/>
              </a:rPr>
              <a:t> – назва збройних сил Третього Рейху (гітлерівської Німеччини в 1935 – 1945 рр.)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Бліцкриг </a:t>
            </a:r>
            <a:r>
              <a:rPr lang="uk-UA" sz="2000" dirty="0">
                <a:latin typeface="+mn-lt"/>
                <a:cs typeface="+mn-cs"/>
              </a:rPr>
              <a:t>– теорія ведення короткочасної війни, відповідно до якої перемога здобувається в короткі терміни.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План </a:t>
            </a:r>
            <a:r>
              <a:rPr lang="uk-UA" sz="2000" b="1" dirty="0" err="1">
                <a:latin typeface="+mn-lt"/>
                <a:cs typeface="+mn-cs"/>
              </a:rPr>
              <a:t>“Барбаросса”</a:t>
            </a:r>
            <a:r>
              <a:rPr lang="uk-UA" sz="2000" b="1" dirty="0">
                <a:latin typeface="+mn-lt"/>
                <a:cs typeface="+mn-cs"/>
              </a:rPr>
              <a:t> </a:t>
            </a:r>
            <a:r>
              <a:rPr lang="uk-UA" sz="2000" dirty="0">
                <a:latin typeface="+mn-lt"/>
                <a:cs typeface="+mn-cs"/>
              </a:rPr>
              <a:t>– кодова назва плану військової операції Німеччини проти СРСР.</a:t>
            </a:r>
            <a:endParaRPr lang="ru-RU" sz="20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75" y="0"/>
            <a:ext cx="8429625" cy="6556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Антигітлерівська коаліція </a:t>
            </a:r>
            <a:r>
              <a:rPr lang="uk-UA" sz="2000" dirty="0">
                <a:latin typeface="+mn-lt"/>
                <a:cs typeface="+mn-cs"/>
              </a:rPr>
              <a:t>– воєнне та політичне об</a:t>
            </a:r>
            <a:r>
              <a:rPr lang="en-US" sz="2000" dirty="0">
                <a:latin typeface="+mn-lt"/>
                <a:cs typeface="+mn-cs"/>
              </a:rPr>
              <a:t>’</a:t>
            </a:r>
            <a:r>
              <a:rPr lang="uk-UA" sz="2000" dirty="0">
                <a:latin typeface="+mn-lt"/>
                <a:cs typeface="+mn-cs"/>
              </a:rPr>
              <a:t>єднання  держав та народів, які боролися проти нацистської Німеччини, фашистської Італії, мілітаристської Японії під час ІІ світової війни.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 err="1">
                <a:latin typeface="+mn-lt"/>
                <a:cs typeface="+mn-cs"/>
              </a:rPr>
              <a:t>Ленд</a:t>
            </a:r>
            <a:r>
              <a:rPr lang="uk-UA" sz="2000" b="1" dirty="0">
                <a:latin typeface="+mn-lt"/>
                <a:cs typeface="+mn-cs"/>
              </a:rPr>
              <a:t> – ліз </a:t>
            </a:r>
            <a:r>
              <a:rPr lang="uk-UA" sz="2000" dirty="0">
                <a:latin typeface="+mn-lt"/>
                <a:cs typeface="+mn-cs"/>
              </a:rPr>
              <a:t>– система передання в оренду або позику зброї, боєприпасів, сировини, продовольства тощо.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Евакуація</a:t>
            </a:r>
            <a:r>
              <a:rPr lang="uk-UA" sz="2000" dirty="0">
                <a:latin typeface="+mn-lt"/>
                <a:cs typeface="+mn-cs"/>
              </a:rPr>
              <a:t> – виведення з місцевості, що перебувала під загрозою нападу ворога, у тил населення, поранених, а також матеріальні цінності.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 err="1">
                <a:latin typeface="+mn-lt"/>
                <a:cs typeface="+mn-cs"/>
              </a:rPr>
              <a:t>“Новий</a:t>
            </a:r>
            <a:r>
              <a:rPr lang="uk-UA" sz="2000" b="1" dirty="0">
                <a:latin typeface="+mn-lt"/>
                <a:cs typeface="+mn-cs"/>
              </a:rPr>
              <a:t> </a:t>
            </a:r>
            <a:r>
              <a:rPr lang="uk-UA" sz="2000" b="1" dirty="0" err="1">
                <a:latin typeface="+mn-lt"/>
                <a:cs typeface="+mn-cs"/>
              </a:rPr>
              <a:t>порядок”</a:t>
            </a:r>
            <a:r>
              <a:rPr lang="uk-UA" sz="2000" b="1" dirty="0">
                <a:latin typeface="+mn-lt"/>
                <a:cs typeface="+mn-cs"/>
              </a:rPr>
              <a:t> </a:t>
            </a:r>
            <a:r>
              <a:rPr lang="uk-UA" sz="2000" dirty="0">
                <a:latin typeface="+mn-lt"/>
                <a:cs typeface="+mn-cs"/>
              </a:rPr>
              <a:t>– жорстокий режим, установлений </a:t>
            </a:r>
            <a:r>
              <a:rPr lang="uk-UA" sz="2000" dirty="0" err="1">
                <a:latin typeface="+mn-lt"/>
                <a:cs typeface="+mn-cs"/>
              </a:rPr>
              <a:t>німецько</a:t>
            </a:r>
            <a:r>
              <a:rPr lang="uk-UA" sz="2000" dirty="0">
                <a:latin typeface="+mn-lt"/>
                <a:cs typeface="+mn-cs"/>
              </a:rPr>
              <a:t> – фашистськими загарбниками на окупованих територіях, що супроводжувався масовими розстрілами та депортацією місцевого населення.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Голокост</a:t>
            </a:r>
            <a:r>
              <a:rPr lang="uk-UA" sz="2000" dirty="0">
                <a:latin typeface="+mn-lt"/>
                <a:cs typeface="+mn-cs"/>
              </a:rPr>
              <a:t> – кампанія систематичного расового геноциду євреїв, яку проводила гітлерівська Німеччина протягом ІІ світової війни.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Колабораціонізм</a:t>
            </a:r>
            <a:r>
              <a:rPr lang="uk-UA" sz="2000" dirty="0">
                <a:latin typeface="+mn-lt"/>
                <a:cs typeface="+mn-cs"/>
              </a:rPr>
              <a:t> – співпраця місцевого населення з окупаційною владою.</a:t>
            </a:r>
            <a:endParaRPr lang="ru-RU" sz="20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50" y="214313"/>
            <a:ext cx="8215313" cy="31702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Рух Опору</a:t>
            </a:r>
            <a:r>
              <a:rPr lang="uk-UA" sz="2000" dirty="0">
                <a:latin typeface="+mn-lt"/>
                <a:cs typeface="+mn-cs"/>
              </a:rPr>
              <a:t> – антифашистський національно – визвольний рух у роки ІІ світової війни проти німецьких, італійських і японських окупантів та їх союзників.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Денацифікація</a:t>
            </a:r>
            <a:r>
              <a:rPr lang="uk-UA" sz="2000" dirty="0">
                <a:latin typeface="+mn-lt"/>
                <a:cs typeface="+mn-cs"/>
              </a:rPr>
              <a:t> – ліквідація нацистської партії, засудження нацистської ідеології.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latin typeface="+mn-lt"/>
                <a:cs typeface="+mn-cs"/>
              </a:rPr>
              <a:t>Демілітаризація </a:t>
            </a:r>
            <a:r>
              <a:rPr lang="uk-UA" sz="2000" dirty="0">
                <a:latin typeface="+mn-lt"/>
                <a:cs typeface="+mn-cs"/>
              </a:rPr>
              <a:t>– роззброєння, ліквідація військової промисловості.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 err="1">
                <a:latin typeface="+mn-lt"/>
                <a:cs typeface="+mn-cs"/>
              </a:rPr>
              <a:t>Декартелізація</a:t>
            </a:r>
            <a:r>
              <a:rPr lang="uk-UA" sz="2000" b="1" dirty="0">
                <a:latin typeface="+mn-lt"/>
                <a:cs typeface="+mn-cs"/>
              </a:rPr>
              <a:t> </a:t>
            </a:r>
            <a:r>
              <a:rPr lang="uk-UA" sz="2000" dirty="0">
                <a:latin typeface="+mn-lt"/>
                <a:cs typeface="+mn-cs"/>
              </a:rPr>
              <a:t>– демонополізація </a:t>
            </a:r>
            <a:r>
              <a:rPr lang="uk-UA" sz="2000" dirty="0" err="1">
                <a:latin typeface="+mn-lt"/>
                <a:cs typeface="+mn-cs"/>
              </a:rPr>
              <a:t>прмисловості</a:t>
            </a:r>
            <a:r>
              <a:rPr lang="uk-UA" sz="2000" dirty="0">
                <a:latin typeface="+mn-lt"/>
                <a:cs typeface="+mn-cs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latin typeface="+mn-lt"/>
                <a:cs typeface="+mn-cs"/>
              </a:rPr>
              <a:t> </a:t>
            </a:r>
            <a:endParaRPr lang="ru-RU" sz="2000" dirty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919</TotalTime>
  <Words>823</Words>
  <Application>Microsoft Office PowerPoint</Application>
  <PresentationFormat>Экран (4:3)</PresentationFormat>
  <Paragraphs>73</Paragraphs>
  <Slides>33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Arial</vt:lpstr>
      <vt:lpstr>Calibri</vt:lpstr>
      <vt:lpstr>Century Schoolbook</vt:lpstr>
      <vt:lpstr>Roboto</vt:lpstr>
      <vt:lpstr>Times New Roman</vt:lpstr>
      <vt:lpstr>Wingdings</vt:lpstr>
      <vt:lpstr>Wingdings 2</vt:lpstr>
      <vt:lpstr>Эркер</vt:lpstr>
      <vt:lpstr>Презентация PowerPoint</vt:lpstr>
      <vt:lpstr>             3 групи Армій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снижана</dc:creator>
  <cp:lastModifiedBy>ADMIN</cp:lastModifiedBy>
  <cp:revision>93</cp:revision>
  <dcterms:created xsi:type="dcterms:W3CDTF">2014-10-05T18:55:37Z</dcterms:created>
  <dcterms:modified xsi:type="dcterms:W3CDTF">2023-02-11T18:54:33Z</dcterms:modified>
</cp:coreProperties>
</file>