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m" ContentType="video/webm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5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8FB4E1-5E83-0B37-1A04-94563EC5E3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A37E64A-957C-70F0-DA14-06F2AD2980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483E555-154C-AD53-1664-59F7622A1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8922324-2B53-1CD9-427F-2E87A60DE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6AC3297-1B15-4E53-3906-75A399397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8796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0BC60F-B4BF-7A1E-4EB4-242FA4F35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4C1BE6F-E019-3FBD-A7E4-67B60A0F2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58D94C0-6FB8-CE74-0AB1-3F7B87433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307FD40-F79B-ABB3-61F9-8BB9569E4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7F1F413-CB16-96E5-8762-A9EE9E736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8573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B45F8D-02B5-A507-E189-CAEB42AF9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F7534A-140A-B46B-41AE-55CDDDD1D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8905C64-3719-327F-14D3-4F97CD1DD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835B7E7-5E32-0C24-E9C0-853BD5927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29F1140-4B41-E080-FF66-7A8B6F482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289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4C56E9-4402-6BED-C8D5-67839C311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BB8A587-7E43-8E04-32A1-869F0AC8F0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2AFC184-3BF1-30C3-7A3E-BB2266DD89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434FB15-9819-7387-DB54-665C157FD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BE0B42E-29CE-17FA-FD12-AACD97EEB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9EAE74-D1DB-C880-5A31-380550DD7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715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4B8E7F-5828-744E-821A-0CF302F01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241295E-EBD8-BD10-2688-7627C86FEB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E400686-C1EA-F89F-429E-CC3F8DF16E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1E2AF263-FB8B-ED3C-F9B5-0D233BD35E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9EBB9BBF-FFD8-3874-08FB-39BAD6F83E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FF0C0FC6-76B9-A98B-D848-EF03567AE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FAC6F38-E9DF-9F21-3182-D7EF0EAD0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0BE436-709D-9D67-F5E5-C227C64C0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6886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640094-30AA-B61F-4D2D-13EBA5537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F9BEA1A-323C-4C82-220D-06A768B2C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7F40C14-B608-188B-661A-03619F283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2FBB362A-A661-C4DB-F8BD-FBF06186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7504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02AB075B-4B12-E8F2-71F8-90D81547F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AA3F21EB-1DCD-42FC-DCD8-D20F1EB61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CA72C95-5118-9905-9E08-4DD16B6ED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2080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EF9BB8-402A-C09D-4406-CF20F0F53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35790EE-E7A0-5CF1-6CA6-D6221A00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C5DC51E8-972B-CFF8-57A7-4ABBDF4D1E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6FB44FF-EDD0-A14A-3221-6DF7C19DB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65970E-B8FE-0005-1E1E-2557C7F3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78ED91D-E8C5-7CEF-6877-CE89B62AF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9054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8F5E5D-A963-70E8-272B-B53C1980F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ED8AC41A-48C1-1786-D0F3-606B310B57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0D5A546-1B9A-3CEA-5F2C-BE1D983D2F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DBED342-346C-75B3-2182-BA23A144B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9B8F928-2E52-C8D0-102F-8465F7518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A69C690-D3A5-A492-F836-9AF740BBC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9707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90F67E-EEDA-3DBD-AEE4-3CB718D4D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C234906-09C7-7D44-7993-C4D5376995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A875591-5F68-D819-D304-41AD01D32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36E67EA-42D6-A1C2-7E41-AC33854B4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7D8DF7C-0E83-B572-C043-FD6D0163F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0010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31C7BCED-D057-1D81-4D4C-9E65B51F9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97FAF524-9897-26A5-1829-67B0DB3937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0A1F8DC-B3A7-C5FB-106A-672B2455A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F4A54AD-2238-2F29-67E7-1928DEFE8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9827AED-67FE-8337-7200-1A7B688FD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1926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65CA8E1-A2B3-A059-E68A-822E28864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E222CDB-CFC8-BCBD-856C-1AB5B6B08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4E19C20-A658-A37D-5DC1-30F0A292DE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3B9F-589D-4034-BFDA-13C864C087B0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D600EC6-3D9E-E8AF-CE32-4552EB0A8D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99FA512-F81D-096F-87AC-749D1291E8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AA94C-17A6-46E3-9A09-92657AF743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6594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1.png"/><Relationship Id="rId2" Type="http://schemas.openxmlformats.org/officeDocument/2006/relationships/video" Target="../media/media1.webm"/><Relationship Id="rId1" Type="http://schemas.microsoft.com/office/2007/relationships/media" Target="../media/media1.webm"/><Relationship Id="rId6" Type="http://schemas.openxmlformats.org/officeDocument/2006/relationships/image" Target="../media/image20.png"/><Relationship Id="rId5" Type="http://schemas.openxmlformats.org/officeDocument/2006/relationships/image" Target="../media/image19.jp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jpg"/><Relationship Id="rId7" Type="http://schemas.openxmlformats.org/officeDocument/2006/relationships/image" Target="../media/image12.png"/><Relationship Id="rId12" Type="http://schemas.openxmlformats.org/officeDocument/2006/relationships/image" Target="../media/image2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11" Type="http://schemas.openxmlformats.org/officeDocument/2006/relationships/image" Target="../media/image17.png"/><Relationship Id="rId5" Type="http://schemas.openxmlformats.org/officeDocument/2006/relationships/image" Target="../media/image27.jpeg"/><Relationship Id="rId10" Type="http://schemas.openxmlformats.org/officeDocument/2006/relationships/image" Target="../media/image14.png"/><Relationship Id="rId4" Type="http://schemas.openxmlformats.org/officeDocument/2006/relationships/image" Target="../media/image26.png"/><Relationship Id="rId9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7.png"/><Relationship Id="rId7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30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ІСТОРІЯ УКРАЇНИ. 1 СЕРІЯ. КАМ'ЯНИЙ ВІК НА ТЕРИТОРІЇ УКРАЇНИ (І ЧАСТИНА) -  YouTube">
            <a:extLst>
              <a:ext uri="{FF2B5EF4-FFF2-40B4-BE49-F238E27FC236}">
                <a16:creationId xmlns:a16="http://schemas.microsoft.com/office/drawing/2014/main" id="{44303E33-29B3-F531-6401-E7D155A7B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637D70E-048D-D660-27FC-5237D27D6E77}"/>
              </a:ext>
            </a:extLst>
          </p:cNvPr>
          <p:cNvSpPr txBox="1"/>
          <p:nvPr/>
        </p:nvSpPr>
        <p:spPr>
          <a:xfrm>
            <a:off x="4814596" y="251927"/>
            <a:ext cx="68953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>
                <a:latin typeface="DS Eraser Cyr" panose="04000500000000000000" pitchFamily="82" charset="0"/>
              </a:rPr>
              <a:t>Кам</a:t>
            </a:r>
            <a:r>
              <a:rPr lang="en-US" sz="4800" dirty="0">
                <a:latin typeface="DS Eraser Cyr" panose="04000500000000000000" pitchFamily="82" charset="0"/>
              </a:rPr>
              <a:t>’</a:t>
            </a:r>
            <a:r>
              <a:rPr lang="uk-UA" sz="4800" dirty="0" err="1">
                <a:latin typeface="DS Eraser Cyr" panose="04000500000000000000" pitchFamily="82" charset="0"/>
              </a:rPr>
              <a:t>яна</a:t>
            </a:r>
            <a:r>
              <a:rPr lang="uk-UA" sz="4800" dirty="0">
                <a:latin typeface="DS Eraser Cyr" panose="04000500000000000000" pitchFamily="82" charset="0"/>
              </a:rPr>
              <a:t> ДОБА</a:t>
            </a:r>
          </a:p>
        </p:txBody>
      </p:sp>
    </p:spTree>
    <p:extLst>
      <p:ext uri="{BB962C8B-B14F-4D97-AF65-F5344CB8AC3E}">
        <p14:creationId xmlns:p14="http://schemas.microsoft.com/office/powerpoint/2010/main" val="723153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и для презентації з історії">
            <a:extLst>
              <a:ext uri="{FF2B5EF4-FFF2-40B4-BE49-F238E27FC236}">
                <a16:creationId xmlns:a16="http://schemas.microsoft.com/office/drawing/2014/main" id="{E8AFAD33-5605-EB4C-125C-39B4D2AB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24609F-5D93-161B-12B3-3260973F02C2}"/>
              </a:ext>
            </a:extLst>
          </p:cNvPr>
          <p:cNvSpPr txBox="1"/>
          <p:nvPr/>
        </p:nvSpPr>
        <p:spPr>
          <a:xfrm>
            <a:off x="849086" y="42405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5C60EF-AA95-0ACE-B5CC-8EAAAA84FD11}"/>
              </a:ext>
            </a:extLst>
          </p:cNvPr>
          <p:cNvSpPr txBox="1"/>
          <p:nvPr/>
        </p:nvSpPr>
        <p:spPr>
          <a:xfrm>
            <a:off x="8145624" y="3993502"/>
            <a:ext cx="3694923" cy="2517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6D389E-6BBC-B7B3-972F-9F9D0ABD2365}"/>
              </a:ext>
            </a:extLst>
          </p:cNvPr>
          <p:cNvSpPr txBox="1"/>
          <p:nvPr/>
        </p:nvSpPr>
        <p:spPr>
          <a:xfrm>
            <a:off x="3505935" y="877076"/>
            <a:ext cx="8493232" cy="49586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400" b="1" dirty="0"/>
              <a:t>Кам</a:t>
            </a:r>
            <a:r>
              <a:rPr lang="en-US" sz="4400" b="1" dirty="0"/>
              <a:t>’</a:t>
            </a:r>
            <a:r>
              <a:rPr lang="uk-UA" sz="4400" b="1" dirty="0" err="1"/>
              <a:t>яна</a:t>
            </a:r>
            <a:r>
              <a:rPr lang="uk-UA" sz="4400" b="1" dirty="0"/>
              <a:t> доба – </a:t>
            </a:r>
            <a:r>
              <a:rPr lang="uk-UA" sz="4400" dirty="0"/>
              <a:t>найдавніший та найдовший період історії людства</a:t>
            </a:r>
          </a:p>
          <a:p>
            <a:pPr algn="ctr"/>
            <a:r>
              <a:rPr lang="uk-UA" sz="4400" b="1" dirty="0"/>
              <a:t>Ка</a:t>
            </a:r>
            <a:r>
              <a:rPr lang="ru-RU" sz="4400" b="1" dirty="0"/>
              <a:t>м</a:t>
            </a:r>
            <a:r>
              <a:rPr lang="en-US" sz="4400" b="1" dirty="0"/>
              <a:t>’</a:t>
            </a:r>
            <a:r>
              <a:rPr lang="uk-UA" sz="4400" b="1" dirty="0" err="1"/>
              <a:t>яна</a:t>
            </a:r>
            <a:r>
              <a:rPr lang="uk-UA" sz="4400" b="1" dirty="0"/>
              <a:t> доба поділяється на:</a:t>
            </a:r>
          </a:p>
          <a:p>
            <a:pPr algn="ctr"/>
            <a:r>
              <a:rPr lang="uk-UA" sz="4400" b="1" dirty="0"/>
              <a:t>Палеоліт (2 000 000 років тому)</a:t>
            </a:r>
          </a:p>
          <a:p>
            <a:pPr algn="ctr"/>
            <a:r>
              <a:rPr lang="uk-UA" sz="4400" b="1" dirty="0"/>
              <a:t>Мезоліт (12.000 років тому)</a:t>
            </a:r>
          </a:p>
          <a:p>
            <a:pPr algn="ctr"/>
            <a:r>
              <a:rPr lang="uk-UA" sz="4400" b="1" dirty="0"/>
              <a:t>Неоліт (9.000років тому)</a:t>
            </a:r>
          </a:p>
          <a:p>
            <a:pPr algn="ctr"/>
            <a:r>
              <a:rPr lang="uk-UA" sz="4400" b="1" dirty="0"/>
              <a:t>Енеоліт (6.000 років тому)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8BE48F5-2242-86F4-012E-E27362A459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687" r="28986"/>
          <a:stretch/>
        </p:blipFill>
        <p:spPr>
          <a:xfrm>
            <a:off x="102637" y="1099068"/>
            <a:ext cx="3473628" cy="451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43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и для презентації з історії">
            <a:extLst>
              <a:ext uri="{FF2B5EF4-FFF2-40B4-BE49-F238E27FC236}">
                <a16:creationId xmlns:a16="http://schemas.microsoft.com/office/drawing/2014/main" id="{E8AFAD33-5605-EB4C-125C-39B4D2AB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32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B307B09-765B-AED0-007A-99E4354C0BDF}"/>
              </a:ext>
            </a:extLst>
          </p:cNvPr>
          <p:cNvSpPr txBox="1"/>
          <p:nvPr/>
        </p:nvSpPr>
        <p:spPr>
          <a:xfrm>
            <a:off x="1520889" y="335902"/>
            <a:ext cx="10142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/>
              <a:t>Давня історія людства поділяється на кілька періодів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C11030-E424-D68B-43AC-8E2A850A76BB}"/>
              </a:ext>
            </a:extLst>
          </p:cNvPr>
          <p:cNvSpPr txBox="1"/>
          <p:nvPr/>
        </p:nvSpPr>
        <p:spPr>
          <a:xfrm>
            <a:off x="1455574" y="1024544"/>
            <a:ext cx="102730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Кам</a:t>
            </a:r>
            <a:r>
              <a:rPr lang="en-US" sz="2800" b="1" dirty="0"/>
              <a:t>’</a:t>
            </a:r>
            <a:r>
              <a:rPr lang="uk-UA" sz="2800" b="1" dirty="0" err="1"/>
              <a:t>яна</a:t>
            </a:r>
            <a:r>
              <a:rPr lang="uk-UA" sz="2800" b="1" dirty="0"/>
              <a:t> доба </a:t>
            </a:r>
            <a:r>
              <a:rPr lang="uk-UA" sz="2800" dirty="0"/>
              <a:t>– найдавніший і найдовший період історії людства</a:t>
            </a:r>
          </a:p>
          <a:p>
            <a:endParaRPr lang="uk-UA" sz="2800" dirty="0"/>
          </a:p>
        </p:txBody>
      </p:sp>
      <p:cxnSp>
        <p:nvCxnSpPr>
          <p:cNvPr id="5" name="Пряма зі стрілкою 4">
            <a:extLst>
              <a:ext uri="{FF2B5EF4-FFF2-40B4-BE49-F238E27FC236}">
                <a16:creationId xmlns:a16="http://schemas.microsoft.com/office/drawing/2014/main" id="{295E3DB4-D30A-5740-0A71-983790C9B2BA}"/>
              </a:ext>
            </a:extLst>
          </p:cNvPr>
          <p:cNvCxnSpPr>
            <a:cxnSpLocks/>
          </p:cNvCxnSpPr>
          <p:nvPr/>
        </p:nvCxnSpPr>
        <p:spPr>
          <a:xfrm>
            <a:off x="1847459" y="1600074"/>
            <a:ext cx="0" cy="459584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AF4D081-588E-8892-ABAC-8F8E7B2F7F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209" r="29465"/>
          <a:stretch/>
        </p:blipFill>
        <p:spPr>
          <a:xfrm>
            <a:off x="355553" y="920677"/>
            <a:ext cx="941402" cy="11389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3163358-088E-EAC9-A28A-6F7C7880CADF}"/>
              </a:ext>
            </a:extLst>
          </p:cNvPr>
          <p:cNvSpPr txBox="1"/>
          <p:nvPr/>
        </p:nvSpPr>
        <p:spPr>
          <a:xfrm>
            <a:off x="-130300" y="2082518"/>
            <a:ext cx="32771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chemeClr val="accent1"/>
                </a:solidFill>
              </a:rPr>
              <a:t>Палеоліт</a:t>
            </a:r>
            <a:r>
              <a:rPr lang="uk-UA" sz="4000" b="1" dirty="0"/>
              <a:t> </a:t>
            </a:r>
          </a:p>
          <a:p>
            <a:pPr algn="ctr"/>
            <a:r>
              <a:rPr lang="uk-UA" sz="2400" dirty="0"/>
              <a:t>(давній кам</a:t>
            </a:r>
            <a:r>
              <a:rPr lang="en-US" sz="2400" dirty="0"/>
              <a:t>’</a:t>
            </a:r>
            <a:r>
              <a:rPr lang="uk-UA" sz="2400" dirty="0" err="1"/>
              <a:t>яний</a:t>
            </a:r>
            <a:r>
              <a:rPr lang="uk-UA" sz="2400" dirty="0"/>
              <a:t> вік)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9DDF09-2346-8659-0867-A6F9843C50FC}"/>
              </a:ext>
            </a:extLst>
          </p:cNvPr>
          <p:cNvSpPr txBox="1"/>
          <p:nvPr/>
        </p:nvSpPr>
        <p:spPr>
          <a:xfrm>
            <a:off x="2936089" y="1600074"/>
            <a:ext cx="33614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/>
              <a:t>Житло:</a:t>
            </a:r>
            <a:r>
              <a:rPr lang="uk-UA" dirty="0"/>
              <a:t> печери</a:t>
            </a:r>
          </a:p>
          <a:p>
            <a:r>
              <a:rPr lang="uk-UA" b="1" i="1" dirty="0"/>
              <a:t>Знаряддя праці: </a:t>
            </a:r>
            <a:r>
              <a:rPr lang="uk-UA" dirty="0"/>
              <a:t>Рубило, сітка, кам</a:t>
            </a:r>
            <a:r>
              <a:rPr lang="en-US" dirty="0"/>
              <a:t>’</a:t>
            </a:r>
            <a:r>
              <a:rPr lang="uk-UA" dirty="0" err="1"/>
              <a:t>яна</a:t>
            </a:r>
            <a:r>
              <a:rPr lang="uk-UA" dirty="0"/>
              <a:t> сокира </a:t>
            </a:r>
          </a:p>
          <a:p>
            <a:r>
              <a:rPr lang="uk-UA" b="1" i="1" dirty="0"/>
              <a:t>Вміння: </a:t>
            </a:r>
            <a:r>
              <a:rPr lang="uk-UA" dirty="0"/>
              <a:t>навчилися видобувати вогонь</a:t>
            </a:r>
          </a:p>
          <a:p>
            <a:r>
              <a:rPr lang="uk-UA" b="1" i="1" dirty="0"/>
              <a:t>Заняття: </a:t>
            </a:r>
            <a:r>
              <a:rPr lang="uk-UA" dirty="0"/>
              <a:t>полювання, рибальство, збирання їжі (гриби, коріння) 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F73F5F2-EE0F-ABCA-D0A2-89605D62C1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4802" y="1589053"/>
            <a:ext cx="2039310" cy="168282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2D06443-4227-97EC-E225-73DA3C5F275B}"/>
              </a:ext>
            </a:extLst>
          </p:cNvPr>
          <p:cNvSpPr txBox="1"/>
          <p:nvPr/>
        </p:nvSpPr>
        <p:spPr>
          <a:xfrm>
            <a:off x="10397298" y="1537288"/>
            <a:ext cx="1126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Рубило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6868DE9-2205-B1F0-3E04-79E3F6F5C0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16668" y="3429000"/>
            <a:ext cx="2264476" cy="30202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9A2C7A4-0566-D44B-B1E6-F47846DF6756}"/>
              </a:ext>
            </a:extLst>
          </p:cNvPr>
          <p:cNvSpPr txBox="1"/>
          <p:nvPr/>
        </p:nvSpPr>
        <p:spPr>
          <a:xfrm>
            <a:off x="10030436" y="6406608"/>
            <a:ext cx="2002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Кам</a:t>
            </a:r>
            <a:r>
              <a:rPr lang="en-US" dirty="0"/>
              <a:t>’</a:t>
            </a:r>
            <a:r>
              <a:rPr lang="uk-UA" dirty="0" err="1"/>
              <a:t>яні</a:t>
            </a:r>
            <a:r>
              <a:rPr lang="uk-UA" dirty="0"/>
              <a:t> сокири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19E019D-6DA1-04F3-6C6E-2B56519910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1086" y="4008012"/>
            <a:ext cx="4085480" cy="232846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3417FD3-B582-D672-F5C0-BDBF96DAF7B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8287" r="10739"/>
          <a:stretch/>
        </p:blipFill>
        <p:spPr>
          <a:xfrm>
            <a:off x="1227277" y="3529338"/>
            <a:ext cx="1657824" cy="30106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93E5C4-421F-1F63-D2D8-9CFA74B31EE3}"/>
              </a:ext>
            </a:extLst>
          </p:cNvPr>
          <p:cNvSpPr txBox="1"/>
          <p:nvPr/>
        </p:nvSpPr>
        <p:spPr>
          <a:xfrm>
            <a:off x="3334695" y="4356128"/>
            <a:ext cx="18579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Видобування вогню:  </a:t>
            </a:r>
            <a:r>
              <a:rPr lang="uk-UA" b="1" i="1" dirty="0"/>
              <a:t>тертям </a:t>
            </a:r>
            <a:r>
              <a:rPr lang="uk-UA" dirty="0"/>
              <a:t>та </a:t>
            </a:r>
            <a:r>
              <a:rPr lang="uk-UA" b="1" i="1" dirty="0"/>
              <a:t>вибиванням камінь об камінь</a:t>
            </a:r>
          </a:p>
        </p:txBody>
      </p:sp>
      <p:cxnSp>
        <p:nvCxnSpPr>
          <p:cNvPr id="11" name="Пряма зі стрілкою 10">
            <a:extLst>
              <a:ext uri="{FF2B5EF4-FFF2-40B4-BE49-F238E27FC236}">
                <a16:creationId xmlns:a16="http://schemas.microsoft.com/office/drawing/2014/main" id="{185A3530-9219-A013-36D7-A8C52E3B5D74}"/>
              </a:ext>
            </a:extLst>
          </p:cNvPr>
          <p:cNvCxnSpPr>
            <a:cxnSpLocks/>
          </p:cNvCxnSpPr>
          <p:nvPr/>
        </p:nvCxnSpPr>
        <p:spPr>
          <a:xfrm flipH="1">
            <a:off x="2584992" y="5486400"/>
            <a:ext cx="1249890" cy="268264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 зі стрілкою 19">
            <a:extLst>
              <a:ext uri="{FF2B5EF4-FFF2-40B4-BE49-F238E27FC236}">
                <a16:creationId xmlns:a16="http://schemas.microsoft.com/office/drawing/2014/main" id="{65F11D1E-8E79-C430-E692-7CE2A4422133}"/>
              </a:ext>
            </a:extLst>
          </p:cNvPr>
          <p:cNvCxnSpPr>
            <a:cxnSpLocks/>
          </p:cNvCxnSpPr>
          <p:nvPr/>
        </p:nvCxnSpPr>
        <p:spPr>
          <a:xfrm>
            <a:off x="5142595" y="4842336"/>
            <a:ext cx="569602" cy="193574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14011EB-F22C-1D42-B0BE-DE57F5855C9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1464" r="33295"/>
          <a:stretch/>
        </p:blipFill>
        <p:spPr>
          <a:xfrm>
            <a:off x="3968520" y="5825120"/>
            <a:ext cx="590251" cy="93050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82E8985-899D-A1AC-DE41-126F57039E2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50000" r="51357"/>
          <a:stretch/>
        </p:blipFill>
        <p:spPr>
          <a:xfrm>
            <a:off x="6670841" y="1710177"/>
            <a:ext cx="2710311" cy="208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60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и для презентації з історії">
            <a:extLst>
              <a:ext uri="{FF2B5EF4-FFF2-40B4-BE49-F238E27FC236}">
                <a16:creationId xmlns:a16="http://schemas.microsoft.com/office/drawing/2014/main" id="{E8AFAD33-5605-EB4C-125C-39B4D2AB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1" y="12095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7453AE-58BD-C04E-4388-8647DD3A9AFE}"/>
              </a:ext>
            </a:extLst>
          </p:cNvPr>
          <p:cNvSpPr txBox="1"/>
          <p:nvPr/>
        </p:nvSpPr>
        <p:spPr>
          <a:xfrm>
            <a:off x="297812" y="327854"/>
            <a:ext cx="379755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chemeClr val="accent1"/>
                </a:solidFill>
              </a:rPr>
              <a:t>Мезоліт </a:t>
            </a:r>
          </a:p>
          <a:p>
            <a:pPr algn="ctr"/>
            <a:r>
              <a:rPr lang="uk-UA" sz="2400" b="1" dirty="0"/>
              <a:t>(середній кам</a:t>
            </a:r>
            <a:r>
              <a:rPr lang="en-US" sz="2400" b="1" dirty="0"/>
              <a:t>’</a:t>
            </a:r>
            <a:r>
              <a:rPr lang="uk-UA" sz="2400" b="1" dirty="0" err="1"/>
              <a:t>яний</a:t>
            </a:r>
            <a:r>
              <a:rPr lang="uk-UA" sz="2400" b="1" dirty="0"/>
              <a:t> вік)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14FB74-1ACC-734A-C779-15ED175BEEC5}"/>
              </a:ext>
            </a:extLst>
          </p:cNvPr>
          <p:cNvSpPr txBox="1"/>
          <p:nvPr/>
        </p:nvSpPr>
        <p:spPr>
          <a:xfrm>
            <a:off x="543312" y="1474610"/>
            <a:ext cx="387939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i="1" dirty="0"/>
              <a:t>Житло:</a:t>
            </a:r>
            <a:r>
              <a:rPr lang="uk-UA" sz="2400" dirty="0"/>
              <a:t> житла з бивнів та кісток тварин, а потім на дерев</a:t>
            </a:r>
            <a:r>
              <a:rPr lang="en-US" sz="2400" dirty="0"/>
              <a:t>’</a:t>
            </a:r>
            <a:r>
              <a:rPr lang="uk-UA" sz="2400" dirty="0" err="1"/>
              <a:t>яній</a:t>
            </a:r>
            <a:r>
              <a:rPr lang="uk-UA" sz="2400" dirty="0"/>
              <a:t> основі</a:t>
            </a:r>
          </a:p>
          <a:p>
            <a:r>
              <a:rPr lang="uk-UA" sz="2400" b="1" i="1" dirty="0"/>
              <a:t>Знаряддя праці: </a:t>
            </a:r>
            <a:r>
              <a:rPr lang="uk-UA" sz="2400" dirty="0"/>
              <a:t>ніж, лук, стріли, гачок для рибальства, кістяна голка</a:t>
            </a:r>
          </a:p>
          <a:p>
            <a:r>
              <a:rPr lang="uk-UA" sz="2400" b="1" i="1" dirty="0"/>
              <a:t>Вміння: </a:t>
            </a:r>
            <a:r>
              <a:rPr lang="uk-UA" sz="2400" dirty="0"/>
              <a:t>приручили дику собаку, навчилися шити речі</a:t>
            </a:r>
          </a:p>
          <a:p>
            <a:r>
              <a:rPr lang="uk-UA" sz="2400" b="1" i="1" dirty="0"/>
              <a:t>Заняття:</a:t>
            </a:r>
            <a:r>
              <a:rPr lang="uk-UA" sz="2400" dirty="0"/>
              <a:t> рибальство, полювання, збиральництво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BAB218-EA59-2CA4-DB08-5C6D75411D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0000" r="51357"/>
          <a:stretch/>
        </p:blipFill>
        <p:spPr>
          <a:xfrm>
            <a:off x="4178417" y="255545"/>
            <a:ext cx="3004715" cy="2310371"/>
          </a:xfrm>
          <a:prstGeom prst="rect">
            <a:avLst/>
          </a:prstGeom>
        </p:spPr>
      </p:pic>
      <p:cxnSp>
        <p:nvCxnSpPr>
          <p:cNvPr id="9" name="Пряма зі стрілкою 8">
            <a:extLst>
              <a:ext uri="{FF2B5EF4-FFF2-40B4-BE49-F238E27FC236}">
                <a16:creationId xmlns:a16="http://schemas.microsoft.com/office/drawing/2014/main" id="{DB8DA6DB-7DEA-9218-FFE6-BAF630A84756}"/>
              </a:ext>
            </a:extLst>
          </p:cNvPr>
          <p:cNvCxnSpPr>
            <a:cxnSpLocks/>
          </p:cNvCxnSpPr>
          <p:nvPr/>
        </p:nvCxnSpPr>
        <p:spPr>
          <a:xfrm>
            <a:off x="7305871" y="1484314"/>
            <a:ext cx="29547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EDF6616-CD60-8676-479D-70698F2A74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432" y="116002"/>
            <a:ext cx="4323377" cy="244991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590B76F-7642-CD63-FD8B-B4AAB5B99E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9754" y="2819797"/>
            <a:ext cx="4411315" cy="380285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0B37121-469C-1610-407E-B7B5BF3683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0335" y="2819797"/>
            <a:ext cx="2963271" cy="265134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E28BEC2-6DFB-CCE2-997E-B2C0CE703010}"/>
              </a:ext>
            </a:extLst>
          </p:cNvPr>
          <p:cNvSpPr txBox="1"/>
          <p:nvPr/>
        </p:nvSpPr>
        <p:spPr>
          <a:xfrm>
            <a:off x="4679679" y="5471145"/>
            <a:ext cx="2584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Гачок та гарпуни для ловлі риби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2116A1F-CE38-C58C-89F6-8F129438788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-535" t="86" r="92501" b="-86"/>
          <a:stretch/>
        </p:blipFill>
        <p:spPr>
          <a:xfrm rot="5400000">
            <a:off x="2138462" y="3867433"/>
            <a:ext cx="475078" cy="414186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3709A58-1677-BE43-1AEC-1E797920E622}"/>
              </a:ext>
            </a:extLst>
          </p:cNvPr>
          <p:cNvSpPr txBox="1"/>
          <p:nvPr/>
        </p:nvSpPr>
        <p:spPr>
          <a:xfrm>
            <a:off x="1546990" y="6214764"/>
            <a:ext cx="1503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Кам</a:t>
            </a:r>
            <a:r>
              <a:rPr lang="en-US" dirty="0"/>
              <a:t>’</a:t>
            </a:r>
            <a:r>
              <a:rPr lang="uk-UA" dirty="0" err="1"/>
              <a:t>яний</a:t>
            </a:r>
            <a:r>
              <a:rPr lang="uk-UA" dirty="0"/>
              <a:t> ніж</a:t>
            </a:r>
          </a:p>
        </p:txBody>
      </p:sp>
    </p:spTree>
    <p:extLst>
      <p:ext uri="{BB962C8B-B14F-4D97-AF65-F5344CB8AC3E}">
        <p14:creationId xmlns:p14="http://schemas.microsoft.com/office/powerpoint/2010/main" val="1875817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и для презентації з історії">
            <a:extLst>
              <a:ext uri="{FF2B5EF4-FFF2-40B4-BE49-F238E27FC236}">
                <a16:creationId xmlns:a16="http://schemas.microsoft.com/office/drawing/2014/main" id="{E8AFAD33-5605-EB4C-125C-39B4D2AB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5" y="31104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D0AF4F2-7E5B-24E1-2E7B-631ADE2892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003" r="50387" b="22094"/>
          <a:stretch/>
        </p:blipFill>
        <p:spPr>
          <a:xfrm>
            <a:off x="9625585" y="723408"/>
            <a:ext cx="2453225" cy="25845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C0677D-9A49-5BD1-3FBE-96D7D391B746}"/>
              </a:ext>
            </a:extLst>
          </p:cNvPr>
          <p:cNvSpPr txBox="1"/>
          <p:nvPr/>
        </p:nvSpPr>
        <p:spPr>
          <a:xfrm>
            <a:off x="-302809" y="-107223"/>
            <a:ext cx="61722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chemeClr val="accent1"/>
                </a:solidFill>
              </a:rPr>
              <a:t>Неоліт</a:t>
            </a:r>
          </a:p>
          <a:p>
            <a:pPr algn="ctr"/>
            <a:r>
              <a:rPr lang="uk-UA" sz="2400" b="1" dirty="0"/>
              <a:t>(Новий кам</a:t>
            </a:r>
            <a:r>
              <a:rPr lang="en-US" sz="2400" b="1" dirty="0"/>
              <a:t>’</a:t>
            </a:r>
            <a:r>
              <a:rPr lang="uk-UA" sz="2400" b="1" dirty="0" err="1"/>
              <a:t>яний</a:t>
            </a:r>
            <a:r>
              <a:rPr lang="uk-UA" sz="2400" b="1" dirty="0"/>
              <a:t> вік)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96F75C-20D2-3D82-CB79-0996943809AD}"/>
              </a:ext>
            </a:extLst>
          </p:cNvPr>
          <p:cNvSpPr txBox="1"/>
          <p:nvPr/>
        </p:nvSpPr>
        <p:spPr>
          <a:xfrm>
            <a:off x="641962" y="859287"/>
            <a:ext cx="403500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1" i="1" dirty="0"/>
              <a:t>Житло: </a:t>
            </a:r>
            <a:r>
              <a:rPr lang="uk-UA" sz="1800" dirty="0"/>
              <a:t>заглиблене в землю житло обмазане глиною</a:t>
            </a:r>
          </a:p>
          <a:p>
            <a:r>
              <a:rPr lang="uk-UA" sz="1800" b="1" i="1" dirty="0"/>
              <a:t>Знаряддя праці: </a:t>
            </a:r>
            <a:r>
              <a:rPr lang="uk-UA" sz="1800" dirty="0"/>
              <a:t>ніж, лук, стріли, гачок для рибальства, кістяна голка, </a:t>
            </a:r>
            <a:r>
              <a:rPr lang="uk-UA" sz="1800" b="1" i="1" u="sng" dirty="0"/>
              <a:t>зернотерка, серп, мотика, піч</a:t>
            </a:r>
          </a:p>
          <a:p>
            <a:r>
              <a:rPr lang="uk-UA" sz="1800" b="1" i="1" dirty="0"/>
              <a:t>Вміння: </a:t>
            </a:r>
            <a:r>
              <a:rPr lang="uk-UA" sz="1800" dirty="0"/>
              <a:t>виробництво глиняного посуду, шиття, технологія свердління</a:t>
            </a:r>
          </a:p>
          <a:p>
            <a:r>
              <a:rPr lang="uk-UA" sz="1800" b="1" i="1" dirty="0"/>
              <a:t>Заняття:</a:t>
            </a:r>
            <a:r>
              <a:rPr lang="uk-UA" sz="1800" dirty="0"/>
              <a:t> рибальство, полювання, </a:t>
            </a:r>
            <a:r>
              <a:rPr lang="uk-UA" b="1" i="1" dirty="0"/>
              <a:t>вирощування пшениці, розведення худоби</a:t>
            </a:r>
            <a:r>
              <a:rPr lang="uk-UA" dirty="0"/>
              <a:t>.</a:t>
            </a:r>
            <a:endParaRPr lang="uk-UA" sz="18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F1D1F48-49F8-6BCA-042F-DDEA14AC82C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09" r="646" b="32380"/>
          <a:stretch/>
        </p:blipFill>
        <p:spPr>
          <a:xfrm>
            <a:off x="5566581" y="132371"/>
            <a:ext cx="3469482" cy="145383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56FED04-2386-F3C8-8E93-9C65C7749D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926" y="3801421"/>
            <a:ext cx="3509769" cy="253926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E6F1123-3209-6D86-C680-253BF7705877}"/>
              </a:ext>
            </a:extLst>
          </p:cNvPr>
          <p:cNvSpPr txBox="1"/>
          <p:nvPr/>
        </p:nvSpPr>
        <p:spPr>
          <a:xfrm>
            <a:off x="636233" y="6348027"/>
            <a:ext cx="300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Заглиблене в землю житло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E678F69-D543-9257-BF3D-44EA9C26A5D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8909" t="55539" r="27287" b="10205"/>
          <a:stretch/>
        </p:blipFill>
        <p:spPr>
          <a:xfrm>
            <a:off x="9625585" y="3721609"/>
            <a:ext cx="2522470" cy="204189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835B076-7714-7528-B5DC-12D23971AA4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219" t="8980" r="16582" b="47346"/>
          <a:stretch/>
        </p:blipFill>
        <p:spPr>
          <a:xfrm>
            <a:off x="4953917" y="1757148"/>
            <a:ext cx="4599201" cy="220679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C75CFA9-BA48-E373-D68B-BAE056F15882}"/>
              </a:ext>
            </a:extLst>
          </p:cNvPr>
          <p:cNvSpPr txBox="1"/>
          <p:nvPr/>
        </p:nvSpPr>
        <p:spPr>
          <a:xfrm>
            <a:off x="7301322" y="1108017"/>
            <a:ext cx="1565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chemeClr val="bg1"/>
                </a:solidFill>
              </a:rPr>
              <a:t>Кістяний серп</a:t>
            </a:r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4065F597-AC0F-B445-E846-1DD14A83EF2E}"/>
              </a:ext>
            </a:extLst>
          </p:cNvPr>
          <p:cNvSpPr/>
          <p:nvPr/>
        </p:nvSpPr>
        <p:spPr>
          <a:xfrm>
            <a:off x="5939444" y="1849937"/>
            <a:ext cx="1501156" cy="1959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600" dirty="0"/>
              <a:t>Ка</a:t>
            </a:r>
            <a:r>
              <a:rPr lang="ru-RU" sz="1600" dirty="0"/>
              <a:t>м</a:t>
            </a:r>
            <a:r>
              <a:rPr lang="en-US" sz="1600" dirty="0"/>
              <a:t>’</a:t>
            </a:r>
            <a:r>
              <a:rPr lang="uk-UA" sz="1600" dirty="0" err="1"/>
              <a:t>яні</a:t>
            </a:r>
            <a:r>
              <a:rPr lang="uk-UA" sz="1600" dirty="0"/>
              <a:t> сокири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BE6482-CE4C-508C-C110-0C03F19E9BCE}"/>
              </a:ext>
            </a:extLst>
          </p:cNvPr>
          <p:cNvSpPr txBox="1"/>
          <p:nvPr/>
        </p:nvSpPr>
        <p:spPr>
          <a:xfrm>
            <a:off x="9582774" y="4969491"/>
            <a:ext cx="1978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solidFill>
                  <a:schemeClr val="bg1"/>
                </a:solidFill>
              </a:rPr>
              <a:t>Мотика для обробки землі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A5E30E22-3BB4-1295-4AA5-0E915624E1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1104" y="4069491"/>
            <a:ext cx="5272014" cy="2682958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DA499C8-2009-53BC-938F-CD449EC158FE}"/>
              </a:ext>
            </a:extLst>
          </p:cNvPr>
          <p:cNvSpPr txBox="1"/>
          <p:nvPr/>
        </p:nvSpPr>
        <p:spPr>
          <a:xfrm>
            <a:off x="9909109" y="3321985"/>
            <a:ext cx="2052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Зернотерка</a:t>
            </a:r>
          </a:p>
        </p:txBody>
      </p:sp>
    </p:spTree>
    <p:extLst>
      <p:ext uri="{BB962C8B-B14F-4D97-AF65-F5344CB8AC3E}">
        <p14:creationId xmlns:p14="http://schemas.microsoft.com/office/powerpoint/2010/main" val="1041388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и для презентації з історії">
            <a:extLst>
              <a:ext uri="{FF2B5EF4-FFF2-40B4-BE49-F238E27FC236}">
                <a16:creationId xmlns:a16="http://schemas.microsoft.com/office/drawing/2014/main" id="{E8AFAD33-5605-EB4C-125C-39B4D2AB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C0677D-9A49-5BD1-3FBE-96D7D391B746}"/>
              </a:ext>
            </a:extLst>
          </p:cNvPr>
          <p:cNvSpPr txBox="1"/>
          <p:nvPr/>
        </p:nvSpPr>
        <p:spPr>
          <a:xfrm>
            <a:off x="5557157" y="115824"/>
            <a:ext cx="14781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Неоліт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14BE574-6115-14A2-A413-A222E154F0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003" y="4162957"/>
            <a:ext cx="2268541" cy="23483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E199E2-49AD-B78B-7D73-DBA0975DAD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261" y="593704"/>
            <a:ext cx="11044335" cy="283054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24609F-5D93-161B-12B3-3260973F02C2}"/>
              </a:ext>
            </a:extLst>
          </p:cNvPr>
          <p:cNvSpPr txBox="1"/>
          <p:nvPr/>
        </p:nvSpPr>
        <p:spPr>
          <a:xfrm>
            <a:off x="849086" y="42405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51EA9100-5753-0216-367C-85DD5C5FD4FD}"/>
              </a:ext>
            </a:extLst>
          </p:cNvPr>
          <p:cNvSpPr/>
          <p:nvPr/>
        </p:nvSpPr>
        <p:spPr>
          <a:xfrm>
            <a:off x="628261" y="3683968"/>
            <a:ext cx="3471658" cy="41987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Виготовлення глиняного посуду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5C60EF-AA95-0ACE-B5CC-8EAAAA84FD11}"/>
              </a:ext>
            </a:extLst>
          </p:cNvPr>
          <p:cNvSpPr txBox="1"/>
          <p:nvPr/>
        </p:nvSpPr>
        <p:spPr>
          <a:xfrm>
            <a:off x="8145624" y="3993502"/>
            <a:ext cx="3694923" cy="2517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6E6848A7-C35D-F3F8-6180-16148EED922C}"/>
              </a:ext>
            </a:extLst>
          </p:cNvPr>
          <p:cNvSpPr/>
          <p:nvPr/>
        </p:nvSpPr>
        <p:spPr>
          <a:xfrm>
            <a:off x="3578730" y="4340172"/>
            <a:ext cx="2810966" cy="17249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/>
              <a:t>Неолітична революція </a:t>
            </a:r>
            <a:r>
              <a:rPr lang="uk-UA" dirty="0"/>
              <a:t>– перехід від збирання їжі до її самостійного вирощення (вирощення пшениці, розведення худоби)</a:t>
            </a:r>
          </a:p>
        </p:txBody>
      </p:sp>
      <p:pic>
        <p:nvPicPr>
          <p:cNvPr id="19" name="Свердління Неоліт">
            <a:hlinkClick r:id="" action="ppaction://media"/>
            <a:extLst>
              <a:ext uri="{FF2B5EF4-FFF2-40B4-BE49-F238E27FC236}">
                <a16:creationId xmlns:a16="http://schemas.microsoft.com/office/drawing/2014/main" id="{4F4D9946-30A9-D710-DBC2-6B45E189818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810355" y="3494854"/>
            <a:ext cx="4923453" cy="276944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A4BFB0B-3A19-2E26-F293-E9031AEECB98}"/>
              </a:ext>
            </a:extLst>
          </p:cNvPr>
          <p:cNvSpPr txBox="1"/>
          <p:nvPr/>
        </p:nvSpPr>
        <p:spPr>
          <a:xfrm>
            <a:off x="8145624" y="6295254"/>
            <a:ext cx="2108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Процес свердління</a:t>
            </a:r>
          </a:p>
        </p:txBody>
      </p:sp>
    </p:spTree>
    <p:extLst>
      <p:ext uri="{BB962C8B-B14F-4D97-AF65-F5344CB8AC3E}">
        <p14:creationId xmlns:p14="http://schemas.microsoft.com/office/powerpoint/2010/main" val="2800401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3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и для презентації з історії">
            <a:extLst>
              <a:ext uri="{FF2B5EF4-FFF2-40B4-BE49-F238E27FC236}">
                <a16:creationId xmlns:a16="http://schemas.microsoft.com/office/drawing/2014/main" id="{E8AFAD33-5605-EB4C-125C-39B4D2AB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C0677D-9A49-5BD1-3FBE-96D7D391B746}"/>
              </a:ext>
            </a:extLst>
          </p:cNvPr>
          <p:cNvSpPr txBox="1"/>
          <p:nvPr/>
        </p:nvSpPr>
        <p:spPr>
          <a:xfrm>
            <a:off x="5716239" y="248507"/>
            <a:ext cx="1478124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latin typeface="DS Eraser Cyr" panose="04000500000000000000" pitchFamily="82" charset="0"/>
              </a:rPr>
              <a:t>Рел</a:t>
            </a:r>
            <a:r>
              <a:rPr lang="uk-UA" sz="2400" b="1" dirty="0" err="1">
                <a:latin typeface="DS Eraser Cyr" panose="04000500000000000000" pitchFamily="82" charset="0"/>
              </a:rPr>
              <a:t>ігія</a:t>
            </a:r>
            <a:endParaRPr lang="uk-UA" sz="2400" b="1" dirty="0">
              <a:latin typeface="DS Eraser Cyr" panose="04000500000000000000" pitchFamily="8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24609F-5D93-161B-12B3-3260973F02C2}"/>
              </a:ext>
            </a:extLst>
          </p:cNvPr>
          <p:cNvSpPr txBox="1"/>
          <p:nvPr/>
        </p:nvSpPr>
        <p:spPr>
          <a:xfrm>
            <a:off x="849086" y="42405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5C60EF-AA95-0ACE-B5CC-8EAAAA84FD11}"/>
              </a:ext>
            </a:extLst>
          </p:cNvPr>
          <p:cNvSpPr txBox="1"/>
          <p:nvPr/>
        </p:nvSpPr>
        <p:spPr>
          <a:xfrm>
            <a:off x="8187611" y="4034802"/>
            <a:ext cx="3694923" cy="2517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D7D0423-B40F-4F5A-6F7D-D76DC2D60B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83" y="1550123"/>
            <a:ext cx="4576463" cy="31077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F364C8-47B5-D26E-EFD5-0197E984B966}"/>
              </a:ext>
            </a:extLst>
          </p:cNvPr>
          <p:cNvSpPr txBox="1"/>
          <p:nvPr/>
        </p:nvSpPr>
        <p:spPr>
          <a:xfrm>
            <a:off x="158620" y="675776"/>
            <a:ext cx="4842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Анімізм</a:t>
            </a:r>
            <a:r>
              <a:rPr lang="ru-RU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- 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віра</a:t>
            </a:r>
            <a:r>
              <a:rPr lang="ru-RU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в те, що 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предмети</a:t>
            </a:r>
            <a:r>
              <a:rPr lang="ru-RU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природні</a:t>
            </a:r>
            <a:r>
              <a:rPr lang="ru-RU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явища</a:t>
            </a:r>
            <a:r>
              <a:rPr lang="ru-RU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тварини</a:t>
            </a:r>
            <a:r>
              <a:rPr lang="ru-RU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або</a:t>
            </a:r>
            <a:r>
              <a:rPr lang="ru-RU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люди 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наділені</a:t>
            </a:r>
            <a:r>
              <a:rPr lang="ru-RU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душею</a:t>
            </a:r>
            <a:r>
              <a:rPr lang="ru-RU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.</a:t>
            </a:r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C72D6B-38D0-62D5-189B-5D474FEB3E45}"/>
              </a:ext>
            </a:extLst>
          </p:cNvPr>
          <p:cNvSpPr txBox="1"/>
          <p:nvPr/>
        </p:nvSpPr>
        <p:spPr>
          <a:xfrm>
            <a:off x="8483726" y="714144"/>
            <a:ext cx="3318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Фетишизм - </a:t>
            </a:r>
            <a:r>
              <a:rPr lang="ru-RU" dirty="0" err="1"/>
              <a:t>віра</a:t>
            </a:r>
            <a:r>
              <a:rPr lang="ru-RU" dirty="0"/>
              <a:t> в маг</a:t>
            </a:r>
            <a:r>
              <a:rPr lang="uk-UA" dirty="0" err="1"/>
              <a:t>ічні</a:t>
            </a:r>
            <a:r>
              <a:rPr lang="uk-UA" dirty="0"/>
              <a:t> властивості предметів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C704C61-C8CA-1CC0-4273-F777E0BD89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726" y="1592128"/>
            <a:ext cx="3494213" cy="26206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F768AA-49F1-3D80-9837-4C51A1AE87D4}"/>
              </a:ext>
            </a:extLst>
          </p:cNvPr>
          <p:cNvSpPr txBox="1"/>
          <p:nvPr/>
        </p:nvSpPr>
        <p:spPr>
          <a:xfrm>
            <a:off x="4910830" y="1781768"/>
            <a:ext cx="322388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Тотемізм</a:t>
            </a:r>
            <a:r>
              <a:rPr lang="ru-RU" dirty="0"/>
              <a:t>— </a:t>
            </a:r>
            <a:r>
              <a:rPr lang="ru-RU" dirty="0" err="1"/>
              <a:t>віра</a:t>
            </a:r>
            <a:r>
              <a:rPr lang="ru-RU" dirty="0"/>
              <a:t> в походження роду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спільного</a:t>
            </a:r>
            <a:r>
              <a:rPr lang="ru-RU" dirty="0"/>
              <a:t> предка — </a:t>
            </a:r>
            <a:r>
              <a:rPr lang="ru-RU" dirty="0" err="1"/>
              <a:t>тварини</a:t>
            </a:r>
            <a:r>
              <a:rPr lang="ru-RU" dirty="0"/>
              <a:t>, </a:t>
            </a:r>
            <a:r>
              <a:rPr lang="ru-RU" dirty="0" err="1"/>
              <a:t>рослини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птаха.</a:t>
            </a:r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AA34316-CD73-DCBE-6DC4-FDBA663E36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0830" y="2902459"/>
            <a:ext cx="3088942" cy="341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25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и для презентації з історії">
            <a:extLst>
              <a:ext uri="{FF2B5EF4-FFF2-40B4-BE49-F238E27FC236}">
                <a16:creationId xmlns:a16="http://schemas.microsoft.com/office/drawing/2014/main" id="{E8AFAD33-5605-EB4C-125C-39B4D2AB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74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C0677D-9A49-5BD1-3FBE-96D7D391B746}"/>
              </a:ext>
            </a:extLst>
          </p:cNvPr>
          <p:cNvSpPr txBox="1"/>
          <p:nvPr/>
        </p:nvSpPr>
        <p:spPr>
          <a:xfrm>
            <a:off x="4801766" y="97162"/>
            <a:ext cx="258846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DS Eraser Cyr" panose="04000500000000000000" pitchFamily="82" charset="0"/>
              </a:rPr>
              <a:t>Кам</a:t>
            </a:r>
            <a:r>
              <a:rPr lang="en-US" sz="2400" b="1" dirty="0">
                <a:latin typeface="DS Eraser Cyr" panose="04000500000000000000" pitchFamily="82" charset="0"/>
              </a:rPr>
              <a:t>’</a:t>
            </a:r>
            <a:r>
              <a:rPr lang="uk-UA" sz="2400" b="1" dirty="0" err="1">
                <a:latin typeface="DS Eraser Cyr" panose="04000500000000000000" pitchFamily="82" charset="0"/>
              </a:rPr>
              <a:t>яний</a:t>
            </a:r>
            <a:r>
              <a:rPr lang="uk-UA" sz="2400" b="1" dirty="0">
                <a:latin typeface="DS Eraser Cyr" panose="04000500000000000000" pitchFamily="82" charset="0"/>
              </a:rPr>
              <a:t> вік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24609F-5D93-161B-12B3-3260973F02C2}"/>
              </a:ext>
            </a:extLst>
          </p:cNvPr>
          <p:cNvSpPr txBox="1"/>
          <p:nvPr/>
        </p:nvSpPr>
        <p:spPr>
          <a:xfrm>
            <a:off x="849086" y="42405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5C60EF-AA95-0ACE-B5CC-8EAAAA84FD11}"/>
              </a:ext>
            </a:extLst>
          </p:cNvPr>
          <p:cNvSpPr txBox="1"/>
          <p:nvPr/>
        </p:nvSpPr>
        <p:spPr>
          <a:xfrm>
            <a:off x="8145624" y="3993502"/>
            <a:ext cx="3694923" cy="2517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006C5A-C0CC-9E42-C6D2-AC7ACEBBF848}"/>
              </a:ext>
            </a:extLst>
          </p:cNvPr>
          <p:cNvSpPr txBox="1"/>
          <p:nvPr/>
        </p:nvSpPr>
        <p:spPr>
          <a:xfrm>
            <a:off x="5154969" y="543438"/>
            <a:ext cx="154441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dirty="0">
                <a:latin typeface="DS Eraser Cyr" panose="04000500000000000000" pitchFamily="82" charset="0"/>
              </a:rPr>
              <a:t>Житло</a:t>
            </a:r>
          </a:p>
        </p:txBody>
      </p:sp>
      <p:pic>
        <p:nvPicPr>
          <p:cNvPr id="3" name="Picture 2" descr="Пещера &quot;Веревка&quot;, Саблино, Тосненский район. Отчет о походе.">
            <a:extLst>
              <a:ext uri="{FF2B5EF4-FFF2-40B4-BE49-F238E27FC236}">
                <a16:creationId xmlns:a16="http://schemas.microsoft.com/office/drawing/2014/main" id="{4159DE1F-61A5-4B19-2FC6-5B195F064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995" y="1377414"/>
            <a:ext cx="1997021" cy="149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6544A7-D03C-1315-3E92-687133A17F0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0000" r="51357"/>
          <a:stretch/>
        </p:blipFill>
        <p:spPr>
          <a:xfrm>
            <a:off x="4399395" y="1382952"/>
            <a:ext cx="2642348" cy="203174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F874586-2251-6C34-E71F-A49704A25A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88" y="1330981"/>
            <a:ext cx="3650680" cy="206871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2AF874-FA93-5E3F-4925-B6A8AC1066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1947" y="3834058"/>
            <a:ext cx="3509769" cy="2539265"/>
          </a:xfrm>
          <a:prstGeom prst="rect">
            <a:avLst/>
          </a:prstGeom>
        </p:spPr>
      </p:pic>
      <p:cxnSp>
        <p:nvCxnSpPr>
          <p:cNvPr id="14" name="Пряма зі стрілкою 13">
            <a:extLst>
              <a:ext uri="{FF2B5EF4-FFF2-40B4-BE49-F238E27FC236}">
                <a16:creationId xmlns:a16="http://schemas.microsoft.com/office/drawing/2014/main" id="{66D513C9-AE5C-2529-C8EA-CEAD338A3FD8}"/>
              </a:ext>
            </a:extLst>
          </p:cNvPr>
          <p:cNvCxnSpPr/>
          <p:nvPr/>
        </p:nvCxnSpPr>
        <p:spPr>
          <a:xfrm>
            <a:off x="3498980" y="2323322"/>
            <a:ext cx="547397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 зі стрілкою 16">
            <a:extLst>
              <a:ext uri="{FF2B5EF4-FFF2-40B4-BE49-F238E27FC236}">
                <a16:creationId xmlns:a16="http://schemas.microsoft.com/office/drawing/2014/main" id="{3E0E1B84-30BB-B0C5-F23A-D6188C4C0004}"/>
              </a:ext>
            </a:extLst>
          </p:cNvPr>
          <p:cNvCxnSpPr>
            <a:cxnSpLocks/>
          </p:cNvCxnSpPr>
          <p:nvPr/>
        </p:nvCxnSpPr>
        <p:spPr>
          <a:xfrm flipH="1">
            <a:off x="8228077" y="5264391"/>
            <a:ext cx="770943" cy="1252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3B3B0788-FCAB-9282-1337-A5FF4EB43513}"/>
              </a:ext>
            </a:extLst>
          </p:cNvPr>
          <p:cNvSpPr txBox="1"/>
          <p:nvPr/>
        </p:nvSpPr>
        <p:spPr>
          <a:xfrm>
            <a:off x="1518461" y="2762546"/>
            <a:ext cx="979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Печера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468A440-BAA1-BE52-AB50-EBBAE292DEE9}"/>
              </a:ext>
            </a:extLst>
          </p:cNvPr>
          <p:cNvSpPr txBox="1"/>
          <p:nvPr/>
        </p:nvSpPr>
        <p:spPr>
          <a:xfrm>
            <a:off x="3910869" y="3429000"/>
            <a:ext cx="365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Житло з кісток та бивнів мамонта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F47513C-6B8C-499F-2B93-22F5A9D3BCDC}"/>
              </a:ext>
            </a:extLst>
          </p:cNvPr>
          <p:cNvSpPr txBox="1"/>
          <p:nvPr/>
        </p:nvSpPr>
        <p:spPr>
          <a:xfrm>
            <a:off x="7873783" y="3443774"/>
            <a:ext cx="4116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Житло з дерев</a:t>
            </a:r>
            <a:r>
              <a:rPr lang="en-US" dirty="0"/>
              <a:t>’</a:t>
            </a:r>
            <a:r>
              <a:rPr lang="uk-UA" dirty="0" err="1"/>
              <a:t>яною</a:t>
            </a:r>
            <a:r>
              <a:rPr lang="uk-UA" dirty="0"/>
              <a:t> основою покритою шкурами тварин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5DFD346-2E2D-D8DD-54AF-1130F716E9B0}"/>
              </a:ext>
            </a:extLst>
          </p:cNvPr>
          <p:cNvSpPr txBox="1"/>
          <p:nvPr/>
        </p:nvSpPr>
        <p:spPr>
          <a:xfrm>
            <a:off x="3427016" y="6373323"/>
            <a:ext cx="5138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Житло заглиблене в землю та обмазане глиною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661CCFB-C3C3-4953-5D9E-DE3F13B81F8D}"/>
              </a:ext>
            </a:extLst>
          </p:cNvPr>
          <p:cNvSpPr txBox="1"/>
          <p:nvPr/>
        </p:nvSpPr>
        <p:spPr>
          <a:xfrm>
            <a:off x="1439151" y="943548"/>
            <a:ext cx="11383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/>
              <a:t>Палеоліт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81CEC69-5CD6-81C0-6331-79EA18C2DC6E}"/>
              </a:ext>
            </a:extLst>
          </p:cNvPr>
          <p:cNvSpPr txBox="1"/>
          <p:nvPr/>
        </p:nvSpPr>
        <p:spPr>
          <a:xfrm>
            <a:off x="6472576" y="954496"/>
            <a:ext cx="11383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/>
              <a:t>Мезоліт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AF6DB9F-A951-CC66-7A8A-9C2421B7629F}"/>
              </a:ext>
            </a:extLst>
          </p:cNvPr>
          <p:cNvSpPr txBox="1"/>
          <p:nvPr/>
        </p:nvSpPr>
        <p:spPr>
          <a:xfrm>
            <a:off x="8536717" y="4301257"/>
            <a:ext cx="92460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/>
              <a:t>Неоліт</a:t>
            </a:r>
          </a:p>
        </p:txBody>
      </p:sp>
      <p:cxnSp>
        <p:nvCxnSpPr>
          <p:cNvPr id="31" name="Пряма сполучна лінія 30">
            <a:extLst>
              <a:ext uri="{FF2B5EF4-FFF2-40B4-BE49-F238E27FC236}">
                <a16:creationId xmlns:a16="http://schemas.microsoft.com/office/drawing/2014/main" id="{B424200B-42F6-0EE2-9C15-5BD9392E7EE5}"/>
              </a:ext>
            </a:extLst>
          </p:cNvPr>
          <p:cNvCxnSpPr/>
          <p:nvPr/>
        </p:nvCxnSpPr>
        <p:spPr>
          <a:xfrm>
            <a:off x="9012660" y="4707408"/>
            <a:ext cx="0" cy="56951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FF6F06-6940-F53F-5CEC-15A33367D2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0000" r="51357"/>
          <a:stretch/>
        </p:blipFill>
        <p:spPr>
          <a:xfrm>
            <a:off x="957492" y="3092072"/>
            <a:ext cx="1973981" cy="151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009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9" name="Прямокутник 2058">
            <a:extLst>
              <a:ext uri="{FF2B5EF4-FFF2-40B4-BE49-F238E27FC236}">
                <a16:creationId xmlns:a16="http://schemas.microsoft.com/office/drawing/2014/main" id="{E5E977BA-7810-AD59-AAE9-50D2DC606E6B}"/>
              </a:ext>
            </a:extLst>
          </p:cNvPr>
          <p:cNvSpPr/>
          <p:nvPr/>
        </p:nvSpPr>
        <p:spPr>
          <a:xfrm>
            <a:off x="1184988" y="620247"/>
            <a:ext cx="2481943" cy="6167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 descr="шаблони для презентації з історії">
            <a:extLst>
              <a:ext uri="{FF2B5EF4-FFF2-40B4-BE49-F238E27FC236}">
                <a16:creationId xmlns:a16="http://schemas.microsoft.com/office/drawing/2014/main" id="{E8AFAD33-5605-EB4C-125C-39B4D2AB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057"/>
            <a:ext cx="12288201" cy="691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24609F-5D93-161B-12B3-3260973F02C2}"/>
              </a:ext>
            </a:extLst>
          </p:cNvPr>
          <p:cNvSpPr txBox="1"/>
          <p:nvPr/>
        </p:nvSpPr>
        <p:spPr>
          <a:xfrm>
            <a:off x="849086" y="42405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5C60EF-AA95-0ACE-B5CC-8EAAAA84FD11}"/>
              </a:ext>
            </a:extLst>
          </p:cNvPr>
          <p:cNvSpPr txBox="1"/>
          <p:nvPr/>
        </p:nvSpPr>
        <p:spPr>
          <a:xfrm>
            <a:off x="8145624" y="3993502"/>
            <a:ext cx="3694923" cy="2517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006C5A-C0CC-9E42-C6D2-AC7ACEBBF848}"/>
              </a:ext>
            </a:extLst>
          </p:cNvPr>
          <p:cNvSpPr txBox="1"/>
          <p:nvPr/>
        </p:nvSpPr>
        <p:spPr>
          <a:xfrm>
            <a:off x="4164078" y="37427"/>
            <a:ext cx="2233051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dirty="0">
                <a:latin typeface="DS Eraser Cyr" panose="04000500000000000000" pitchFamily="82" charset="0"/>
              </a:rPr>
              <a:t>Знаряддя праці</a:t>
            </a:r>
          </a:p>
        </p:txBody>
      </p:sp>
      <p:cxnSp>
        <p:nvCxnSpPr>
          <p:cNvPr id="14" name="Пряма зі стрілкою 13">
            <a:extLst>
              <a:ext uri="{FF2B5EF4-FFF2-40B4-BE49-F238E27FC236}">
                <a16:creationId xmlns:a16="http://schemas.microsoft.com/office/drawing/2014/main" id="{66D513C9-AE5C-2529-C8EA-CEAD338A3FD8}"/>
              </a:ext>
            </a:extLst>
          </p:cNvPr>
          <p:cNvCxnSpPr/>
          <p:nvPr/>
        </p:nvCxnSpPr>
        <p:spPr>
          <a:xfrm>
            <a:off x="3064672" y="2375807"/>
            <a:ext cx="547397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>
            <a:extLst>
              <a:ext uri="{FF2B5EF4-FFF2-40B4-BE49-F238E27FC236}">
                <a16:creationId xmlns:a16="http://schemas.microsoft.com/office/drawing/2014/main" id="{62259527-5866-BBE1-D0F1-9342375E0B37}"/>
              </a:ext>
            </a:extLst>
          </p:cNvPr>
          <p:cNvCxnSpPr/>
          <p:nvPr/>
        </p:nvCxnSpPr>
        <p:spPr>
          <a:xfrm>
            <a:off x="7389206" y="2968724"/>
            <a:ext cx="547397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468A440-BAA1-BE52-AB50-EBBAE292DEE9}"/>
              </a:ext>
            </a:extLst>
          </p:cNvPr>
          <p:cNvSpPr txBox="1"/>
          <p:nvPr/>
        </p:nvSpPr>
        <p:spPr>
          <a:xfrm>
            <a:off x="3245139" y="3080418"/>
            <a:ext cx="1266180" cy="373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Лук, стріли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F47513C-6B8C-499F-2B93-22F5A9D3BCDC}"/>
              </a:ext>
            </a:extLst>
          </p:cNvPr>
          <p:cNvSpPr txBox="1"/>
          <p:nvPr/>
        </p:nvSpPr>
        <p:spPr>
          <a:xfrm>
            <a:off x="8219368" y="4120498"/>
            <a:ext cx="1608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Зернотерка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CEF93A1-172B-0E96-7B5D-0A69DDDCF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0" y="1481867"/>
            <a:ext cx="1385127" cy="1143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B6A80E-AC40-4CBC-56AA-567079B1471B}"/>
              </a:ext>
            </a:extLst>
          </p:cNvPr>
          <p:cNvSpPr txBox="1"/>
          <p:nvPr/>
        </p:nvSpPr>
        <p:spPr>
          <a:xfrm>
            <a:off x="287086" y="2646177"/>
            <a:ext cx="979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Рубило</a:t>
            </a:r>
          </a:p>
        </p:txBody>
      </p:sp>
      <p:pic>
        <p:nvPicPr>
          <p:cNvPr id="2050" name="Picture 2" descr="Каменное копье | Rust вики | Fandom">
            <a:extLst>
              <a:ext uri="{FF2B5EF4-FFF2-40B4-BE49-F238E27FC236}">
                <a16:creationId xmlns:a16="http://schemas.microsoft.com/office/drawing/2014/main" id="{4565739C-A7AE-C642-7CBB-BB518358C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31" y="3412549"/>
            <a:ext cx="1875490" cy="187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Дрын из забора — сканворд">
            <a:extLst>
              <a:ext uri="{FF2B5EF4-FFF2-40B4-BE49-F238E27FC236}">
                <a16:creationId xmlns:a16="http://schemas.microsoft.com/office/drawing/2014/main" id="{63FCDD71-9742-9841-7309-54CBDF84E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683" y="1481867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E7826DE-10F1-F835-63A3-3188DD1BE7C7}"/>
              </a:ext>
            </a:extLst>
          </p:cNvPr>
          <p:cNvSpPr txBox="1"/>
          <p:nvPr/>
        </p:nvSpPr>
        <p:spPr>
          <a:xfrm>
            <a:off x="1377694" y="2646177"/>
            <a:ext cx="1686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Загострена палка-копачка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B0DFD9-BA91-95D1-FD7B-7994245233A7}"/>
              </a:ext>
            </a:extLst>
          </p:cNvPr>
          <p:cNvSpPr txBox="1"/>
          <p:nvPr/>
        </p:nvSpPr>
        <p:spPr>
          <a:xfrm>
            <a:off x="167293" y="5437911"/>
            <a:ext cx="16136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Спис з кам</a:t>
            </a:r>
            <a:r>
              <a:rPr lang="en-US" dirty="0"/>
              <a:t>’</a:t>
            </a:r>
            <a:r>
              <a:rPr lang="uk-UA" dirty="0" err="1"/>
              <a:t>яним</a:t>
            </a:r>
            <a:r>
              <a:rPr lang="uk-UA" dirty="0"/>
              <a:t> наконечником </a:t>
            </a:r>
          </a:p>
        </p:txBody>
      </p:sp>
      <p:pic>
        <p:nvPicPr>
          <p:cNvPr id="2056" name="Picture 8" descr="Изобретение лука и стрел стало результатом когнитивной эволюции человека">
            <a:extLst>
              <a:ext uri="{FF2B5EF4-FFF2-40B4-BE49-F238E27FC236}">
                <a16:creationId xmlns:a16="http://schemas.microsoft.com/office/drawing/2014/main" id="{10A1D2D1-1C2A-1FA6-0E4B-918C8FB9E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822" y="989902"/>
            <a:ext cx="1787300" cy="2025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A996AE1-0240-FA77-24F4-F1BFF7C891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06549" y="3117572"/>
            <a:ext cx="1773633" cy="158693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0DD54E7-DF8C-7640-B70C-345AD257FAD4}"/>
              </a:ext>
            </a:extLst>
          </p:cNvPr>
          <p:cNvSpPr txBox="1"/>
          <p:nvPr/>
        </p:nvSpPr>
        <p:spPr>
          <a:xfrm>
            <a:off x="3299507" y="3743942"/>
            <a:ext cx="13752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Гачки та гарпуни для ловлі риби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FDF8A8A3-D3DC-7AF8-A991-BA5AD6C36F3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-535" t="86" r="92501" b="-86"/>
          <a:stretch/>
        </p:blipFill>
        <p:spPr>
          <a:xfrm rot="10800000">
            <a:off x="6621886" y="518853"/>
            <a:ext cx="330695" cy="288309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2705063F-5827-6C54-3997-6198F0111760}"/>
              </a:ext>
            </a:extLst>
          </p:cNvPr>
          <p:cNvSpPr txBox="1"/>
          <p:nvPr/>
        </p:nvSpPr>
        <p:spPr>
          <a:xfrm>
            <a:off x="6337540" y="3403185"/>
            <a:ext cx="1202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Кам</a:t>
            </a:r>
            <a:r>
              <a:rPr lang="en-US" dirty="0"/>
              <a:t>’</a:t>
            </a:r>
            <a:r>
              <a:rPr lang="uk-UA" dirty="0" err="1"/>
              <a:t>яний</a:t>
            </a:r>
            <a:r>
              <a:rPr lang="uk-UA" dirty="0"/>
              <a:t> ніж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B194FD0F-6860-5686-075C-B7316D82051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09" r="646" b="32380"/>
          <a:stretch/>
        </p:blipFill>
        <p:spPr>
          <a:xfrm>
            <a:off x="9000251" y="1506996"/>
            <a:ext cx="2130923" cy="892930"/>
          </a:xfrm>
          <a:prstGeom prst="rect">
            <a:avLst/>
          </a:prstGeom>
        </p:spPr>
      </p:pic>
      <p:sp>
        <p:nvSpPr>
          <p:cNvPr id="2048" name="TextBox 2047">
            <a:extLst>
              <a:ext uri="{FF2B5EF4-FFF2-40B4-BE49-F238E27FC236}">
                <a16:creationId xmlns:a16="http://schemas.microsoft.com/office/drawing/2014/main" id="{F57B75E6-3521-3F22-568A-19C5FDA878D3}"/>
              </a:ext>
            </a:extLst>
          </p:cNvPr>
          <p:cNvSpPr txBox="1"/>
          <p:nvPr/>
        </p:nvSpPr>
        <p:spPr>
          <a:xfrm>
            <a:off x="9569798" y="2051932"/>
            <a:ext cx="160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solidFill>
                  <a:schemeClr val="bg1"/>
                </a:solidFill>
              </a:rPr>
              <a:t>Кістяний серп</a:t>
            </a:r>
          </a:p>
        </p:txBody>
      </p:sp>
      <p:pic>
        <p:nvPicPr>
          <p:cNvPr id="2049" name="Рисунок 2048">
            <a:extLst>
              <a:ext uri="{FF2B5EF4-FFF2-40B4-BE49-F238E27FC236}">
                <a16:creationId xmlns:a16="http://schemas.microsoft.com/office/drawing/2014/main" id="{02EA07B8-6A9E-1F7D-72C3-02B4FF81AD0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5003" r="50387" b="22094"/>
          <a:stretch/>
        </p:blipFill>
        <p:spPr>
          <a:xfrm>
            <a:off x="8193413" y="2469937"/>
            <a:ext cx="1608100" cy="1694204"/>
          </a:xfrm>
          <a:prstGeom prst="rect">
            <a:avLst/>
          </a:prstGeom>
        </p:spPr>
      </p:pic>
      <p:pic>
        <p:nvPicPr>
          <p:cNvPr id="2051" name="Рисунок 2050">
            <a:extLst>
              <a:ext uri="{FF2B5EF4-FFF2-40B4-BE49-F238E27FC236}">
                <a16:creationId xmlns:a16="http://schemas.microsoft.com/office/drawing/2014/main" id="{F8731EA3-99A0-0AF9-644B-2CE4369B0567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8909" t="55539" r="27287" b="10205"/>
          <a:stretch/>
        </p:blipFill>
        <p:spPr>
          <a:xfrm>
            <a:off x="10121142" y="2504435"/>
            <a:ext cx="1996417" cy="1616063"/>
          </a:xfrm>
          <a:prstGeom prst="rect">
            <a:avLst/>
          </a:prstGeom>
        </p:spPr>
      </p:pic>
      <p:sp>
        <p:nvSpPr>
          <p:cNvPr id="2053" name="TextBox 2052">
            <a:extLst>
              <a:ext uri="{FF2B5EF4-FFF2-40B4-BE49-F238E27FC236}">
                <a16:creationId xmlns:a16="http://schemas.microsoft.com/office/drawing/2014/main" id="{FBFC4996-5FD1-C9FC-7383-D26731F12274}"/>
              </a:ext>
            </a:extLst>
          </p:cNvPr>
          <p:cNvSpPr txBox="1"/>
          <p:nvPr/>
        </p:nvSpPr>
        <p:spPr>
          <a:xfrm>
            <a:off x="10041965" y="3490012"/>
            <a:ext cx="17985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solidFill>
                  <a:schemeClr val="bg1"/>
                </a:solidFill>
              </a:rPr>
              <a:t>Мотика для обробки землі</a:t>
            </a:r>
          </a:p>
        </p:txBody>
      </p:sp>
      <p:pic>
        <p:nvPicPr>
          <p:cNvPr id="2055" name="Рисунок 2054">
            <a:extLst>
              <a:ext uri="{FF2B5EF4-FFF2-40B4-BE49-F238E27FC236}">
                <a16:creationId xmlns:a16="http://schemas.microsoft.com/office/drawing/2014/main" id="{789FF0F8-7BF5-B742-A08F-11FE90AE3229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2219" t="8980" r="16582" b="47346"/>
          <a:stretch/>
        </p:blipFill>
        <p:spPr>
          <a:xfrm>
            <a:off x="8363748" y="4469841"/>
            <a:ext cx="3490190" cy="1674666"/>
          </a:xfrm>
          <a:prstGeom prst="rect">
            <a:avLst/>
          </a:prstGeom>
        </p:spPr>
      </p:pic>
      <p:sp>
        <p:nvSpPr>
          <p:cNvPr id="2057" name="TextBox 2056">
            <a:extLst>
              <a:ext uri="{FF2B5EF4-FFF2-40B4-BE49-F238E27FC236}">
                <a16:creationId xmlns:a16="http://schemas.microsoft.com/office/drawing/2014/main" id="{0FE09F17-74DA-B362-8491-64BC957DD65D}"/>
              </a:ext>
            </a:extLst>
          </p:cNvPr>
          <p:cNvSpPr txBox="1"/>
          <p:nvPr/>
        </p:nvSpPr>
        <p:spPr>
          <a:xfrm>
            <a:off x="8817105" y="6133752"/>
            <a:ext cx="2743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Покращені кам</a:t>
            </a:r>
            <a:r>
              <a:rPr lang="en-US" dirty="0"/>
              <a:t>’</a:t>
            </a:r>
            <a:r>
              <a:rPr lang="uk-UA" dirty="0" err="1"/>
              <a:t>яні</a:t>
            </a:r>
            <a:r>
              <a:rPr lang="uk-UA" dirty="0"/>
              <a:t> сокири</a:t>
            </a:r>
          </a:p>
        </p:txBody>
      </p:sp>
      <p:sp>
        <p:nvSpPr>
          <p:cNvPr id="2060" name="TextBox 2059">
            <a:extLst>
              <a:ext uri="{FF2B5EF4-FFF2-40B4-BE49-F238E27FC236}">
                <a16:creationId xmlns:a16="http://schemas.microsoft.com/office/drawing/2014/main" id="{D66616BF-B8F3-033D-E63A-7E9B4ECC377F}"/>
              </a:ext>
            </a:extLst>
          </p:cNvPr>
          <p:cNvSpPr txBox="1"/>
          <p:nvPr/>
        </p:nvSpPr>
        <p:spPr>
          <a:xfrm>
            <a:off x="974115" y="836881"/>
            <a:ext cx="1324898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b="1" dirty="0"/>
              <a:t>Палеоліт</a:t>
            </a:r>
          </a:p>
        </p:txBody>
      </p:sp>
      <p:sp>
        <p:nvSpPr>
          <p:cNvPr id="2062" name="TextBox 2061">
            <a:extLst>
              <a:ext uri="{FF2B5EF4-FFF2-40B4-BE49-F238E27FC236}">
                <a16:creationId xmlns:a16="http://schemas.microsoft.com/office/drawing/2014/main" id="{5192EF6A-839C-4EAF-E07E-A233CA81CA95}"/>
              </a:ext>
            </a:extLst>
          </p:cNvPr>
          <p:cNvSpPr txBox="1"/>
          <p:nvPr/>
        </p:nvSpPr>
        <p:spPr>
          <a:xfrm>
            <a:off x="4570707" y="484240"/>
            <a:ext cx="1324898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b="1" dirty="0"/>
              <a:t>Мезоліт</a:t>
            </a:r>
          </a:p>
        </p:txBody>
      </p:sp>
      <p:sp>
        <p:nvSpPr>
          <p:cNvPr id="2063" name="TextBox 2062">
            <a:extLst>
              <a:ext uri="{FF2B5EF4-FFF2-40B4-BE49-F238E27FC236}">
                <a16:creationId xmlns:a16="http://schemas.microsoft.com/office/drawing/2014/main" id="{3FF2ED5D-8C46-8682-5875-53566594FE3F}"/>
              </a:ext>
            </a:extLst>
          </p:cNvPr>
          <p:cNvSpPr txBox="1"/>
          <p:nvPr/>
        </p:nvSpPr>
        <p:spPr>
          <a:xfrm>
            <a:off x="9443005" y="843333"/>
            <a:ext cx="93084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b="1" dirty="0"/>
              <a:t>Неоліт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A80CE8-8194-4266-C383-DE4F8633989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22050" y="4872540"/>
            <a:ext cx="2871397" cy="16278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025230-6482-3C0A-6B79-85536BA5B355}"/>
              </a:ext>
            </a:extLst>
          </p:cNvPr>
          <p:cNvSpPr txBox="1"/>
          <p:nvPr/>
        </p:nvSpPr>
        <p:spPr>
          <a:xfrm>
            <a:off x="5044872" y="6548179"/>
            <a:ext cx="82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Човен</a:t>
            </a:r>
          </a:p>
        </p:txBody>
      </p:sp>
    </p:spTree>
    <p:extLst>
      <p:ext uri="{BB962C8B-B14F-4D97-AF65-F5344CB8AC3E}">
        <p14:creationId xmlns:p14="http://schemas.microsoft.com/office/powerpoint/2010/main" val="4232108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9" name="Прямокутник 2058">
            <a:extLst>
              <a:ext uri="{FF2B5EF4-FFF2-40B4-BE49-F238E27FC236}">
                <a16:creationId xmlns:a16="http://schemas.microsoft.com/office/drawing/2014/main" id="{E5E977BA-7810-AD59-AAE9-50D2DC606E6B}"/>
              </a:ext>
            </a:extLst>
          </p:cNvPr>
          <p:cNvSpPr/>
          <p:nvPr/>
        </p:nvSpPr>
        <p:spPr>
          <a:xfrm>
            <a:off x="1184988" y="620247"/>
            <a:ext cx="2481943" cy="6167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 descr="шаблони для презентації з історії">
            <a:extLst>
              <a:ext uri="{FF2B5EF4-FFF2-40B4-BE49-F238E27FC236}">
                <a16:creationId xmlns:a16="http://schemas.microsoft.com/office/drawing/2014/main" id="{E8AFAD33-5605-EB4C-125C-39B4D2AB1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201" y="0"/>
            <a:ext cx="12288201" cy="691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24609F-5D93-161B-12B3-3260973F02C2}"/>
              </a:ext>
            </a:extLst>
          </p:cNvPr>
          <p:cNvSpPr txBox="1"/>
          <p:nvPr/>
        </p:nvSpPr>
        <p:spPr>
          <a:xfrm>
            <a:off x="849086" y="42405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5C60EF-AA95-0ACE-B5CC-8EAAAA84FD11}"/>
              </a:ext>
            </a:extLst>
          </p:cNvPr>
          <p:cNvSpPr txBox="1"/>
          <p:nvPr/>
        </p:nvSpPr>
        <p:spPr>
          <a:xfrm>
            <a:off x="8604506" y="3206409"/>
            <a:ext cx="3413009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dirty="0"/>
              <a:t>Неолітична революція – </a:t>
            </a:r>
            <a:r>
              <a:rPr lang="uk-UA" dirty="0"/>
              <a:t>перехід від збирання готових дарів природи до самостійного вирощування їжі (розведення худоби, вирощування пшениці)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006C5A-C0CC-9E42-C6D2-AC7ACEBBF848}"/>
              </a:ext>
            </a:extLst>
          </p:cNvPr>
          <p:cNvSpPr txBox="1"/>
          <p:nvPr/>
        </p:nvSpPr>
        <p:spPr>
          <a:xfrm>
            <a:off x="4458769" y="380435"/>
            <a:ext cx="3050163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DS Eraser Cyr" panose="04000500000000000000" pitchFamily="82" charset="0"/>
              </a:rPr>
              <a:t>Вміння та заняття</a:t>
            </a:r>
          </a:p>
        </p:txBody>
      </p:sp>
      <p:cxnSp>
        <p:nvCxnSpPr>
          <p:cNvPr id="14" name="Пряма зі стрілкою 13">
            <a:extLst>
              <a:ext uri="{FF2B5EF4-FFF2-40B4-BE49-F238E27FC236}">
                <a16:creationId xmlns:a16="http://schemas.microsoft.com/office/drawing/2014/main" id="{66D513C9-AE5C-2529-C8EA-CEAD338A3FD8}"/>
              </a:ext>
            </a:extLst>
          </p:cNvPr>
          <p:cNvCxnSpPr/>
          <p:nvPr/>
        </p:nvCxnSpPr>
        <p:spPr>
          <a:xfrm>
            <a:off x="3630197" y="2827715"/>
            <a:ext cx="547397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>
            <a:extLst>
              <a:ext uri="{FF2B5EF4-FFF2-40B4-BE49-F238E27FC236}">
                <a16:creationId xmlns:a16="http://schemas.microsoft.com/office/drawing/2014/main" id="{62259527-5866-BBE1-D0F1-9342375E0B37}"/>
              </a:ext>
            </a:extLst>
          </p:cNvPr>
          <p:cNvCxnSpPr/>
          <p:nvPr/>
        </p:nvCxnSpPr>
        <p:spPr>
          <a:xfrm>
            <a:off x="7985214" y="3387755"/>
            <a:ext cx="547397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468A440-BAA1-BE52-AB50-EBBAE292DEE9}"/>
              </a:ext>
            </a:extLst>
          </p:cNvPr>
          <p:cNvSpPr txBox="1"/>
          <p:nvPr/>
        </p:nvSpPr>
        <p:spPr>
          <a:xfrm>
            <a:off x="4547721" y="3864388"/>
            <a:ext cx="28722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 Приручення диких собак та кішок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7826DE-10F1-F835-63A3-3188DD1BE7C7}"/>
              </a:ext>
            </a:extLst>
          </p:cNvPr>
          <p:cNvSpPr txBox="1"/>
          <p:nvPr/>
        </p:nvSpPr>
        <p:spPr>
          <a:xfrm>
            <a:off x="1408825" y="1066838"/>
            <a:ext cx="22213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i="1" dirty="0"/>
              <a:t>Видобування вогню: </a:t>
            </a:r>
          </a:p>
          <a:p>
            <a:pPr algn="ctr"/>
            <a:r>
              <a:rPr lang="uk-UA" dirty="0"/>
              <a:t>1. Вибиванням камінь о камінь</a:t>
            </a:r>
          </a:p>
          <a:p>
            <a:pPr algn="ctr"/>
            <a:r>
              <a:rPr lang="uk-UA" dirty="0"/>
              <a:t>2. Тертям палки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DD54E7-DF8C-7640-B70C-345AD257FAD4}"/>
              </a:ext>
            </a:extLst>
          </p:cNvPr>
          <p:cNvSpPr txBox="1"/>
          <p:nvPr/>
        </p:nvSpPr>
        <p:spPr>
          <a:xfrm>
            <a:off x="8914428" y="2605048"/>
            <a:ext cx="2793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Землеробство</a:t>
            </a:r>
          </a:p>
        </p:txBody>
      </p:sp>
      <p:sp>
        <p:nvSpPr>
          <p:cNvPr id="2060" name="TextBox 2059">
            <a:extLst>
              <a:ext uri="{FF2B5EF4-FFF2-40B4-BE49-F238E27FC236}">
                <a16:creationId xmlns:a16="http://schemas.microsoft.com/office/drawing/2014/main" id="{D66616BF-B8F3-033D-E63A-7E9B4ECC377F}"/>
              </a:ext>
            </a:extLst>
          </p:cNvPr>
          <p:cNvSpPr txBox="1"/>
          <p:nvPr/>
        </p:nvSpPr>
        <p:spPr>
          <a:xfrm>
            <a:off x="941451" y="467667"/>
            <a:ext cx="1324898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b="1" dirty="0"/>
              <a:t>Палеоліт</a:t>
            </a:r>
          </a:p>
        </p:txBody>
      </p:sp>
      <p:sp>
        <p:nvSpPr>
          <p:cNvPr id="2062" name="TextBox 2061">
            <a:extLst>
              <a:ext uri="{FF2B5EF4-FFF2-40B4-BE49-F238E27FC236}">
                <a16:creationId xmlns:a16="http://schemas.microsoft.com/office/drawing/2014/main" id="{5192EF6A-839C-4EAF-E07E-A233CA81CA95}"/>
              </a:ext>
            </a:extLst>
          </p:cNvPr>
          <p:cNvSpPr txBox="1"/>
          <p:nvPr/>
        </p:nvSpPr>
        <p:spPr>
          <a:xfrm>
            <a:off x="5336876" y="1053390"/>
            <a:ext cx="1324898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b="1" dirty="0"/>
              <a:t>Мезоліт</a:t>
            </a:r>
          </a:p>
        </p:txBody>
      </p:sp>
      <p:sp>
        <p:nvSpPr>
          <p:cNvPr id="2063" name="TextBox 2062">
            <a:extLst>
              <a:ext uri="{FF2B5EF4-FFF2-40B4-BE49-F238E27FC236}">
                <a16:creationId xmlns:a16="http://schemas.microsoft.com/office/drawing/2014/main" id="{3FF2ED5D-8C46-8682-5875-53566594FE3F}"/>
              </a:ext>
            </a:extLst>
          </p:cNvPr>
          <p:cNvSpPr txBox="1"/>
          <p:nvPr/>
        </p:nvSpPr>
        <p:spPr>
          <a:xfrm>
            <a:off x="9631603" y="164991"/>
            <a:ext cx="93084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b="1" dirty="0"/>
              <a:t>Неоліт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188674-2FD4-B87B-DA97-38725698AC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287" r="10739"/>
          <a:stretch/>
        </p:blipFill>
        <p:spPr>
          <a:xfrm>
            <a:off x="-41051" y="1044139"/>
            <a:ext cx="1276951" cy="231900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EEB8D48-049B-D924-6950-D477D3794F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737" y="3605322"/>
            <a:ext cx="2059362" cy="117370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9D6642E-975A-0888-6CFD-49F27622086E}"/>
              </a:ext>
            </a:extLst>
          </p:cNvPr>
          <p:cNvSpPr txBox="1"/>
          <p:nvPr/>
        </p:nvSpPr>
        <p:spPr>
          <a:xfrm>
            <a:off x="-223552" y="4813714"/>
            <a:ext cx="2389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i="1" dirty="0"/>
              <a:t>Заняття: </a:t>
            </a:r>
            <a:r>
              <a:rPr lang="uk-UA" dirty="0"/>
              <a:t>полювання, риболовля, збирання ягід, грибів, коріння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16F6E25-4C16-EBB0-99D9-67BE55C164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7721" y="1887062"/>
            <a:ext cx="3222184" cy="175118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2F91312-2CD4-E691-D339-B0B0111A2EB4}"/>
              </a:ext>
            </a:extLst>
          </p:cNvPr>
          <p:cNvSpPr txBox="1"/>
          <p:nvPr/>
        </p:nvSpPr>
        <p:spPr>
          <a:xfrm>
            <a:off x="4427268" y="4471634"/>
            <a:ext cx="3604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b="1" i="1" dirty="0"/>
          </a:p>
          <a:p>
            <a:r>
              <a:rPr lang="uk-UA" b="1" i="1" dirty="0"/>
              <a:t>Заняття: </a:t>
            </a:r>
            <a:r>
              <a:rPr lang="uk-UA" dirty="0"/>
              <a:t>полювання, риболовля, збирання ягід, грибів, коріння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2BF572C-0B36-4962-3EB2-E195FAADC1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18791" y="697946"/>
            <a:ext cx="3591500" cy="182773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7DC241B5-1B24-2F56-29EE-E980CEA21956}"/>
              </a:ext>
            </a:extLst>
          </p:cNvPr>
          <p:cNvSpPr txBox="1"/>
          <p:nvPr/>
        </p:nvSpPr>
        <p:spPr>
          <a:xfrm>
            <a:off x="8172402" y="4622481"/>
            <a:ext cx="413035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i="1" dirty="0"/>
              <a:t>Заняття: </a:t>
            </a:r>
            <a:r>
              <a:rPr lang="uk-UA" dirty="0"/>
              <a:t>Приручення та розведення корів, кіз, свиней</a:t>
            </a:r>
          </a:p>
          <a:p>
            <a:pPr algn="ctr"/>
            <a:r>
              <a:rPr lang="uk-UA" u="sng" dirty="0"/>
              <a:t>Виготовлення глиняного посуду</a:t>
            </a:r>
            <a:endParaRPr lang="uk-UA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A1EAD8E9-7841-E0AA-7EF0-6DAEB1666225}"/>
              </a:ext>
            </a:extLst>
          </p:cNvPr>
          <p:cNvSpPr/>
          <p:nvPr/>
        </p:nvSpPr>
        <p:spPr>
          <a:xfrm>
            <a:off x="1206060" y="1541856"/>
            <a:ext cx="334369" cy="32006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/>
              <a:t>1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1655A5FE-4048-EC6C-A793-5581509BC21D}"/>
              </a:ext>
            </a:extLst>
          </p:cNvPr>
          <p:cNvSpPr/>
          <p:nvPr/>
        </p:nvSpPr>
        <p:spPr>
          <a:xfrm>
            <a:off x="1291539" y="3252678"/>
            <a:ext cx="288645" cy="27015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/>
              <a:t>2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2F30CAD-91A0-008D-8E5E-4338E39BD7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9159" y="3607641"/>
            <a:ext cx="2001878" cy="11736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5DFBC5-B28B-B1E6-59F7-FB8B3195A6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2717" y="5498132"/>
            <a:ext cx="1269719" cy="131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684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2360</TotalTime>
  <Words>486</Words>
  <Application>Microsoft Office PowerPoint</Application>
  <PresentationFormat>Широкий екран</PresentationFormat>
  <Paragraphs>86</Paragraphs>
  <Slides>10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DS Eraser Cyr</vt:lpstr>
      <vt:lpstr>Roboto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Филипп Наконечный</dc:creator>
  <cp:lastModifiedBy>Филипп Наконечный</cp:lastModifiedBy>
  <cp:revision>12</cp:revision>
  <dcterms:created xsi:type="dcterms:W3CDTF">2022-09-22T07:03:51Z</dcterms:created>
  <dcterms:modified xsi:type="dcterms:W3CDTF">2023-11-12T13:17:09Z</dcterms:modified>
</cp:coreProperties>
</file>