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9" r:id="rId4"/>
    <p:sldId id="260" r:id="rId5"/>
    <p:sldId id="261" r:id="rId6"/>
    <p:sldId id="262" r:id="rId7"/>
    <p:sldId id="263" r:id="rId8"/>
    <p:sldId id="265" r:id="rId9"/>
    <p:sldId id="275" r:id="rId10"/>
    <p:sldId id="266" r:id="rId11"/>
    <p:sldId id="274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51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4841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151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6853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470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6091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887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0296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1132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6373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493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>
                <a:lumMod val="63000"/>
                <a:lumOff val="37000"/>
              </a:srgbClr>
            </a:gs>
            <a:gs pos="30000">
              <a:srgbClr val="D49E6C"/>
            </a:gs>
            <a:gs pos="70000">
              <a:srgbClr val="A65528">
                <a:lumMod val="66000"/>
                <a:lumOff val="34000"/>
              </a:srgbClr>
            </a:gs>
            <a:gs pos="100000">
              <a:srgbClr val="663012">
                <a:lumMod val="84000"/>
                <a:lumOff val="16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2581E-D194-4BDF-92F2-B0773A462FB3}" type="datetimeFigureOut">
              <a:rPr lang="uk-UA" smtClean="0"/>
              <a:t>28.01.2025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4F985-9A8A-4F9C-853D-EB983173BA4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2675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848872" cy="5616624"/>
          </a:xfrm>
        </p:spPr>
        <p:txBody>
          <a:bodyPr>
            <a:noAutofit/>
          </a:bodyPr>
          <a:lstStyle/>
          <a:p>
            <a:pPr algn="r"/>
            <a:r>
              <a:rPr lang="uk-UA" sz="3200" dirty="0" err="1">
                <a:latin typeface="Arial Black" panose="020B0A04020102020204" pitchFamily="34" charset="0"/>
              </a:rPr>
              <a:t>Філіпп</a:t>
            </a:r>
            <a:r>
              <a:rPr lang="uk-UA" sz="3200" dirty="0">
                <a:latin typeface="Arial Black" panose="020B0A04020102020204" pitchFamily="34" charset="0"/>
              </a:rPr>
              <a:t> ІІ та підкорення Греції Македонією. Утворення імперії </a:t>
            </a:r>
            <a:r>
              <a:rPr lang="uk-UA" sz="3200" dirty="0" err="1">
                <a:latin typeface="Arial Black" panose="020B0A04020102020204" pitchFamily="34" charset="0"/>
              </a:rPr>
              <a:t>Александра</a:t>
            </a:r>
            <a:r>
              <a:rPr lang="uk-UA" sz="3200" dirty="0">
                <a:latin typeface="Arial Black" panose="020B0A04020102020204" pitchFamily="34" charset="0"/>
              </a:rPr>
              <a:t> Македонського. Елліністичні держави.  </a:t>
            </a:r>
            <a:r>
              <a:rPr lang="uk-UA" sz="3200" dirty="0" err="1" smtClean="0">
                <a:latin typeface="Arial Black" panose="020B0A04020102020204" pitchFamily="34" charset="0"/>
              </a:rPr>
              <a:t>Діадохи</a:t>
            </a:r>
            <a:r>
              <a:rPr lang="uk-UA" sz="4800" dirty="0"/>
              <a:t/>
            </a:r>
            <a:br>
              <a:rPr lang="uk-UA" sz="4800" dirty="0"/>
            </a:br>
            <a:r>
              <a:rPr lang="uk-UA" sz="4800" dirty="0" smtClean="0"/>
              <a:t/>
            </a:r>
            <a:br>
              <a:rPr lang="uk-UA" sz="4800" dirty="0" smtClean="0"/>
            </a:br>
            <a:r>
              <a:rPr lang="uk-UA" sz="2000" dirty="0" smtClean="0">
                <a:latin typeface="Arial Black" panose="020B0A04020102020204" pitchFamily="34" charset="0"/>
              </a:rPr>
              <a:t>Підготувала</a:t>
            </a:r>
            <a:br>
              <a:rPr lang="uk-UA" sz="2000" dirty="0" smtClean="0">
                <a:latin typeface="Arial Black" panose="020B0A04020102020204" pitchFamily="34" charset="0"/>
              </a:rPr>
            </a:br>
            <a:r>
              <a:rPr lang="uk-UA" sz="2000" dirty="0" smtClean="0">
                <a:latin typeface="Arial Black" panose="020B0A04020102020204" pitchFamily="34" charset="0"/>
              </a:rPr>
              <a:t>вчитель історії</a:t>
            </a:r>
            <a:br>
              <a:rPr lang="uk-UA" sz="2000" dirty="0" smtClean="0">
                <a:latin typeface="Arial Black" panose="020B0A04020102020204" pitchFamily="34" charset="0"/>
              </a:rPr>
            </a:br>
            <a:r>
              <a:rPr lang="uk-UA" sz="2000" dirty="0" smtClean="0">
                <a:latin typeface="Arial Black" panose="020B0A04020102020204" pitchFamily="34" charset="0"/>
              </a:rPr>
              <a:t>Хустського НВК №1</a:t>
            </a:r>
            <a:br>
              <a:rPr lang="uk-UA" sz="2000" dirty="0" smtClean="0">
                <a:latin typeface="Arial Black" panose="020B0A04020102020204" pitchFamily="34" charset="0"/>
              </a:rPr>
            </a:br>
            <a:r>
              <a:rPr lang="uk-UA" sz="2000" dirty="0" smtClean="0">
                <a:latin typeface="Arial Black" panose="020B0A04020102020204" pitchFamily="34" charset="0"/>
              </a:rPr>
              <a:t>О. М. </a:t>
            </a:r>
            <a:r>
              <a:rPr lang="uk-UA" sz="2000" dirty="0" err="1" smtClean="0">
                <a:latin typeface="Arial Black" panose="020B0A04020102020204" pitchFamily="34" charset="0"/>
              </a:rPr>
              <a:t>Молнар</a:t>
            </a:r>
            <a:endParaRPr lang="uk-UA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86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6178698"/>
          </a:xfrm>
        </p:spPr>
        <p:txBody>
          <a:bodyPr/>
          <a:lstStyle/>
          <a:p>
            <a:r>
              <a:rPr lang="uk-UA" sz="4700" b="1" dirty="0"/>
              <a:t>Я вважаю, що в той час не було</a:t>
            </a:r>
            <a:br>
              <a:rPr lang="uk-UA" sz="4700" b="1" dirty="0"/>
            </a:br>
            <a:r>
              <a:rPr lang="uk-UA" sz="4700" b="1" dirty="0" smtClean="0"/>
              <a:t>ні </a:t>
            </a:r>
            <a:r>
              <a:rPr lang="uk-UA" sz="4700" b="1" dirty="0"/>
              <a:t>народу, ні міста, ні людини</a:t>
            </a:r>
            <a:br>
              <a:rPr lang="uk-UA" sz="4700" b="1" dirty="0"/>
            </a:br>
            <a:r>
              <a:rPr lang="uk-UA" sz="4700" b="1" dirty="0" smtClean="0"/>
              <a:t>до </a:t>
            </a:r>
            <a:r>
              <a:rPr lang="uk-UA" sz="4700" b="1" dirty="0"/>
              <a:t>яких не дійшло б ім’я</a:t>
            </a:r>
            <a:br>
              <a:rPr lang="uk-UA" sz="4700" b="1" dirty="0"/>
            </a:br>
            <a:r>
              <a:rPr lang="uk-UA" sz="4700" b="1" dirty="0" err="1" smtClean="0"/>
              <a:t>Александра</a:t>
            </a:r>
            <a:r>
              <a:rPr lang="uk-UA" sz="4700" b="1" dirty="0" smtClean="0"/>
              <a:t/>
            </a:r>
            <a:br>
              <a:rPr lang="uk-UA" sz="4700" b="1" dirty="0" smtClean="0"/>
            </a:br>
            <a:r>
              <a:rPr lang="uk-UA" dirty="0" smtClean="0"/>
              <a:t>                              Плутарх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720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6250706"/>
          </a:xfrm>
        </p:spPr>
        <p:txBody>
          <a:bodyPr>
            <a:normAutofit/>
          </a:bodyPr>
          <a:lstStyle/>
          <a:p>
            <a:r>
              <a:rPr lang="uk-UA" b="1" dirty="0" smtClean="0">
                <a:latin typeface="Gabriola" pitchFamily="82" charset="0"/>
              </a:rPr>
              <a:t>ПЛАН</a:t>
            </a:r>
            <a:r>
              <a:rPr lang="en-US" b="1" dirty="0" smtClean="0">
                <a:latin typeface="Gabriola" pitchFamily="82" charset="0"/>
              </a:rPr>
              <a:t>:</a:t>
            </a:r>
            <a:r>
              <a:rPr lang="uk-UA" b="1" dirty="0" smtClean="0">
                <a:latin typeface="Gabriola" pitchFamily="82" charset="0"/>
              </a:rPr>
              <a:t/>
            </a:r>
            <a:br>
              <a:rPr lang="uk-UA" b="1" dirty="0" smtClean="0">
                <a:latin typeface="Gabriola" pitchFamily="82" charset="0"/>
              </a:rPr>
            </a:br>
            <a:r>
              <a:rPr lang="uk-UA" b="1" dirty="0" smtClean="0">
                <a:latin typeface="Gabriola" pitchFamily="82" charset="0"/>
              </a:rPr>
              <a:t>І</a:t>
            </a:r>
            <a:r>
              <a:rPr lang="uk-UA" b="1" dirty="0">
                <a:latin typeface="Gabriola" pitchFamily="82" charset="0"/>
              </a:rPr>
              <a:t>. Підкорення Греції Македонією</a:t>
            </a:r>
            <a:br>
              <a:rPr lang="uk-UA" b="1" dirty="0">
                <a:latin typeface="Gabriola" pitchFamily="82" charset="0"/>
              </a:rPr>
            </a:br>
            <a:r>
              <a:rPr lang="uk-UA" b="1" dirty="0">
                <a:latin typeface="Gabriola" pitchFamily="82" charset="0"/>
              </a:rPr>
              <a:t>ІІ. Утворення імперії </a:t>
            </a:r>
            <a:r>
              <a:rPr lang="uk-UA" b="1" dirty="0" err="1">
                <a:latin typeface="Gabriola" pitchFamily="82" charset="0"/>
              </a:rPr>
              <a:t>Александра</a:t>
            </a:r>
            <a:r>
              <a:rPr lang="uk-UA" b="1" dirty="0">
                <a:latin typeface="Gabriola" pitchFamily="82" charset="0"/>
              </a:rPr>
              <a:t> Македонського</a:t>
            </a:r>
            <a:br>
              <a:rPr lang="uk-UA" b="1" dirty="0">
                <a:latin typeface="Gabriola" pitchFamily="82" charset="0"/>
              </a:rPr>
            </a:br>
            <a:r>
              <a:rPr lang="uk-UA" b="1" dirty="0" smtClean="0">
                <a:latin typeface="Gabriola" pitchFamily="82" charset="0"/>
              </a:rPr>
              <a:t>1.</a:t>
            </a:r>
            <a:r>
              <a:rPr lang="en-US" b="1" dirty="0" smtClean="0">
                <a:latin typeface="Gabriola" pitchFamily="82" charset="0"/>
              </a:rPr>
              <a:t> </a:t>
            </a:r>
            <a:r>
              <a:rPr lang="uk-UA" b="1" dirty="0" smtClean="0">
                <a:latin typeface="Gabriola" pitchFamily="82" charset="0"/>
              </a:rPr>
              <a:t>Похід </a:t>
            </a:r>
            <a:r>
              <a:rPr lang="uk-UA" b="1" dirty="0">
                <a:latin typeface="Gabriola" pitchFamily="82" charset="0"/>
              </a:rPr>
              <a:t>у Персію</a:t>
            </a:r>
            <a:br>
              <a:rPr lang="uk-UA" b="1" dirty="0">
                <a:latin typeface="Gabriola" pitchFamily="82" charset="0"/>
              </a:rPr>
            </a:br>
            <a:r>
              <a:rPr lang="uk-UA" b="1" dirty="0" smtClean="0">
                <a:latin typeface="Gabriola" pitchFamily="82" charset="0"/>
              </a:rPr>
              <a:t>2.</a:t>
            </a:r>
            <a:r>
              <a:rPr lang="en-US" b="1" dirty="0" smtClean="0">
                <a:latin typeface="Gabriola" pitchFamily="82" charset="0"/>
              </a:rPr>
              <a:t> </a:t>
            </a:r>
            <a:r>
              <a:rPr lang="uk-UA" b="1" dirty="0" smtClean="0">
                <a:latin typeface="Gabriola" pitchFamily="82" charset="0"/>
              </a:rPr>
              <a:t>Завоювання </a:t>
            </a:r>
            <a:r>
              <a:rPr lang="uk-UA" sz="4000" b="1" dirty="0" smtClean="0">
                <a:latin typeface="Gabriola" pitchFamily="82" charset="0"/>
              </a:rPr>
              <a:t>Ханаанських</a:t>
            </a:r>
            <a:r>
              <a:rPr lang="uk-UA" b="1" dirty="0" smtClean="0">
                <a:latin typeface="Gabriola" pitchFamily="82" charset="0"/>
              </a:rPr>
              <a:t> </a:t>
            </a:r>
            <a:r>
              <a:rPr lang="uk-UA" b="1" dirty="0">
                <a:latin typeface="Gabriola" pitchFamily="82" charset="0"/>
              </a:rPr>
              <a:t>земель</a:t>
            </a:r>
            <a:br>
              <a:rPr lang="uk-UA" b="1" dirty="0">
                <a:latin typeface="Gabriola" pitchFamily="82" charset="0"/>
              </a:rPr>
            </a:br>
            <a:r>
              <a:rPr lang="uk-UA" b="1" dirty="0" smtClean="0">
                <a:latin typeface="Gabriola" pitchFamily="82" charset="0"/>
              </a:rPr>
              <a:t>3.</a:t>
            </a:r>
            <a:r>
              <a:rPr lang="en-US" b="1" dirty="0" smtClean="0">
                <a:latin typeface="Gabriola" pitchFamily="82" charset="0"/>
              </a:rPr>
              <a:t> </a:t>
            </a:r>
            <a:r>
              <a:rPr lang="uk-UA" b="1" dirty="0" smtClean="0">
                <a:latin typeface="Gabriola" pitchFamily="82" charset="0"/>
              </a:rPr>
              <a:t>Завоювання </a:t>
            </a:r>
            <a:r>
              <a:rPr lang="uk-UA" b="1" dirty="0">
                <a:latin typeface="Gabriola" pitchFamily="82" charset="0"/>
              </a:rPr>
              <a:t>Єгипту</a:t>
            </a:r>
            <a:br>
              <a:rPr lang="uk-UA" b="1" dirty="0">
                <a:latin typeface="Gabriola" pitchFamily="82" charset="0"/>
              </a:rPr>
            </a:br>
            <a:r>
              <a:rPr lang="uk-UA" b="1" dirty="0" smtClean="0">
                <a:latin typeface="Gabriola" pitchFamily="82" charset="0"/>
              </a:rPr>
              <a:t>4.</a:t>
            </a:r>
            <a:r>
              <a:rPr lang="en-US" b="1" dirty="0" smtClean="0">
                <a:latin typeface="Gabriola" pitchFamily="82" charset="0"/>
              </a:rPr>
              <a:t> </a:t>
            </a:r>
            <a:r>
              <a:rPr lang="uk-UA" b="1" dirty="0" smtClean="0">
                <a:latin typeface="Gabriola" pitchFamily="82" charset="0"/>
              </a:rPr>
              <a:t>Битва </a:t>
            </a:r>
            <a:r>
              <a:rPr lang="uk-UA" b="1" dirty="0">
                <a:latin typeface="Gabriola" pitchFamily="82" charset="0"/>
              </a:rPr>
              <a:t>при </a:t>
            </a:r>
            <a:r>
              <a:rPr lang="uk-UA" b="1" dirty="0" err="1">
                <a:latin typeface="Gabriola" pitchFamily="82" charset="0"/>
              </a:rPr>
              <a:t>Гавгамелах</a:t>
            </a:r>
            <a:r>
              <a:rPr lang="uk-UA" b="1" dirty="0">
                <a:latin typeface="Gabriola" pitchFamily="82" charset="0"/>
              </a:rPr>
              <a:t/>
            </a:r>
            <a:br>
              <a:rPr lang="uk-UA" b="1" dirty="0">
                <a:latin typeface="Gabriola" pitchFamily="82" charset="0"/>
              </a:rPr>
            </a:br>
            <a:r>
              <a:rPr lang="uk-UA" b="1" dirty="0" smtClean="0">
                <a:latin typeface="Gabriola" pitchFamily="82" charset="0"/>
              </a:rPr>
              <a:t>5.</a:t>
            </a:r>
            <a:r>
              <a:rPr lang="en-US" b="1" dirty="0" smtClean="0">
                <a:latin typeface="Gabriola" pitchFamily="82" charset="0"/>
              </a:rPr>
              <a:t> </a:t>
            </a:r>
            <a:r>
              <a:rPr lang="uk-UA" b="1" dirty="0" smtClean="0">
                <a:latin typeface="Gabriola" pitchFamily="82" charset="0"/>
              </a:rPr>
              <a:t>Похід </a:t>
            </a:r>
            <a:r>
              <a:rPr lang="uk-UA" b="1" dirty="0">
                <a:latin typeface="Gabriola" pitchFamily="82" charset="0"/>
              </a:rPr>
              <a:t>в Індію</a:t>
            </a:r>
            <a:br>
              <a:rPr lang="uk-UA" b="1" dirty="0">
                <a:latin typeface="Gabriola" pitchFamily="82" charset="0"/>
              </a:rPr>
            </a:br>
            <a:endParaRPr lang="uk-UA" b="1" dirty="0"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6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Autofit/>
          </a:bodyPr>
          <a:lstStyle/>
          <a:p>
            <a:pPr algn="l"/>
            <a:r>
              <a:rPr lang="uk-UA" sz="4800" b="1" dirty="0" smtClean="0"/>
              <a:t>              </a:t>
            </a:r>
            <a:r>
              <a:rPr lang="uk-UA" sz="4800" b="1" dirty="0" err="1" smtClean="0">
                <a:solidFill>
                  <a:srgbClr val="7030A0"/>
                </a:solidFill>
              </a:rPr>
              <a:t>Александр</a:t>
            </a:r>
            <a:r>
              <a:rPr lang="uk-UA" sz="4800" b="1" dirty="0" smtClean="0">
                <a:solidFill>
                  <a:srgbClr val="7030A0"/>
                </a:solidFill>
              </a:rPr>
              <a:t> </a:t>
            </a:r>
            <a:br>
              <a:rPr lang="uk-UA" sz="4800" b="1" dirty="0" smtClean="0">
                <a:solidFill>
                  <a:srgbClr val="7030A0"/>
                </a:solidFill>
              </a:rPr>
            </a:br>
            <a:r>
              <a:rPr lang="uk-UA" sz="4800" b="1" dirty="0">
                <a:solidFill>
                  <a:srgbClr val="7030A0"/>
                </a:solidFill>
              </a:rPr>
              <a:t> </a:t>
            </a:r>
            <a:r>
              <a:rPr lang="uk-UA" sz="4800" b="1" dirty="0" smtClean="0">
                <a:solidFill>
                  <a:srgbClr val="7030A0"/>
                </a:solidFill>
              </a:rPr>
              <a:t>                           Македонський</a:t>
            </a:r>
            <a:r>
              <a:rPr lang="uk-UA" sz="4800" dirty="0">
                <a:solidFill>
                  <a:srgbClr val="7030A0"/>
                </a:solidFill>
              </a:rPr>
              <a:t/>
            </a:r>
            <a:br>
              <a:rPr lang="uk-UA" sz="4800" dirty="0">
                <a:solidFill>
                  <a:srgbClr val="7030A0"/>
                </a:solidFill>
              </a:rPr>
            </a:br>
            <a:r>
              <a:rPr lang="uk-UA" sz="4800" dirty="0" smtClean="0">
                <a:solidFill>
                  <a:srgbClr val="7030A0"/>
                </a:solidFill>
              </a:rPr>
              <a:t>          </a:t>
            </a:r>
            <a:r>
              <a:rPr lang="uk-UA" sz="4800" b="1" dirty="0" smtClean="0">
                <a:solidFill>
                  <a:srgbClr val="7030A0"/>
                </a:solidFill>
              </a:rPr>
              <a:t>356 </a:t>
            </a:r>
            <a:r>
              <a:rPr lang="uk-UA" sz="4800" b="1" dirty="0">
                <a:solidFill>
                  <a:srgbClr val="7030A0"/>
                </a:solidFill>
              </a:rPr>
              <a:t>– 323рр. до н. е</a:t>
            </a:r>
            <a:r>
              <a:rPr lang="uk-UA" sz="4800" b="1" dirty="0" smtClean="0">
                <a:solidFill>
                  <a:srgbClr val="7030A0"/>
                </a:solidFill>
              </a:rPr>
              <a:t>.</a:t>
            </a:r>
            <a:r>
              <a:rPr lang="uk-UA" sz="4800" dirty="0" smtClean="0">
                <a:solidFill>
                  <a:srgbClr val="7030A0"/>
                </a:solidFill>
              </a:rPr>
              <a:t/>
            </a:r>
            <a:br>
              <a:rPr lang="uk-UA" sz="4800" dirty="0" smtClean="0">
                <a:solidFill>
                  <a:srgbClr val="7030A0"/>
                </a:solidFill>
              </a:rPr>
            </a:br>
            <a:endParaRPr lang="uk-UA" sz="4800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80529"/>
            <a:ext cx="3105420" cy="4008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2557293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043608" y="2852936"/>
            <a:ext cx="2411760" cy="3580439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4067944" y="188640"/>
            <a:ext cx="3168352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73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Autofit/>
          </a:bodyPr>
          <a:lstStyle/>
          <a:p>
            <a:r>
              <a:rPr lang="uk-UA" sz="6000" dirty="0">
                <a:latin typeface="Gabriola" pitchFamily="82" charset="0"/>
              </a:rPr>
              <a:t>Батьки</a:t>
            </a:r>
            <a:r>
              <a:rPr lang="ru-RU" sz="6000" dirty="0">
                <a:latin typeface="Gabriola" pitchFamily="82" charset="0"/>
              </a:rPr>
              <a:t>:</a:t>
            </a:r>
            <a:r>
              <a:rPr lang="uk-UA" sz="6000" dirty="0">
                <a:latin typeface="Gabriola" pitchFamily="82" charset="0"/>
              </a:rPr>
              <a:t> цар та цариця </a:t>
            </a:r>
            <a:r>
              <a:rPr lang="uk-UA" sz="6000" dirty="0" smtClean="0">
                <a:latin typeface="Gabriola" pitchFamily="82" charset="0"/>
              </a:rPr>
              <a:t>Македонії</a:t>
            </a:r>
            <a:endParaRPr lang="uk-UA" sz="6000" dirty="0">
              <a:latin typeface="Gabriola" pitchFamily="8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905521"/>
            <a:ext cx="5965735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62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564904"/>
            <a:ext cx="7725544" cy="936104"/>
          </a:xfrm>
        </p:spPr>
        <p:txBody>
          <a:bodyPr/>
          <a:lstStyle/>
          <a:p>
            <a:r>
              <a:rPr lang="uk-UA" b="1" dirty="0">
                <a:latin typeface="Gabriola" pitchFamily="82" charset="0"/>
              </a:rPr>
              <a:t>Македонська фаланга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499992" cy="2924944"/>
          </a:xfrm>
          <a:prstGeom prst="rect">
            <a:avLst/>
          </a:prstGeom>
        </p:spPr>
      </p:pic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4499992" y="3356993"/>
            <a:ext cx="4644008" cy="350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67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89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616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uk-UA" sz="6000" b="1" dirty="0">
                <a:latin typeface="Gabriola" pitchFamily="82" charset="0"/>
              </a:rPr>
              <a:t>Битва з царем </a:t>
            </a:r>
            <a:r>
              <a:rPr lang="uk-UA" sz="6000" b="1" dirty="0" smtClean="0">
                <a:latin typeface="Gabriola" pitchFamily="82" charset="0"/>
              </a:rPr>
              <a:t>Пором</a:t>
            </a:r>
            <a:endParaRPr lang="uk-UA" sz="6000" b="1" dirty="0">
              <a:latin typeface="Gabriola" pitchFamily="82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539552" y="1291272"/>
            <a:ext cx="8064895" cy="50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39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552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700808"/>
            <a:ext cx="8856984" cy="2376264"/>
          </a:xfrm>
        </p:spPr>
        <p:txBody>
          <a:bodyPr>
            <a:noAutofit/>
          </a:bodyPr>
          <a:lstStyle/>
          <a:p>
            <a:r>
              <a:rPr lang="uk-UA" sz="5400" b="1" dirty="0" smtClean="0">
                <a:latin typeface="Gabriola" pitchFamily="82" charset="0"/>
              </a:rPr>
              <a:t>Наслідки і результати Східного походу </a:t>
            </a:r>
            <a:br>
              <a:rPr lang="uk-UA" sz="5400" b="1" dirty="0" smtClean="0">
                <a:latin typeface="Gabriola" pitchFamily="82" charset="0"/>
              </a:rPr>
            </a:br>
            <a:r>
              <a:rPr lang="uk-UA" sz="5400" b="1" dirty="0" err="1" smtClean="0">
                <a:latin typeface="Gabriola" pitchFamily="82" charset="0"/>
              </a:rPr>
              <a:t>Алксандра</a:t>
            </a:r>
            <a:r>
              <a:rPr lang="uk-UA" sz="5400" b="1" dirty="0" smtClean="0">
                <a:latin typeface="Gabriola" pitchFamily="82" charset="0"/>
              </a:rPr>
              <a:t> Македонського:</a:t>
            </a:r>
            <a:endParaRPr lang="uk-UA" sz="5400" dirty="0"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85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107504" y="5726"/>
            <a:ext cx="82444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- Було знищено Перську імперію, давнього ворога грецьких держав, натомість постала нова імперія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Алксандра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Македонського, яка включала Грецію, колишні володіння Персії та частину Індії;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1691680" y="4090144"/>
            <a:ext cx="74523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- Імперія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Алксандра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Македонського виявилась нежиттєздатною і по його смерті розпалася, частина підкорених народів здобула незалежність;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0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07504" y="0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- Великі багатства, накопичені перськими царями і захоплені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Александром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Македонським, дали поштовх розвитку торгівлі між всіма відомими на той час країнами, що раніше розвивалися ізольовано;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1403648" y="4221158"/>
            <a:ext cx="7668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- Сприяв поєднанню грецької і східної цивілізацій, культур, їх </a:t>
            </a:r>
            <a:r>
              <a:rPr lang="uk-UA" sz="3200" b="1" dirty="0" err="1">
                <a:latin typeface="Times New Roman" pitchFamily="18" charset="0"/>
                <a:cs typeface="Times New Roman" pitchFamily="18" charset="0"/>
              </a:rPr>
              <a:t>взаємообмін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. Греки ознайомилися з досягненнями Сходу, у свою чергу схід перейняв здобутки греків.</a:t>
            </a:r>
          </a:p>
        </p:txBody>
      </p:sp>
    </p:spTree>
    <p:extLst>
      <p:ext uri="{BB962C8B-B14F-4D97-AF65-F5344CB8AC3E}">
        <p14:creationId xmlns:p14="http://schemas.microsoft.com/office/powerpoint/2010/main" val="37005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0" y="44624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Хронологія Східного походу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Александра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Македонського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429688"/>
              </p:ext>
            </p:extLst>
          </p:nvPr>
        </p:nvGraphicFramePr>
        <p:xfrm>
          <a:off x="35496" y="469242"/>
          <a:ext cx="9000999" cy="61380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0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14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700" noProof="0" dirty="0" smtClean="0">
                          <a:effectLst/>
                        </a:rPr>
                        <a:t>№</a:t>
                      </a:r>
                      <a:endParaRPr lang="uk-UA" sz="5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noProof="0" dirty="0" smtClean="0">
                          <a:effectLst/>
                        </a:rPr>
                        <a:t>Подія</a:t>
                      </a:r>
                      <a:endParaRPr lang="uk-UA" sz="8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noProof="0" dirty="0" smtClean="0">
                          <a:effectLst/>
                        </a:rPr>
                        <a:t>Дата</a:t>
                      </a:r>
                      <a:endParaRPr lang="uk-UA" sz="8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0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noProof="0" dirty="0" smtClean="0">
                          <a:effectLst/>
                        </a:rPr>
                        <a:t>1</a:t>
                      </a:r>
                      <a:endParaRPr lang="uk-UA" sz="14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Початок Східного походу </a:t>
                      </a:r>
                      <a:r>
                        <a:rPr lang="uk-UA" sz="1600" b="1" noProof="0" dirty="0" err="1" smtClean="0">
                          <a:effectLst/>
                        </a:rPr>
                        <a:t>Александра</a:t>
                      </a:r>
                      <a:r>
                        <a:rPr lang="uk-UA" sz="1600" b="1" noProof="0" dirty="0" smtClean="0">
                          <a:effectLst/>
                        </a:rPr>
                        <a:t> Македонського. Перехід македонських військ через чорноморські протоки (Геллеспонт) до Азії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smtClean="0">
                          <a:effectLst/>
                        </a:rPr>
                        <a:t>334 р. до н.е.</a:t>
                      </a:r>
                      <a:endParaRPr lang="uk-UA" sz="1050" b="1" noProof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2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noProof="0" dirty="0" smtClean="0">
                          <a:effectLst/>
                        </a:rPr>
                        <a:t>2</a:t>
                      </a:r>
                      <a:endParaRPr lang="uk-UA" sz="14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Битва на р. </a:t>
                      </a:r>
                      <a:r>
                        <a:rPr lang="uk-UA" sz="1600" b="1" noProof="0" dirty="0" err="1" smtClean="0">
                          <a:effectLst/>
                        </a:rPr>
                        <a:t>Ґранік</a:t>
                      </a:r>
                      <a:r>
                        <a:rPr lang="uk-UA" sz="1600" b="1" noProof="0" dirty="0" smtClean="0">
                          <a:effectLst/>
                        </a:rPr>
                        <a:t>. Перемога військ </a:t>
                      </a:r>
                      <a:r>
                        <a:rPr lang="uk-UA" sz="1600" b="1" noProof="0" dirty="0" err="1" smtClean="0">
                          <a:effectLst/>
                        </a:rPr>
                        <a:t>Алксандра</a:t>
                      </a:r>
                      <a:r>
                        <a:rPr lang="uk-UA" sz="1600" b="1" noProof="0" dirty="0" smtClean="0">
                          <a:effectLst/>
                        </a:rPr>
                        <a:t> Македонського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334 р. до н.е.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2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noProof="0" dirty="0" smtClean="0">
                          <a:effectLst/>
                        </a:rPr>
                        <a:t>3</a:t>
                      </a:r>
                      <a:endParaRPr lang="uk-UA" sz="14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Битва при </a:t>
                      </a:r>
                      <a:r>
                        <a:rPr lang="uk-UA" sz="1600" b="1" noProof="0" dirty="0" err="1" smtClean="0">
                          <a:effectLst/>
                        </a:rPr>
                        <a:t>Іссі</a:t>
                      </a:r>
                      <a:r>
                        <a:rPr lang="uk-UA" sz="1600" b="1" noProof="0" dirty="0" smtClean="0">
                          <a:effectLst/>
                        </a:rPr>
                        <a:t>. Перемога військ </a:t>
                      </a:r>
                      <a:r>
                        <a:rPr lang="uk-UA" sz="1600" b="1" noProof="0" dirty="0" err="1" smtClean="0">
                          <a:effectLst/>
                        </a:rPr>
                        <a:t>Алксандра</a:t>
                      </a:r>
                      <a:r>
                        <a:rPr lang="uk-UA" sz="1600" b="1" noProof="0" dirty="0" smtClean="0">
                          <a:effectLst/>
                        </a:rPr>
                        <a:t> Македонського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333 р. до н.е.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noProof="0" dirty="0" smtClean="0">
                          <a:effectLst/>
                        </a:rPr>
                        <a:t>4</a:t>
                      </a:r>
                      <a:endParaRPr lang="uk-UA" sz="14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Облога і взяття міста </a:t>
                      </a:r>
                      <a:r>
                        <a:rPr lang="uk-UA" sz="1600" b="1" noProof="0" dirty="0" err="1" smtClean="0">
                          <a:effectLst/>
                        </a:rPr>
                        <a:t>Тір</a:t>
                      </a:r>
                      <a:r>
                        <a:rPr lang="uk-UA" sz="1600" b="1" noProof="0" dirty="0" smtClean="0">
                          <a:effectLst/>
                        </a:rPr>
                        <a:t> македонськими військами.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січень-серпень 332 р. до н.е.</a:t>
                      </a:r>
                      <a:endParaRPr lang="uk-UA" sz="120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3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noProof="0" smtClean="0">
                          <a:effectLst/>
                        </a:rPr>
                        <a:t>5</a:t>
                      </a:r>
                      <a:endParaRPr lang="uk-UA" sz="1400" noProof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Підкорення Єгипту.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Проголошення </a:t>
                      </a:r>
                      <a:r>
                        <a:rPr lang="uk-UA" sz="1600" b="1" noProof="0" dirty="0" err="1" smtClean="0">
                          <a:effectLst/>
                        </a:rPr>
                        <a:t>Алксандра</a:t>
                      </a:r>
                      <a:r>
                        <a:rPr lang="uk-UA" sz="1600" b="1" noProof="0" dirty="0" smtClean="0">
                          <a:effectLst/>
                        </a:rPr>
                        <a:t> Македонського рівного богам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грудень 332 - березень 331 р.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до н.е.</a:t>
                      </a:r>
                      <a:endParaRPr lang="uk-UA" sz="120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5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noProof="0" dirty="0" smtClean="0">
                          <a:effectLst/>
                        </a:rPr>
                        <a:t>6</a:t>
                      </a:r>
                      <a:endParaRPr lang="uk-UA" sz="14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Битва при </a:t>
                      </a:r>
                      <a:r>
                        <a:rPr lang="uk-UA" sz="1600" b="1" noProof="0" dirty="0" err="1" smtClean="0">
                          <a:effectLst/>
                        </a:rPr>
                        <a:t>Гавгамелах</a:t>
                      </a:r>
                      <a:r>
                        <a:rPr lang="uk-UA" sz="1600" b="1" noProof="0" dirty="0" smtClean="0">
                          <a:effectLst/>
                        </a:rPr>
                        <a:t> стала вирішальною у подальшій долі Персії. Незабаром перський цар Дарій, що втік з поля битви, був по зрадницьки вбитий. Перська імперія фактично припинила існування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1 жовтня 331 р.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до н.е.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444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noProof="0" dirty="0" smtClean="0">
                          <a:effectLst/>
                        </a:rPr>
                        <a:t>7</a:t>
                      </a:r>
                      <a:endParaRPr lang="uk-UA" sz="14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Індійський похід </a:t>
                      </a:r>
                      <a:r>
                        <a:rPr lang="uk-UA" sz="1600" b="1" noProof="0" dirty="0" err="1" smtClean="0">
                          <a:effectLst/>
                        </a:rPr>
                        <a:t>Алксандра</a:t>
                      </a:r>
                      <a:r>
                        <a:rPr lang="uk-UA" sz="1600" b="1" noProof="0" dirty="0" smtClean="0">
                          <a:effectLst/>
                        </a:rPr>
                        <a:t> Македонського. Вирішальна битва відбулась на річці </a:t>
                      </a:r>
                      <a:r>
                        <a:rPr lang="uk-UA" sz="1600" b="1" noProof="0" dirty="0" err="1" smtClean="0">
                          <a:effectLst/>
                        </a:rPr>
                        <a:t>Гідасп</a:t>
                      </a:r>
                      <a:r>
                        <a:rPr lang="uk-UA" sz="1600" b="1" noProof="0" dirty="0" smtClean="0">
                          <a:effectLst/>
                        </a:rPr>
                        <a:t>, в який македонські війська здобули перемогу. Але македонське військо відмовилося рухатися далі на Схід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весна 327 - липень 326 рр. до н.е.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460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noProof="0" dirty="0" smtClean="0">
                          <a:effectLst/>
                        </a:rPr>
                        <a:t>8</a:t>
                      </a:r>
                      <a:endParaRPr lang="uk-UA" sz="14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noProof="0" dirty="0" smtClean="0">
                          <a:effectLst/>
                        </a:rPr>
                        <a:t>Повернення </a:t>
                      </a:r>
                      <a:r>
                        <a:rPr lang="uk-UA" sz="1600" b="1" noProof="0" dirty="0" err="1" smtClean="0">
                          <a:effectLst/>
                        </a:rPr>
                        <a:t>Алксандра</a:t>
                      </a:r>
                      <a:r>
                        <a:rPr lang="uk-UA" sz="1600" b="1" noProof="0" dirty="0" smtClean="0">
                          <a:effectLst/>
                        </a:rPr>
                        <a:t> Македонського до Вавилона. Частина військ рухалася суходолом вздовж Перської затоки, а частина на кораблях. У результаті походу постала величезна імперія від Балкан до р. Інд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noProof="0" dirty="0" smtClean="0">
                          <a:effectLst/>
                        </a:rPr>
                        <a:t>326-324 рр. до н.е.</a:t>
                      </a:r>
                      <a:endParaRPr lang="uk-UA" sz="1050" b="1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676" marR="3267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536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0" y="620688"/>
            <a:ext cx="846043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000" b="1" dirty="0" smtClean="0">
                <a:solidFill>
                  <a:srgbClr val="7030A0"/>
                </a:solidFill>
                <a:latin typeface="Gabriola" pitchFamily="82" charset="0"/>
                <a:cs typeface="Times New Roman" pitchFamily="18" charset="0"/>
              </a:rPr>
              <a:t>Словник:</a:t>
            </a:r>
          </a:p>
          <a:p>
            <a:endParaRPr lang="uk-UA" sz="2800" b="1" dirty="0">
              <a:solidFill>
                <a:srgbClr val="C00000"/>
              </a:solidFill>
              <a:latin typeface="Gabriola" pitchFamily="82" charset="0"/>
              <a:cs typeface="Times New Roman" pitchFamily="18" charset="0"/>
            </a:endParaRPr>
          </a:p>
          <a:p>
            <a:r>
              <a:rPr lang="uk-UA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Імперія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держава, територія якої сформована 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шляхом завоювань</a:t>
            </a:r>
          </a:p>
          <a:p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Монархія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форма державного правління за якої 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        влада належить одній людині</a:t>
            </a:r>
          </a:p>
          <a:p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Діадохи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загальна назва командирів армії Македонського, які поділили імперію на кілька менших самостійних держав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79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51520" y="620688"/>
            <a:ext cx="8856984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600" b="1" dirty="0">
                <a:solidFill>
                  <a:srgbClr val="C00000"/>
                </a:solidFill>
                <a:latin typeface="Gabriola" pitchFamily="82" charset="0"/>
              </a:rPr>
              <a:t>Домашнє завдання</a:t>
            </a:r>
            <a:r>
              <a:rPr lang="en-US" sz="6600" b="1" dirty="0">
                <a:solidFill>
                  <a:srgbClr val="C00000"/>
                </a:solidFill>
                <a:latin typeface="Gabriola" pitchFamily="82" charset="0"/>
              </a:rPr>
              <a:t>:</a:t>
            </a:r>
            <a:endParaRPr lang="uk-UA" sz="6600" dirty="0">
              <a:solidFill>
                <a:srgbClr val="C00000"/>
              </a:solidFill>
              <a:latin typeface="Gabriola" pitchFamily="82" charset="0"/>
            </a:endParaRPr>
          </a:p>
          <a:p>
            <a:r>
              <a:rPr lang="uk-UA" sz="2000" b="1" dirty="0"/>
              <a:t> </a:t>
            </a:r>
            <a:endParaRPr lang="uk-UA" sz="2000" dirty="0"/>
          </a:p>
          <a:p>
            <a:pPr lvl="0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1.Вивчити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§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35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uk-UA" sz="36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2.Заповнити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контурну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карту</a:t>
            </a:r>
          </a:p>
          <a:p>
            <a:pPr lvl="0"/>
            <a:endParaRPr lang="uk-UA" sz="36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3.Скласти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історичний портрет </a:t>
            </a: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Александра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Македонського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20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>
          <a:defRPr sz="3200" b="1" dirty="0" smtClean="0">
            <a:latin typeface="Times New Roman" pitchFamily="18" charset="0"/>
            <a:cs typeface="Times New Roman" pitchFamily="18" charset="0"/>
          </a:defRPr>
        </a:defPPr>
      </a:lst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405</Words>
  <Application>Microsoft Office PowerPoint</Application>
  <PresentationFormat>Экран (4:3)</PresentationFormat>
  <Paragraphs>57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Calibri</vt:lpstr>
      <vt:lpstr>Gabriola</vt:lpstr>
      <vt:lpstr>Times New Roman</vt:lpstr>
      <vt:lpstr>Тема Office</vt:lpstr>
      <vt:lpstr>Філіпп ІІ та підкорення Греції Македонією. Утворення імперії Александра Македонського. Елліністичні держави.  Діадохи  Підготувала вчитель історії Хустського НВК №1 О. М. Молнар</vt:lpstr>
      <vt:lpstr>Я вважаю, що в той час не було ні народу, ні міста, ні людини до яких не дійшло б ім’я Александра                               Плутарх</vt:lpstr>
      <vt:lpstr>ПЛАН: І. Підкорення Греції Македонією ІІ. Утворення імперії Александра Македонського 1. Похід у Персію 2. Завоювання Ханаанських земель 3. Завоювання Єгипту 4. Битва при Гавгамелах 5. Похід в Індію </vt:lpstr>
      <vt:lpstr>              Александр                              Македонський           356 – 323рр. до н. е. </vt:lpstr>
      <vt:lpstr>Презентация PowerPoint</vt:lpstr>
      <vt:lpstr>Батьки: цар та цариця Македонії</vt:lpstr>
      <vt:lpstr>Македонська фаланга</vt:lpstr>
      <vt:lpstr>Презентация PowerPoint</vt:lpstr>
      <vt:lpstr>Презентация PowerPoint</vt:lpstr>
      <vt:lpstr>Битва з царем Пором</vt:lpstr>
      <vt:lpstr>Презентация PowerPoint</vt:lpstr>
      <vt:lpstr>Наслідки і результати Східного походу  Алксандра Македонського: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Misha</dc:creator>
  <cp:lastModifiedBy>admin</cp:lastModifiedBy>
  <cp:revision>19</cp:revision>
  <dcterms:created xsi:type="dcterms:W3CDTF">2012-01-06T10:40:22Z</dcterms:created>
  <dcterms:modified xsi:type="dcterms:W3CDTF">2025-01-28T19:25:17Z</dcterms:modified>
</cp:coreProperties>
</file>