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9" r:id="rId3"/>
    <p:sldId id="257" r:id="rId4"/>
    <p:sldId id="268" r:id="rId5"/>
    <p:sldId id="258" r:id="rId6"/>
    <p:sldId id="259" r:id="rId7"/>
    <p:sldId id="260" r:id="rId8"/>
    <p:sldId id="262" r:id="rId9"/>
    <p:sldId id="263" r:id="rId10"/>
    <p:sldId id="267" r:id="rId11"/>
    <p:sldId id="264" r:id="rId12"/>
    <p:sldId id="270" r:id="rId13"/>
    <p:sldId id="266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5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1BAC3C-DCE9-4660-A64A-9A4383670F32}" type="datetimeFigureOut">
              <a:rPr lang="ru-RU" smtClean="0"/>
              <a:t>26.12.2022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6DFE6-225D-40EC-ABB4-114DC05645C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347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D6DFE6-225D-40EC-ABB4-114DC05645C1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5443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87FE995-A80E-4EB1-A976-1C6E755F153F}" type="datetimeFigureOut">
              <a:rPr lang="ru-RU" smtClean="0"/>
              <a:pPr/>
              <a:t>26.12.2022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A5ABB6D-C919-4202-8A34-4959B433B3F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28596" y="285728"/>
            <a:ext cx="7772400" cy="2041525"/>
          </a:xfrm>
        </p:spPr>
        <p:txBody>
          <a:bodyPr>
            <a:noAutofit/>
          </a:bodyPr>
          <a:lstStyle/>
          <a:p>
            <a:pPr algn="ctr"/>
            <a:r>
              <a:rPr lang="ru-RU" sz="15000" b="1" i="1" dirty="0" smtClean="0">
                <a:solidFill>
                  <a:srgbClr val="FF0000"/>
                </a:solidFill>
              </a:rPr>
              <a:t>Персія</a:t>
            </a:r>
            <a:endParaRPr lang="ru-RU" sz="150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857884" y="2928934"/>
            <a:ext cx="2914650" cy="24288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Учитель історії Гуськова Ольга Миколаївна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500306"/>
            <a:ext cx="534859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6409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МЕТА: </a:t>
            </a:r>
            <a:r>
              <a:rPr lang="ru-RU" dirty="0"/>
              <a:t>ознайомити учнів із природою та складом населення Іранського нагір'я, показати взаємозв'язок між природними умовами та особливостями господарського життя, ознайомити історією створення Перської держави; охарактеризувати правління перського царя Дарія </a:t>
            </a:r>
            <a:r>
              <a:rPr lang="en-US" dirty="0"/>
              <a:t>I, </a:t>
            </a:r>
            <a:r>
              <a:rPr lang="ru-RU" dirty="0"/>
              <a:t>показати з його прикладі внутрішньої і до зовнішньої політики Дарія </a:t>
            </a:r>
            <a:r>
              <a:rPr lang="en-US" dirty="0"/>
              <a:t>I , </a:t>
            </a:r>
            <a:r>
              <a:rPr lang="ru-RU" dirty="0"/>
              <a:t>як одна історична особистість може проводити хід історичних подій і цілих народів, розкрити причини загибелі Перської держави; розвивати пам'ять, логічне мислення, продовжувати формувати навички роботи з історичною картою, підручником, історичними документами, </a:t>
            </a:r>
            <a:r>
              <a:rPr lang="uk-UA" dirty="0" smtClean="0"/>
              <a:t>сприяти розвитку критичного мислення, навичок аналізу та систематизації історичного матеріалу та на підставі вивчених історичних фактів робити висновки підтверджуючи їх фактами; розвивати навички складання систематичних схем та таблиць; виховувати почуття поваги до культури та традицій різних народів світу, на прикладі Перської держави та неприйняття до війни як до способу вирішення державних та світових проблем.</a:t>
            </a:r>
          </a:p>
          <a:p>
            <a:pPr algn="just"/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ОЧІКУВАНІ РЕЗУЛЬТАТИ: </a:t>
            </a:r>
            <a:r>
              <a:rPr lang="uk-UA" dirty="0"/>
              <a:t>після цього уроку учні зможуть:</a:t>
            </a:r>
          </a:p>
          <a:p>
            <a:pPr algn="just"/>
            <a:r>
              <a:rPr lang="uk-UA" dirty="0"/>
              <a:t>• Основні заняття місцевого населення;</a:t>
            </a:r>
          </a:p>
          <a:p>
            <a:pPr algn="just"/>
            <a:r>
              <a:rPr lang="uk-UA" dirty="0"/>
              <a:t>• Називати час, на який припадає розквіт Перської держави;</a:t>
            </a:r>
          </a:p>
          <a:p>
            <a:pPr algn="just"/>
            <a:r>
              <a:rPr lang="uk-UA" dirty="0"/>
              <a:t>• Основні напрями зовнішньої та внутрішньої політики, перського царя Дарія </a:t>
            </a:r>
            <a:r>
              <a:rPr lang="en-US" dirty="0"/>
              <a:t>I;</a:t>
            </a:r>
          </a:p>
          <a:p>
            <a:pPr algn="just"/>
            <a:r>
              <a:rPr lang="en-US" dirty="0"/>
              <a:t>• </a:t>
            </a:r>
            <a:r>
              <a:rPr lang="uk-UA" dirty="0"/>
              <a:t>Називати причини загибелі Перської імперії;</a:t>
            </a:r>
          </a:p>
          <a:p>
            <a:pPr algn="just"/>
            <a:r>
              <a:rPr lang="uk-UA" dirty="0"/>
              <a:t>• Визначати внесок Перської держави у розвиток світової культури.</a:t>
            </a:r>
            <a:endParaRPr lang="uk-UA" dirty="0" smtClean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1010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5"/>
          <p:cNvSpPr>
            <a:spLocks noGrp="1"/>
          </p:cNvSpPr>
          <p:nvPr>
            <p:ph idx="4294967295"/>
          </p:nvPr>
        </p:nvSpPr>
        <p:spPr>
          <a:xfrm>
            <a:off x="251520" y="188913"/>
            <a:ext cx="8892480" cy="68580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 називається основне історичне джерело з історії єврейського народу?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В якому Заповіті розповідається про історію єврейського народу?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 звали  першого єврея?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Чому євреїв стали називати ізраїльтянами 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Яку землю Бог дав Іакову?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Хто вивів євреїв з єгипетського полону 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 звали першого царя Ізраїльської держави?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 звали наступника царя Саула?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Назвіть ім'я наймудрішого царя Ізраїльської держави.</a:t>
            </a:r>
          </a:p>
          <a:p>
            <a:pPr marL="514350" indent="-514350">
              <a:buFont typeface="+mj-lt"/>
              <a:buAutoNum type="arabicPeriod"/>
            </a:pPr>
            <a:r>
              <a:rPr lang="uk-UA" sz="2700" b="1" dirty="0" smtClean="0">
                <a:latin typeface="Times New Roman" panose="02020603050405020304" pitchFamily="18" charset="0"/>
                <a:ea typeface="Arial Unicode MS" pitchFamily="34" charset="-128"/>
                <a:cs typeface="Times New Roman" panose="02020603050405020304" pitchFamily="18" charset="0"/>
              </a:rPr>
              <a:t>Як називалось найбільше місто Ізраїльської держави?  </a:t>
            </a:r>
          </a:p>
          <a:p>
            <a:pPr marL="514350" indent="-514350">
              <a:buFont typeface="+mj-lt"/>
              <a:buAutoNum type="arabicPeriod"/>
            </a:pPr>
            <a:endParaRPr lang="uk-UA" sz="2700" b="1" dirty="0" smtClean="0">
              <a:latin typeface="Times New Roman" panose="02020603050405020304" pitchFamily="18" charset="0"/>
              <a:ea typeface="Arial Unicode MS" pitchFamily="34" charset="-128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uk-UA" sz="2700" b="1" dirty="0">
              <a:latin typeface="Times New Roman" panose="02020603050405020304" pitchFamily="18" charset="0"/>
              <a:ea typeface="Arial Unicode MS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30243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3200" dirty="0" smtClean="0"/>
              <a:t>Біблія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Старий Заповіт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Авраам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На честь Іакова</a:t>
            </a:r>
          </a:p>
          <a:p>
            <a:pPr marL="342900" lvl="0" indent="-342900">
              <a:buFontTx/>
              <a:buAutoNum type="arabicPeriod"/>
            </a:pPr>
            <a:r>
              <a:rPr lang="uk-UA" sz="3200" dirty="0" smtClean="0"/>
              <a:t>Ханаан</a:t>
            </a:r>
            <a:endParaRPr lang="ru-RU" sz="3200" dirty="0"/>
          </a:p>
          <a:p>
            <a:pPr marL="342900" indent="-342900">
              <a:buAutoNum type="arabicPeriod"/>
            </a:pPr>
            <a:r>
              <a:rPr lang="uk-UA" sz="3200" dirty="0" smtClean="0"/>
              <a:t>Мойсей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Саул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Давид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Соломон</a:t>
            </a:r>
          </a:p>
          <a:p>
            <a:pPr marL="342900" indent="-342900">
              <a:buAutoNum type="arabicPeriod"/>
            </a:pPr>
            <a:r>
              <a:rPr lang="uk-UA" sz="3200" dirty="0" smtClean="0"/>
              <a:t>Єрусалим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237133"/>
            <a:ext cx="2592288" cy="63367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878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9429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7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</a:t>
            </a:r>
            <a:r>
              <a:rPr lang="ru-RU" sz="57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7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«Дешифровщик»</a:t>
            </a:r>
            <a:endParaRPr lang="ru-RU" sz="57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598491"/>
              </p:ext>
            </p:extLst>
          </p:nvPr>
        </p:nvGraphicFramePr>
        <p:xfrm>
          <a:off x="2143108" y="1285860"/>
          <a:ext cx="5286412" cy="3429024"/>
        </p:xfrm>
        <a:graphic>
          <a:graphicData uri="http://schemas.openxmlformats.org/drawingml/2006/table">
            <a:tbl>
              <a:tblPr/>
              <a:tblGrid>
                <a:gridCol w="1753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01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3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24487"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ru-RU" sz="3200" b="1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АБВГД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ЕЄЖЗ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ИІЇ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4487"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КЛМН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99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ОПР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99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СТУ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0050"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ФХЦЧ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00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ЩШЬ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  <a:p>
                      <a:pPr marL="228600" algn="ctr"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ЭЮЯ</a:t>
                      </a:r>
                      <a:endParaRPr lang="ru-RU" sz="32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Лента лицом вниз 6"/>
          <p:cNvSpPr/>
          <p:nvPr/>
        </p:nvSpPr>
        <p:spPr>
          <a:xfrm>
            <a:off x="428596" y="4857760"/>
            <a:ext cx="8501122" cy="1500198"/>
          </a:xfrm>
          <a:prstGeom prst="ribb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00" b="1" dirty="0" smtClean="0">
                <a:hlinkClick r:id="rId2" action="ppaction://hlinksldjump"/>
              </a:rPr>
              <a:t>5 2 5 6 3 9</a:t>
            </a:r>
            <a:endParaRPr lang="ru-RU" sz="6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776402"/>
          </a:xfrm>
        </p:spPr>
        <p:txBody>
          <a:bodyPr>
            <a:noAutofit/>
          </a:bodyPr>
          <a:lstStyle/>
          <a:p>
            <a:pPr algn="ctr"/>
            <a:r>
              <a:rPr lang="ru-RU" sz="11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Персія</a:t>
            </a:r>
            <a:endParaRPr lang="ru-RU" sz="11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90" y="1919117"/>
            <a:ext cx="421481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О велика держава персів,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Твої незліченні війська,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Скарби всіх благовірців,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Чиновники завжди серед злата…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Як ти могла так пасти?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Тепер лише дахми нам нагадають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Про те, що більш не повернуть,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Не встати з померлих у неволі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200" b="1" i="1" dirty="0" smtClean="0">
                <a:latin typeface="Book Antiqua" pitchFamily="18" charset="0"/>
                <a:ea typeface="Calibri" pitchFamily="34" charset="0"/>
                <a:cs typeface="Arial" pitchFamily="34" charset="0"/>
              </a:rPr>
              <a:t>Народам, кинувшим свій шлях.</a:t>
            </a:r>
            <a:endParaRPr kumimoji="0" lang="uk-UA" sz="2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18147" t="7474" r="21042" b="34536"/>
          <a:stretch>
            <a:fillRect/>
          </a:stretch>
        </p:blipFill>
        <p:spPr bwMode="auto">
          <a:xfrm>
            <a:off x="4714876" y="2643182"/>
            <a:ext cx="390051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04664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Проблемне питання:</a:t>
            </a:r>
            <a:r>
              <a:rPr lang="ru-RU" sz="6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0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0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58714" y="1216496"/>
            <a:ext cx="842968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uk-UA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Чому така сильна і могутня держава, як Персія, не змогла витримати випробувань часу і канула вліта?</a:t>
            </a: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214672"/>
            <a:ext cx="335758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Природа Іранського </a:t>
            </a:r>
            <a:r>
              <a:rPr lang="ru-RU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нагір</a:t>
            </a:r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4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319234"/>
              </p:ext>
            </p:extLst>
          </p:nvPr>
        </p:nvGraphicFramePr>
        <p:xfrm>
          <a:off x="285721" y="1785926"/>
          <a:ext cx="4286280" cy="4572032"/>
        </p:xfrm>
        <a:graphic>
          <a:graphicData uri="http://schemas.openxmlformats.org/drawingml/2006/table">
            <a:tbl>
              <a:tblPr/>
              <a:tblGrid>
                <a:gridCol w="2142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28760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Природні</a:t>
                      </a:r>
                      <a:r>
                        <a:rPr lang="ru-RU" sz="2000" b="1" baseline="0" dirty="0" smtClean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 умови</a:t>
                      </a:r>
                      <a:endParaRPr lang="ru-RU" sz="20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Види</a:t>
                      </a:r>
                      <a:r>
                        <a:rPr lang="uk-UA" sz="2000" baseline="0" dirty="0" smtClean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 діяльності</a:t>
                      </a:r>
                      <a:endParaRPr lang="ru-RU" sz="20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3272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endParaRPr lang="ru-RU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1689"/>
          <a:stretch/>
        </p:blipFill>
        <p:spPr>
          <a:xfrm>
            <a:off x="4716016" y="1268760"/>
            <a:ext cx="4114800" cy="316725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694430"/>
          </a:xfrm>
        </p:spPr>
        <p:txBody>
          <a:bodyPr>
            <a:noAutofit/>
          </a:bodyPr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Утворення Перської держави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294711"/>
              </p:ext>
            </p:extLst>
          </p:nvPr>
        </p:nvGraphicFramePr>
        <p:xfrm>
          <a:off x="428596" y="1052736"/>
          <a:ext cx="8286808" cy="5753151"/>
        </p:xfrm>
        <a:graphic>
          <a:graphicData uri="http://schemas.openxmlformats.org/drawingml/2006/table">
            <a:tbl>
              <a:tblPr/>
              <a:tblGrid>
                <a:gridCol w="31432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43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282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Правитель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rgbClr val="0000FF"/>
                          </a:solidFill>
                          <a:latin typeface="Arial Black" pitchFamily="34" charset="0"/>
                          <a:ea typeface="Calibri"/>
                          <a:cs typeface="Times New Roman"/>
                        </a:rPr>
                        <a:t>Завоювання</a:t>
                      </a:r>
                      <a:endParaRPr lang="ru-RU" sz="3200" dirty="0">
                        <a:solidFill>
                          <a:srgbClr val="0000FF"/>
                        </a:solidFill>
                        <a:latin typeface="Arial Black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1998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Кір </a:t>
                      </a:r>
                      <a:r>
                        <a:rPr lang="en-US" sz="4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II</a:t>
                      </a:r>
                      <a:endParaRPr lang="ru-RU" sz="4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32871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44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Камбіз </a:t>
                      </a:r>
                      <a:r>
                        <a:rPr lang="en-US" sz="4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II</a:t>
                      </a:r>
                      <a:endParaRPr lang="ru-RU" sz="4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latin typeface="Calibri"/>
                          <a:ea typeface="Calibri"/>
                          <a:cs typeface="Times New Roman"/>
                        </a:rPr>
                        <a:t>Сирію, Єрусалим, Єгипет.</a:t>
                      </a:r>
                      <a:endParaRPr lang="ru-RU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553917" y="1753398"/>
            <a:ext cx="5143536" cy="1643074"/>
          </a:xfrm>
          <a:prstGeom prst="roundRect">
            <a:avLst/>
          </a:prstGeom>
          <a:solidFill>
            <a:schemeClr val="accent1">
              <a:alpha val="0"/>
            </a:schemeClr>
          </a:solidFill>
          <a:ln w="0"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Лідія. Парфія. Нововавилонське царство. Вірменія</a:t>
            </a:r>
          </a:p>
        </p:txBody>
      </p:sp>
      <p:pic>
        <p:nvPicPr>
          <p:cNvPr id="20481" name="Picture 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5" y="4958176"/>
            <a:ext cx="2643206" cy="147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4208" y="5373216"/>
            <a:ext cx="1928794" cy="1239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 b="114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Овал 3"/>
          <p:cNvSpPr/>
          <p:nvPr/>
        </p:nvSpPr>
        <p:spPr>
          <a:xfrm rot="2404137">
            <a:off x="881152" y="2612186"/>
            <a:ext cx="1227641" cy="92783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Лідія</a:t>
            </a:r>
            <a:endParaRPr lang="ru-RU" sz="1400" b="1" dirty="0">
              <a:latin typeface="Arial Black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Овал 4"/>
          <p:cNvSpPr/>
          <p:nvPr/>
        </p:nvSpPr>
        <p:spPr>
          <a:xfrm rot="19045736">
            <a:off x="3024043" y="3627634"/>
            <a:ext cx="960505" cy="150019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Вавилон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 rot="1863205">
            <a:off x="4044970" y="3664330"/>
            <a:ext cx="2498654" cy="188473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Arial Black" pitchFamily="34" charset="0"/>
              </a:rPr>
              <a:t>Парфія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928794" y="2428868"/>
            <a:ext cx="2000264" cy="107157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Arial Black" pitchFamily="34" charset="0"/>
              </a:rPr>
              <a:t>Арменія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8" name="Овал 7">
            <a:hlinkClick r:id="rId3" action="ppaction://hlinksldjump"/>
          </p:cNvPr>
          <p:cNvSpPr/>
          <p:nvPr/>
        </p:nvSpPr>
        <p:spPr>
          <a:xfrm rot="4191208">
            <a:off x="-365152" y="4641779"/>
            <a:ext cx="3115712" cy="113472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 Black" pitchFamily="34" charset="0"/>
              </a:rPr>
              <a:t>Египет</a:t>
            </a:r>
            <a:endParaRPr lang="ru-RU" sz="1400" dirty="0">
              <a:latin typeface="Arial Black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 rot="20398448">
            <a:off x="1324923" y="3931593"/>
            <a:ext cx="1580739" cy="96700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latin typeface="Arial Black" pitchFamily="34" charset="0"/>
              </a:rPr>
              <a:t>Є</a:t>
            </a:r>
            <a:r>
              <a:rPr lang="ru-RU" sz="1100" b="1" dirty="0" smtClean="0">
                <a:latin typeface="Arial Black" pitchFamily="34" charset="0"/>
              </a:rPr>
              <a:t>ерусалим</a:t>
            </a:r>
            <a:endParaRPr lang="ru-RU" sz="1100" b="1" dirty="0">
              <a:latin typeface="Arial Black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 rot="775638">
            <a:off x="2003195" y="3412556"/>
            <a:ext cx="1221329" cy="803508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 Black" pitchFamily="34" charset="0"/>
              </a:rPr>
              <a:t>Сирія</a:t>
            </a:r>
            <a:endParaRPr lang="ru-RU" sz="1400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Правління Дарія </a:t>
            </a:r>
            <a:r>
              <a:rPr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ru-RU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3126769" cy="514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3571868" y="1428736"/>
            <a:ext cx="5143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FF"/>
                </a:solidFill>
              </a:rPr>
              <a:t>(522 – 486 рр. до н.э)</a:t>
            </a:r>
            <a:endParaRPr lang="ru-RU" sz="4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3306" y="2143116"/>
            <a:ext cx="50720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«… Я – </a:t>
            </a:r>
            <a:r>
              <a:rPr lang="ru-RU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Дарій</a:t>
            </a:r>
            <a:r>
              <a:rPr lang="ru-RU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цар великий, цар царів, цар багатоплеменних країн, цар цієї землі великої ….»</a:t>
            </a:r>
            <a:endParaRPr lang="ru-RU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60648"/>
            <a:ext cx="7344816" cy="626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18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Загибель Перської імперії.</a:t>
            </a:r>
            <a:endParaRPr lang="uk-UA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28596" y="4357694"/>
            <a:ext cx="842968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32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Свої дні Велика Персія закінчила </a:t>
            </a:r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331р. до н. е. </a:t>
            </a:r>
            <a:r>
              <a:rPr lang="uk-UA" sz="32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у </a:t>
            </a:r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битві при Гавгамелах</a:t>
            </a:r>
            <a:r>
              <a:rPr lang="uk-UA" sz="3200" dirty="0" smtClean="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, коли перси зазнали нищівної поразки від молодого македонського царя – </a:t>
            </a:r>
            <a:r>
              <a:rPr lang="uk-UA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Олександра.</a:t>
            </a:r>
            <a:endParaRPr kumimoji="0" lang="uk-UA" sz="32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2355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214422"/>
            <a:ext cx="7572428" cy="3118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2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uk-UA" sz="3600" dirty="0" smtClean="0"/>
              <a:t>Учні відповідають на поставлене на початку уроку </a:t>
            </a:r>
            <a:r>
              <a:rPr lang="uk-UA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проблемне питання.</a:t>
            </a:r>
          </a:p>
          <a:p>
            <a:pPr algn="r"/>
            <a:endParaRPr lang="uk-UA" sz="3600" dirty="0" smtClean="0"/>
          </a:p>
          <a:p>
            <a:pPr algn="r"/>
            <a:r>
              <a:rPr lang="uk-UA" sz="3600" dirty="0" smtClean="0"/>
              <a:t>чому </a:t>
            </a:r>
            <a:r>
              <a:rPr lang="uk-UA" sz="3600" dirty="0" smtClean="0"/>
              <a:t>така сильна </a:t>
            </a:r>
            <a:r>
              <a:rPr lang="uk-UA" sz="3600" dirty="0" smtClean="0"/>
              <a:t>і </a:t>
            </a:r>
            <a:r>
              <a:rPr lang="uk-UA" sz="3600" dirty="0" smtClean="0"/>
              <a:t>могутня</a:t>
            </a:r>
            <a:endParaRPr lang="uk-UA" sz="3600" dirty="0" smtClean="0"/>
          </a:p>
          <a:p>
            <a:pPr algn="r"/>
            <a:r>
              <a:rPr lang="uk-UA" sz="3600" dirty="0" smtClean="0"/>
              <a:t> держава як Персія,</a:t>
            </a:r>
          </a:p>
          <a:p>
            <a:pPr algn="r"/>
            <a:r>
              <a:rPr lang="uk-UA" sz="3600" dirty="0" smtClean="0"/>
              <a:t>не </a:t>
            </a:r>
            <a:r>
              <a:rPr lang="uk-UA" sz="3600" dirty="0" smtClean="0"/>
              <a:t>змогла </a:t>
            </a:r>
            <a:r>
              <a:rPr lang="uk-UA" sz="3600" dirty="0" smtClean="0"/>
              <a:t>витримати випробувань </a:t>
            </a:r>
            <a:r>
              <a:rPr lang="uk-UA" sz="3600" dirty="0" smtClean="0"/>
              <a:t>часу?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570190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448</TotalTime>
  <Words>518</Words>
  <Application>Microsoft Office PowerPoint</Application>
  <PresentationFormat>Экран (4:3)</PresentationFormat>
  <Paragraphs>90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Arial Black</vt:lpstr>
      <vt:lpstr>Arial Unicode MS</vt:lpstr>
      <vt:lpstr>Book Antiqua</vt:lpstr>
      <vt:lpstr>Calibri</vt:lpstr>
      <vt:lpstr>Constantia</vt:lpstr>
      <vt:lpstr>Times New Roman</vt:lpstr>
      <vt:lpstr>Wingdings 2</vt:lpstr>
      <vt:lpstr>Бумажная</vt:lpstr>
      <vt:lpstr>Персія</vt:lpstr>
      <vt:lpstr>Презентация PowerPoint</vt:lpstr>
      <vt:lpstr>Презентация PowerPoint</vt:lpstr>
      <vt:lpstr>Презентация PowerPoint</vt:lpstr>
      <vt:lpstr>Гра «Дешифровщик»</vt:lpstr>
      <vt:lpstr>Персія</vt:lpstr>
      <vt:lpstr>  Проблемне питання: </vt:lpstr>
      <vt:lpstr>Природа Іранського нагір’я</vt:lpstr>
      <vt:lpstr>Утворення Перської держави</vt:lpstr>
      <vt:lpstr>Презентация PowerPoint</vt:lpstr>
      <vt:lpstr>Правління Дарія I.</vt:lpstr>
      <vt:lpstr>Презентация PowerPoint</vt:lpstr>
      <vt:lpstr>Загибель Перської імперії.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Персия</dc:title>
  <dc:creator>777</dc:creator>
  <cp:lastModifiedBy>Пользователь</cp:lastModifiedBy>
  <cp:revision>117</cp:revision>
  <dcterms:created xsi:type="dcterms:W3CDTF">2013-11-04T17:54:39Z</dcterms:created>
  <dcterms:modified xsi:type="dcterms:W3CDTF">2022-12-26T08:12:03Z</dcterms:modified>
</cp:coreProperties>
</file>