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3" r:id="rId1"/>
  </p:sldMasterIdLst>
  <p:notesMasterIdLst>
    <p:notesMasterId r:id="rId37"/>
  </p:notesMasterIdLst>
  <p:sldIdLst>
    <p:sldId id="257" r:id="rId2"/>
    <p:sldId id="292" r:id="rId3"/>
    <p:sldId id="299" r:id="rId4"/>
    <p:sldId id="312" r:id="rId5"/>
    <p:sldId id="313" r:id="rId6"/>
    <p:sldId id="260" r:id="rId7"/>
    <p:sldId id="323" r:id="rId8"/>
    <p:sldId id="306" r:id="rId9"/>
    <p:sldId id="261" r:id="rId10"/>
    <p:sldId id="315" r:id="rId11"/>
    <p:sldId id="296" r:id="rId12"/>
    <p:sldId id="262" r:id="rId13"/>
    <p:sldId id="316" r:id="rId14"/>
    <p:sldId id="289" r:id="rId15"/>
    <p:sldId id="317" r:id="rId16"/>
    <p:sldId id="318" r:id="rId17"/>
    <p:sldId id="311" r:id="rId18"/>
    <p:sldId id="267" r:id="rId19"/>
    <p:sldId id="319" r:id="rId20"/>
    <p:sldId id="290" r:id="rId21"/>
    <p:sldId id="297" r:id="rId22"/>
    <p:sldId id="320" r:id="rId23"/>
    <p:sldId id="269" r:id="rId24"/>
    <p:sldId id="298" r:id="rId25"/>
    <p:sldId id="321" r:id="rId26"/>
    <p:sldId id="291" r:id="rId27"/>
    <p:sldId id="322" r:id="rId28"/>
    <p:sldId id="304" r:id="rId29"/>
    <p:sldId id="272" r:id="rId30"/>
    <p:sldId id="307" r:id="rId31"/>
    <p:sldId id="308" r:id="rId32"/>
    <p:sldId id="309" r:id="rId33"/>
    <p:sldId id="310" r:id="rId34"/>
    <p:sldId id="302" r:id="rId35"/>
    <p:sldId id="305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66"/>
    <a:srgbClr val="800000"/>
    <a:srgbClr val="CC6600"/>
    <a:srgbClr val="00FFFF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>
      <p:cViewPr varScale="1">
        <p:scale>
          <a:sx n="84" d="100"/>
          <a:sy n="84" d="100"/>
        </p:scale>
        <p:origin x="1354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79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9FAABBB4-81B1-455C-8787-93B390418710}" type="datetimeFigureOut">
              <a:rPr lang="ru-RU"/>
              <a:pPr>
                <a:defRPr/>
              </a:pPr>
              <a:t>26.02.2023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EC2DDDE3-E1F1-4367-83C2-152D8398D6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8605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98B70-E265-49D9-8FD4-FAC095A152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63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CB3DB-943A-4D70-89D4-127705FA42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53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EC98A-D736-48DC-932E-CB1D4C1793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92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B1BF0-A839-4DA1-845C-E135192D8E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15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E0CC3-C83B-4AC7-9826-30B59D6DB3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38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D3318-B8E0-40BF-91E9-979BA3B3E1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64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F05F6-FF0C-420B-BDF1-B9293E8428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69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E015D-8E23-473B-B617-8FA07EC807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24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5843D-DA3A-4A01-A3B0-13E11364F8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90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76390-97A2-4F3A-AD55-51F4E77B0C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52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ECB8B-131D-4F71-AF89-1C231E68A2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63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C0D8D1-3335-4A80-A422-627CE01AA9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7" descr="meander-1"/>
          <p:cNvSpPr>
            <a:spLocks noChangeArrowheads="1"/>
          </p:cNvSpPr>
          <p:nvPr userDrawn="1"/>
        </p:nvSpPr>
        <p:spPr bwMode="auto">
          <a:xfrm>
            <a:off x="0" y="152400"/>
            <a:ext cx="9144000" cy="152400"/>
          </a:xfrm>
          <a:prstGeom prst="rect">
            <a:avLst/>
          </a:prstGeom>
          <a:blipFill dpi="0" rotWithShape="0">
            <a:blip r:embed="rId13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endParaRPr lang="uk-UA" altLang="uk-UA" smtClean="0"/>
          </a:p>
        </p:txBody>
      </p:sp>
      <p:sp>
        <p:nvSpPr>
          <p:cNvPr id="8" name="Rectangle 8" descr="meander-1"/>
          <p:cNvSpPr>
            <a:spLocks noChangeArrowheads="1"/>
          </p:cNvSpPr>
          <p:nvPr userDrawn="1"/>
        </p:nvSpPr>
        <p:spPr bwMode="auto">
          <a:xfrm>
            <a:off x="0" y="6553200"/>
            <a:ext cx="9144000" cy="152400"/>
          </a:xfrm>
          <a:prstGeom prst="rect">
            <a:avLst/>
          </a:prstGeom>
          <a:blipFill dpi="0" rotWithShape="0">
            <a:blip r:embed="rId13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endParaRPr lang="uk-UA" altLang="uk-UA" smtClean="0"/>
          </a:p>
        </p:txBody>
      </p:sp>
      <p:sp>
        <p:nvSpPr>
          <p:cNvPr id="9" name="Rectangle 9" descr="meander-12"/>
          <p:cNvSpPr>
            <a:spLocks noChangeArrowheads="1"/>
          </p:cNvSpPr>
          <p:nvPr userDrawn="1"/>
        </p:nvSpPr>
        <p:spPr bwMode="auto">
          <a:xfrm>
            <a:off x="152400" y="0"/>
            <a:ext cx="152400" cy="68580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endParaRPr lang="uk-UA" altLang="uk-UA" smtClean="0"/>
          </a:p>
        </p:txBody>
      </p:sp>
      <p:sp>
        <p:nvSpPr>
          <p:cNvPr id="10" name="Rectangle 12" descr="meander-12"/>
          <p:cNvSpPr>
            <a:spLocks noChangeArrowheads="1"/>
          </p:cNvSpPr>
          <p:nvPr userDrawn="1"/>
        </p:nvSpPr>
        <p:spPr bwMode="auto">
          <a:xfrm>
            <a:off x="152400" y="0"/>
            <a:ext cx="152400" cy="68580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endParaRPr lang="uk-UA" altLang="uk-UA" smtClean="0"/>
          </a:p>
        </p:txBody>
      </p:sp>
      <p:sp>
        <p:nvSpPr>
          <p:cNvPr id="11" name="Rectangle 14" descr="meander-12"/>
          <p:cNvSpPr>
            <a:spLocks noChangeArrowheads="1"/>
          </p:cNvSpPr>
          <p:nvPr userDrawn="1"/>
        </p:nvSpPr>
        <p:spPr bwMode="auto">
          <a:xfrm>
            <a:off x="8839200" y="0"/>
            <a:ext cx="152400" cy="68580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endParaRPr lang="uk-UA" altLang="uk-UA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2349500"/>
            <a:ext cx="8496300" cy="791468"/>
          </a:xfrm>
          <a:gradFill rotWithShape="0">
            <a:gsLst>
              <a:gs pos="0">
                <a:srgbClr val="3B0000"/>
              </a:gs>
              <a:gs pos="100000">
                <a:srgbClr val="800000"/>
              </a:gs>
            </a:gsLst>
            <a:path path="shape">
              <a:fillToRect l="50000" t="50000" r="50000" b="50000"/>
            </a:path>
          </a:gra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uk-UA" dirty="0" smtClean="0">
                <a:solidFill>
                  <a:srgbClr val="FFCC00"/>
                </a:solidFill>
              </a:rPr>
              <a:t>П</a:t>
            </a:r>
            <a:br>
              <a:rPr lang="ru-RU" altLang="uk-UA" dirty="0" smtClean="0">
                <a:solidFill>
                  <a:srgbClr val="FFCC00"/>
                </a:solidFill>
              </a:rPr>
            </a:br>
            <a:r>
              <a:rPr lang="ru-RU" altLang="uk-UA" dirty="0">
                <a:solidFill>
                  <a:srgbClr val="FFCC00"/>
                </a:solidFill>
              </a:rPr>
              <a:t>П</a:t>
            </a:r>
            <a:r>
              <a:rPr lang="ru-RU" altLang="uk-UA" dirty="0" smtClean="0">
                <a:solidFill>
                  <a:srgbClr val="FFCC00"/>
                </a:solidFill>
              </a:rPr>
              <a:t>ерс</a:t>
            </a:r>
            <a:r>
              <a:rPr lang="uk-UA" altLang="uk-UA" dirty="0" smtClean="0">
                <a:solidFill>
                  <a:srgbClr val="FFCC00"/>
                </a:solidFill>
              </a:rPr>
              <a:t>ь</a:t>
            </a:r>
            <a:r>
              <a:rPr lang="ru-RU" altLang="uk-UA" dirty="0" smtClean="0">
                <a:solidFill>
                  <a:srgbClr val="FFCC00"/>
                </a:solidFill>
              </a:rPr>
              <a:t>к</a:t>
            </a:r>
            <a:r>
              <a:rPr lang="uk-UA" altLang="uk-UA" dirty="0" smtClean="0">
                <a:solidFill>
                  <a:srgbClr val="FFCC00"/>
                </a:solidFill>
              </a:rPr>
              <a:t>о-грецькі</a:t>
            </a:r>
            <a:r>
              <a:rPr lang="ru-RU" altLang="uk-UA" dirty="0" smtClean="0">
                <a:solidFill>
                  <a:srgbClr val="FFCC00"/>
                </a:solidFill>
              </a:rPr>
              <a:t> </a:t>
            </a:r>
            <a:r>
              <a:rPr lang="ru-RU" altLang="uk-UA" dirty="0" smtClean="0">
                <a:solidFill>
                  <a:srgbClr val="FFCC00"/>
                </a:solidFill>
              </a:rPr>
              <a:t>в</a:t>
            </a:r>
            <a:r>
              <a:rPr lang="uk-UA" altLang="uk-UA" dirty="0" smtClean="0">
                <a:solidFill>
                  <a:srgbClr val="FFCC00"/>
                </a:solidFill>
              </a:rPr>
              <a:t>і</a:t>
            </a:r>
            <a:r>
              <a:rPr lang="ru-RU" altLang="uk-UA" dirty="0" err="1" smtClean="0">
                <a:solidFill>
                  <a:srgbClr val="FFCC00"/>
                </a:solidFill>
              </a:rPr>
              <a:t>йн</a:t>
            </a:r>
            <a:r>
              <a:rPr lang="uk-UA" altLang="uk-UA" dirty="0" smtClean="0">
                <a:solidFill>
                  <a:srgbClr val="FFCC00"/>
                </a:solidFill>
              </a:rPr>
              <a:t>и </a:t>
            </a:r>
            <a:r>
              <a:rPr altLang="uk-UA" dirty="0" smtClean="0">
                <a:solidFill>
                  <a:srgbClr val="FFCC00"/>
                </a:solidFill>
              </a:rPr>
              <a:t/>
            </a:r>
            <a:br>
              <a:rPr altLang="uk-UA" dirty="0" smtClean="0">
                <a:solidFill>
                  <a:srgbClr val="FFCC00"/>
                </a:solidFill>
              </a:rPr>
            </a:br>
            <a:r>
              <a:rPr lang="ru-RU" altLang="uk-UA" sz="3200" dirty="0" smtClean="0">
                <a:solidFill>
                  <a:srgbClr val="FFCC00"/>
                </a:solidFill>
              </a:rPr>
              <a:t>(500-449 </a:t>
            </a:r>
            <a:r>
              <a:rPr lang="uk-UA" altLang="uk-UA" sz="3200" dirty="0" smtClean="0">
                <a:solidFill>
                  <a:srgbClr val="FFCC00"/>
                </a:solidFill>
              </a:rPr>
              <a:t>р</a:t>
            </a:r>
            <a:r>
              <a:rPr lang="ru-RU" altLang="uk-UA" sz="3200" dirty="0" smtClean="0">
                <a:solidFill>
                  <a:srgbClr val="FFCC00"/>
                </a:solidFill>
              </a:rPr>
              <a:t>.</a:t>
            </a:r>
            <a:r>
              <a:rPr lang="uk-UA" altLang="uk-UA" sz="3200" dirty="0" smtClean="0">
                <a:solidFill>
                  <a:srgbClr val="FFCC00"/>
                </a:solidFill>
              </a:rPr>
              <a:t>р</a:t>
            </a:r>
            <a:r>
              <a:rPr lang="ru-RU" altLang="uk-UA" sz="3200" dirty="0" smtClean="0">
                <a:solidFill>
                  <a:srgbClr val="FFCC00"/>
                </a:solidFill>
              </a:rPr>
              <a:t>. до н.</a:t>
            </a:r>
            <a:r>
              <a:rPr lang="uk-UA" altLang="uk-UA" sz="3200" dirty="0" smtClean="0">
                <a:solidFill>
                  <a:srgbClr val="FFCC00"/>
                </a:solidFill>
              </a:rPr>
              <a:t>е</a:t>
            </a:r>
            <a:r>
              <a:rPr lang="ru-RU" altLang="uk-UA" sz="3200" dirty="0" smtClean="0">
                <a:solidFill>
                  <a:srgbClr val="FFCC00"/>
                </a:solidFill>
              </a:rPr>
              <a:t>.)</a:t>
            </a:r>
          </a:p>
        </p:txBody>
      </p:sp>
      <p:pic>
        <p:nvPicPr>
          <p:cNvPr id="205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503613"/>
            <a:ext cx="3917950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2519363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33375"/>
            <a:ext cx="2952750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79400"/>
            <a:ext cx="3024187" cy="209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4" t="26968" r="23959" b="15317"/>
          <a:stretch>
            <a:fillRect/>
          </a:stretch>
        </p:blipFill>
        <p:spPr bwMode="auto">
          <a:xfrm>
            <a:off x="4241800" y="3503613"/>
            <a:ext cx="4578350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57200" y="836613"/>
            <a:ext cx="8305800" cy="10795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uk-UA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altLang="uk-UA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altLang="uk-UA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altLang="uk-UA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altLang="uk-UA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altLang="uk-UA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altLang="uk-UA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altLang="uk-UA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uk-UA" dirty="0">
              <a:solidFill>
                <a:srgbClr val="8000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536" y="908720"/>
            <a:ext cx="8270875" cy="397033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342900" indent="-342900" algn="just">
              <a:spcBef>
                <a:spcPct val="0"/>
              </a:spcBef>
              <a:buFontTx/>
              <a:buAutoNum type="arabicPeriod"/>
            </a:pPr>
            <a:r>
              <a:rPr lang="uk-UA" altLang="uk-UA" sz="36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Причини греко-перських війн.</a:t>
            </a:r>
          </a:p>
          <a:p>
            <a:pPr marL="342900" indent="-342900" algn="just">
              <a:spcBef>
                <a:spcPct val="0"/>
              </a:spcBef>
              <a:buFontTx/>
              <a:buAutoNum type="arabicPeriod"/>
            </a:pPr>
            <a:r>
              <a:rPr lang="uk-UA" altLang="uk-UA" sz="36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Похід Дарія.</a:t>
            </a:r>
          </a:p>
          <a:p>
            <a:pPr marL="342900" indent="-342900" algn="just">
              <a:spcBef>
                <a:spcPct val="0"/>
              </a:spcBef>
              <a:buFontTx/>
              <a:buAutoNum type="arabicPeriod"/>
            </a:pPr>
            <a:r>
              <a:rPr lang="uk-UA" altLang="uk-UA" sz="36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Марафонська битва.</a:t>
            </a:r>
          </a:p>
          <a:p>
            <a:pPr marL="342900" indent="-342900" algn="just">
              <a:spcBef>
                <a:spcPct val="0"/>
              </a:spcBef>
              <a:buFontTx/>
              <a:buAutoNum type="arabicPeriod"/>
            </a:pPr>
            <a:r>
              <a:rPr lang="uk-UA" altLang="uk-UA" sz="36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Битва при Фермопілах.</a:t>
            </a:r>
          </a:p>
          <a:p>
            <a:pPr marL="342900" indent="-342900" algn="just">
              <a:spcBef>
                <a:spcPct val="0"/>
              </a:spcBef>
              <a:buFontTx/>
              <a:buAutoNum type="arabicPeriod"/>
            </a:pPr>
            <a:r>
              <a:rPr lang="uk-UA" altLang="uk-UA" sz="3600" b="1" i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Саламінська</a:t>
            </a:r>
            <a:r>
              <a:rPr lang="uk-UA" altLang="uk-UA" sz="36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битва.</a:t>
            </a:r>
          </a:p>
          <a:p>
            <a:pPr marL="342900" indent="-342900" algn="just">
              <a:spcBef>
                <a:spcPct val="0"/>
              </a:spcBef>
              <a:buFontTx/>
              <a:buAutoNum type="arabicPeriod"/>
            </a:pPr>
            <a:r>
              <a:rPr lang="uk-UA" altLang="uk-UA" sz="36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Остаточна перемога греків та її значення.</a:t>
            </a:r>
          </a:p>
        </p:txBody>
      </p:sp>
      <p:pic>
        <p:nvPicPr>
          <p:cNvPr id="3076" name="Picture 5" descr="hoplit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437112"/>
            <a:ext cx="25495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История10  6кл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6" t="1593" r="967" b="735"/>
          <a:stretch>
            <a:fillRect/>
          </a:stretch>
        </p:blipFill>
        <p:spPr bwMode="auto">
          <a:xfrm>
            <a:off x="395536" y="404664"/>
            <a:ext cx="8424936" cy="6054725"/>
          </a:xfrm>
          <a:prstGeom prst="rect">
            <a:avLst/>
          </a:prstGeom>
          <a:noFill/>
          <a:ln w="76200" cmpd="tri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-22960"/>
            <a:ext cx="9143999" cy="744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32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328862"/>
            <a:ext cx="5103361" cy="92333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u="sng" dirty="0" err="1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Пригадайте</a:t>
            </a:r>
            <a:r>
              <a:rPr lang="ru-RU" b="1" u="sng" dirty="0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b="1" u="sng" dirty="0" err="1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поняття</a:t>
            </a:r>
            <a:r>
              <a:rPr lang="ru-RU" b="1" u="sng" dirty="0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b="1" u="sng" dirty="0" err="1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імперія</a:t>
            </a:r>
            <a:r>
              <a:rPr lang="ru-RU" b="1" u="sng" dirty="0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b="1" u="sng" dirty="0" err="1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Що</a:t>
            </a:r>
            <a:r>
              <a:rPr lang="ru-RU" b="1" u="sng" dirty="0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b="1" u="sng" dirty="0" err="1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ви</a:t>
            </a:r>
            <a:r>
              <a:rPr lang="ru-RU" b="1" u="sng" dirty="0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b="1" u="sng" dirty="0" err="1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знаєте</a:t>
            </a:r>
            <a:r>
              <a:rPr lang="ru-RU" b="1" u="sng" dirty="0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 про </a:t>
            </a:r>
            <a:r>
              <a:rPr lang="ru-RU" b="1" u="sng" dirty="0" err="1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Перське</a:t>
            </a:r>
            <a:r>
              <a:rPr lang="ru-RU" b="1" u="sng" dirty="0">
                <a:ln>
                  <a:solidFill>
                    <a:schemeClr val="tx2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 царство</a:t>
            </a:r>
            <a:r>
              <a:rPr lang="ru-RU" b="1" dirty="0">
                <a:solidFill>
                  <a:srgbClr val="C00000"/>
                </a:solidFill>
              </a:rPr>
              <a:t>.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4" y="2030445"/>
            <a:ext cx="1081705" cy="1180042"/>
          </a:xfrm>
          <a:prstGeom prst="rect">
            <a:avLst/>
          </a:prstGeom>
        </p:spPr>
      </p:pic>
      <p:pic>
        <p:nvPicPr>
          <p:cNvPr id="7" name="Замещающее содержимое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24649" y="1632605"/>
            <a:ext cx="4519263" cy="3579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6851314" y="2962257"/>
            <a:ext cx="2276723" cy="639723"/>
          </a:xfrm>
          <a:prstGeom prst="roundRect">
            <a:avLst>
              <a:gd name="adj" fmla="val 23555"/>
            </a:avLst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1500" b="1" dirty="0">
                <a:ln>
                  <a:solidFill>
                    <a:schemeClr val="tx1"/>
                  </a:solidFill>
                </a:ln>
              </a:rPr>
              <a:t>Перська імперія</a:t>
            </a:r>
          </a:p>
          <a:p>
            <a:pPr algn="ctr"/>
            <a:endParaRPr lang="ru-RU" sz="15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04690" y="1179162"/>
            <a:ext cx="3727250" cy="203132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i="1" dirty="0">
                <a:solidFill>
                  <a:schemeClr val="tx2"/>
                </a:solidFill>
                <a:latin typeface="+mj-lt"/>
              </a:rPr>
              <a:t>З моменту </a:t>
            </a:r>
            <a:r>
              <a:rPr lang="ru-RU" i="1" dirty="0" err="1">
                <a:solidFill>
                  <a:schemeClr val="tx2"/>
                </a:solidFill>
                <a:latin typeface="+mj-lt"/>
              </a:rPr>
              <a:t>виникнення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 в </a:t>
            </a:r>
            <a:r>
              <a:rPr lang="ru-RU" b="1" i="1" dirty="0">
                <a:solidFill>
                  <a:schemeClr val="tx2"/>
                </a:solidFill>
                <a:latin typeface="+mj-lt"/>
              </a:rPr>
              <a:t>VI </a:t>
            </a:r>
            <a:r>
              <a:rPr lang="ru-RU" b="1" i="1" dirty="0" err="1">
                <a:solidFill>
                  <a:schemeClr val="tx2"/>
                </a:solidFill>
                <a:latin typeface="+mj-lt"/>
              </a:rPr>
              <a:t>столiттi</a:t>
            </a:r>
            <a:r>
              <a:rPr lang="ru-RU" b="1" i="1" dirty="0">
                <a:solidFill>
                  <a:schemeClr val="tx2"/>
                </a:solidFill>
                <a:latin typeface="+mj-lt"/>
              </a:rPr>
              <a:t> до н. е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. і до </a:t>
            </a:r>
            <a:r>
              <a:rPr lang="ru-RU" i="1" dirty="0" err="1">
                <a:solidFill>
                  <a:schemeClr val="tx2"/>
                </a:solidFill>
                <a:latin typeface="+mj-lt"/>
              </a:rPr>
              <a:t>завоювання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 </a:t>
            </a:r>
            <a:r>
              <a:rPr lang="ru-RU" b="1" i="1" dirty="0">
                <a:solidFill>
                  <a:schemeClr val="tx2"/>
                </a:solidFill>
                <a:latin typeface="+mj-lt"/>
              </a:rPr>
              <a:t>Александром </a:t>
            </a:r>
            <a:r>
              <a:rPr lang="ru-RU" b="1" i="1" dirty="0" err="1">
                <a:solidFill>
                  <a:schemeClr val="tx2"/>
                </a:solidFill>
                <a:latin typeface="+mj-lt"/>
              </a:rPr>
              <a:t>Македонським</a:t>
            </a:r>
            <a:r>
              <a:rPr lang="ru-RU" b="1" i="1" dirty="0">
                <a:solidFill>
                  <a:schemeClr val="tx2"/>
                </a:solidFill>
                <a:latin typeface="+mj-lt"/>
              </a:rPr>
              <a:t> в IV </a:t>
            </a:r>
            <a:r>
              <a:rPr lang="ru-RU" b="1" i="1" dirty="0" err="1">
                <a:solidFill>
                  <a:schemeClr val="tx2"/>
                </a:solidFill>
                <a:latin typeface="+mj-lt"/>
              </a:rPr>
              <a:t>столiттi</a:t>
            </a:r>
            <a:r>
              <a:rPr lang="ru-RU" b="1" i="1" dirty="0">
                <a:solidFill>
                  <a:schemeClr val="tx2"/>
                </a:solidFill>
                <a:latin typeface="+mj-lt"/>
              </a:rPr>
              <a:t> до </a:t>
            </a:r>
            <a:r>
              <a:rPr lang="ru-RU" b="1" i="1" dirty="0" err="1">
                <a:solidFill>
                  <a:schemeClr val="tx2"/>
                </a:solidFill>
                <a:latin typeface="+mj-lt"/>
              </a:rPr>
              <a:t>н.е</a:t>
            </a:r>
            <a:r>
              <a:rPr lang="ru-RU" b="1" i="1" dirty="0">
                <a:solidFill>
                  <a:schemeClr val="tx2"/>
                </a:solidFill>
                <a:latin typeface="+mj-lt"/>
              </a:rPr>
              <a:t>. </a:t>
            </a:r>
            <a:r>
              <a:rPr lang="ru-RU" i="1" dirty="0" err="1">
                <a:solidFill>
                  <a:schemeClr val="tx2"/>
                </a:solidFill>
                <a:latin typeface="+mj-lt"/>
              </a:rPr>
              <a:t>протягом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 </a:t>
            </a:r>
            <a:r>
              <a:rPr lang="ru-RU" i="1" dirty="0" err="1">
                <a:solidFill>
                  <a:schemeClr val="tx2"/>
                </a:solidFill>
                <a:latin typeface="+mj-lt"/>
              </a:rPr>
              <a:t>двох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 з половиною </a:t>
            </a:r>
            <a:r>
              <a:rPr lang="ru-RU" i="1" dirty="0" err="1">
                <a:solidFill>
                  <a:schemeClr val="tx2"/>
                </a:solidFill>
                <a:latin typeface="+mj-lt"/>
              </a:rPr>
              <a:t>століть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 </a:t>
            </a:r>
            <a:r>
              <a:rPr lang="ru-RU" i="1" dirty="0" err="1">
                <a:solidFill>
                  <a:schemeClr val="tx2"/>
                </a:solidFill>
                <a:latin typeface="+mj-lt"/>
              </a:rPr>
              <a:t>Персія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 </a:t>
            </a:r>
            <a:r>
              <a:rPr lang="ru-RU" i="1" dirty="0" err="1">
                <a:solidFill>
                  <a:schemeClr val="tx2"/>
                </a:solidFill>
                <a:latin typeface="+mj-lt"/>
              </a:rPr>
              <a:t>посідала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 </a:t>
            </a:r>
            <a:r>
              <a:rPr lang="ru-RU" i="1" dirty="0" err="1">
                <a:solidFill>
                  <a:schemeClr val="tx2"/>
                </a:solidFill>
                <a:latin typeface="+mj-lt"/>
              </a:rPr>
              <a:t>панівне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 становище в </a:t>
            </a:r>
            <a:r>
              <a:rPr lang="ru-RU" i="1" dirty="0" err="1">
                <a:solidFill>
                  <a:schemeClr val="tx2"/>
                </a:solidFill>
                <a:latin typeface="+mj-lt"/>
              </a:rPr>
              <a:t>Стародавньому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 </a:t>
            </a:r>
            <a:r>
              <a:rPr lang="ru-RU" i="1" dirty="0" err="1">
                <a:solidFill>
                  <a:schemeClr val="tx2"/>
                </a:solidFill>
                <a:latin typeface="+mj-lt"/>
              </a:rPr>
              <a:t>світі</a:t>
            </a:r>
            <a:r>
              <a:rPr lang="ru-RU" i="1" dirty="0">
                <a:solidFill>
                  <a:schemeClr val="tx2"/>
                </a:solidFill>
                <a:latin typeface="+mj-lt"/>
              </a:rPr>
              <a:t>.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4860033" y="328863"/>
            <a:ext cx="3960439" cy="1155922"/>
            <a:chOff x="4703618" y="4495800"/>
            <a:chExt cx="4440382" cy="2172554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12" name="Прямоугольник 11"/>
            <p:cNvSpPr/>
            <p:nvPr/>
          </p:nvSpPr>
          <p:spPr bwMode="auto">
            <a:xfrm>
              <a:off x="4703618" y="4495800"/>
              <a:ext cx="4440382" cy="2084660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/>
            <a:lstStyle/>
            <a:p>
              <a:pPr eaLnBrk="1" hangingPunct="1">
                <a:defRPr/>
              </a:pPr>
              <a:endParaRPr lang="ru-RU" b="1">
                <a:latin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730081" y="4698583"/>
              <a:ext cx="4305299" cy="1969771"/>
            </a:xfrm>
            <a:prstGeom prst="rect">
              <a:avLst/>
            </a:prstGeom>
            <a:solidFill>
              <a:srgbClr val="EBFA5C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ru-RU" b="1" i="1" dirty="0" err="1">
                  <a:solidFill>
                    <a:srgbClr val="000000"/>
                  </a:solidFill>
                  <a:latin typeface="+mj-lt"/>
                </a:rPr>
                <a:t>Імперія</a:t>
              </a:r>
              <a:r>
                <a:rPr lang="ru-RU" b="1" i="1" dirty="0">
                  <a:solidFill>
                    <a:srgbClr val="000000"/>
                  </a:solidFill>
                  <a:latin typeface="+mj-lt"/>
                </a:rPr>
                <a:t> — держава з </a:t>
              </a:r>
              <a:r>
                <a:rPr lang="ru-RU" b="1" i="1" dirty="0" err="1">
                  <a:solidFill>
                    <a:srgbClr val="000000"/>
                  </a:solidFill>
                  <a:latin typeface="+mj-lt"/>
                </a:rPr>
                <a:t>єдиним</a:t>
              </a:r>
              <a:r>
                <a:rPr lang="ru-RU" b="1" i="1" dirty="0">
                  <a:solidFill>
                    <a:srgbClr val="000000"/>
                  </a:solidFill>
                  <a:latin typeface="+mj-lt"/>
                </a:rPr>
                <a:t> центром, яка </a:t>
              </a:r>
              <a:r>
                <a:rPr lang="ru-RU" b="1" i="1" dirty="0" err="1">
                  <a:solidFill>
                    <a:srgbClr val="000000"/>
                  </a:solidFill>
                  <a:latin typeface="+mj-lt"/>
                </a:rPr>
                <a:t>управляє</a:t>
              </a:r>
              <a:r>
                <a:rPr lang="ru-RU" b="1" i="1" dirty="0">
                  <a:solidFill>
                    <a:srgbClr val="000000"/>
                  </a:solidFill>
                  <a:latin typeface="+mj-lt"/>
                </a:rPr>
                <a:t> </a:t>
              </a:r>
              <a:r>
                <a:rPr lang="ru-RU" b="1" i="1" dirty="0" err="1">
                  <a:solidFill>
                    <a:srgbClr val="000000"/>
                  </a:solidFill>
                  <a:latin typeface="+mj-lt"/>
                </a:rPr>
                <a:t>багатьма</a:t>
              </a:r>
              <a:r>
                <a:rPr lang="ru-RU" b="1" i="1" dirty="0">
                  <a:solidFill>
                    <a:srgbClr val="000000"/>
                  </a:solidFill>
                  <a:latin typeface="+mj-lt"/>
                </a:rPr>
                <a:t> </a:t>
              </a:r>
              <a:r>
                <a:rPr lang="ru-RU" b="1" i="1" dirty="0" err="1">
                  <a:solidFill>
                    <a:srgbClr val="000000"/>
                  </a:solidFill>
                  <a:latin typeface="+mj-lt"/>
                </a:rPr>
                <a:t>завойованими</a:t>
              </a:r>
              <a:r>
                <a:rPr lang="ru-RU" b="1" i="1" dirty="0">
                  <a:solidFill>
                    <a:srgbClr val="000000"/>
                  </a:solidFill>
                  <a:latin typeface="+mj-lt"/>
                </a:rPr>
                <a:t> народами.</a:t>
              </a:r>
            </a:p>
            <a:p>
              <a:pPr eaLnBrk="1" hangingPunct="1">
                <a:defRPr/>
              </a:pPr>
              <a:endParaRPr lang="ru-RU" b="1" i="1" dirty="0">
                <a:solidFill>
                  <a:srgbClr val="000000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4159" y="3358307"/>
            <a:ext cx="1786212" cy="30665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868" y="3601980"/>
            <a:ext cx="2426418" cy="299537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5577" y="3244334"/>
            <a:ext cx="11521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Дарій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I </a:t>
            </a:r>
          </a:p>
        </p:txBody>
      </p:sp>
    </p:spTree>
    <p:extLst>
      <p:ext uri="{BB962C8B-B14F-4D97-AF65-F5344CB8AC3E}">
        <p14:creationId xmlns:p14="http://schemas.microsoft.com/office/powerpoint/2010/main" val="73081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476250"/>
            <a:ext cx="7772400" cy="720725"/>
          </a:xfrm>
          <a:solidFill>
            <a:schemeClr val="bg1"/>
          </a:solidFill>
          <a:effectLst>
            <a:outerShdw dist="35921" dir="2700000" algn="ctr" rotWithShape="0">
              <a:srgbClr val="CC6600"/>
            </a:outerShdw>
          </a:effectLst>
        </p:spPr>
        <p:txBody>
          <a:bodyPr/>
          <a:lstStyle/>
          <a:p>
            <a:r>
              <a:rPr lang="ru-RU" altLang="uk-UA" sz="5400" b="1" dirty="0" smtClean="0">
                <a:solidFill>
                  <a:srgbClr val="C00000"/>
                </a:solidFill>
              </a:rPr>
              <a:t>Причин</a:t>
            </a:r>
            <a:r>
              <a:rPr lang="uk-UA" altLang="uk-UA" sz="5400" b="1" dirty="0" smtClean="0">
                <a:solidFill>
                  <a:srgbClr val="C00000"/>
                </a:solidFill>
              </a:rPr>
              <a:t>и</a:t>
            </a:r>
            <a:r>
              <a:rPr lang="ru-RU" altLang="uk-UA" sz="5400" b="1" dirty="0" smtClean="0">
                <a:solidFill>
                  <a:srgbClr val="C00000"/>
                </a:solidFill>
              </a:rPr>
              <a:t> в</a:t>
            </a:r>
            <a:r>
              <a:rPr lang="uk-UA" altLang="uk-UA" sz="5400" b="1" dirty="0" smtClean="0">
                <a:solidFill>
                  <a:srgbClr val="C00000"/>
                </a:solidFill>
              </a:rPr>
              <a:t>і</a:t>
            </a:r>
            <a:r>
              <a:rPr lang="ru-RU" altLang="uk-UA" sz="5400" b="1" dirty="0" err="1" smtClean="0">
                <a:solidFill>
                  <a:srgbClr val="C00000"/>
                </a:solidFill>
              </a:rPr>
              <a:t>йн</a:t>
            </a:r>
            <a:endParaRPr lang="ru-RU" altLang="uk-UA" sz="5400" b="1" dirty="0" smtClean="0">
              <a:solidFill>
                <a:srgbClr val="C00000"/>
              </a:solidFill>
            </a:endParaRPr>
          </a:p>
        </p:txBody>
      </p:sp>
      <p:sp>
        <p:nvSpPr>
          <p:cNvPr id="12291" name="AutoShape 3"/>
          <p:cNvSpPr>
            <a:spLocks noChangeArrowheads="1"/>
          </p:cNvSpPr>
          <p:nvPr/>
        </p:nvSpPr>
        <p:spPr bwMode="auto">
          <a:xfrm>
            <a:off x="1371600" y="1295400"/>
            <a:ext cx="2057400" cy="914400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>
            <a:outerShdw dist="107763" dir="2700000" algn="ctr" rotWithShape="0">
              <a:srgbClr val="800000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uk-UA" altLang="uk-UA" sz="2400" b="1" dirty="0" smtClean="0">
                <a:solidFill>
                  <a:srgbClr val="FFFF00"/>
                </a:solidFill>
                <a:latin typeface="Bookman Old Style" pitchFamily="18" charset="0"/>
              </a:rPr>
              <a:t>Мета</a:t>
            </a:r>
            <a:r>
              <a:rPr lang="ru-RU" altLang="uk-UA" sz="2400" b="1" dirty="0" smtClean="0">
                <a:solidFill>
                  <a:srgbClr val="FFFF00"/>
                </a:solidFill>
                <a:latin typeface="Bookman Old Style" pitchFamily="18" charset="0"/>
              </a:rPr>
              <a:t> перс</a:t>
            </a:r>
            <a:r>
              <a:rPr lang="uk-UA" altLang="uk-UA" sz="2400" b="1" dirty="0" smtClean="0">
                <a:solidFill>
                  <a:srgbClr val="FFFF00"/>
                </a:solidFill>
                <a:latin typeface="Bookman Old Style" pitchFamily="18" charset="0"/>
              </a:rPr>
              <a:t>і</a:t>
            </a:r>
            <a:r>
              <a:rPr lang="ru-RU" altLang="uk-UA" sz="2400" b="1" dirty="0" smtClean="0">
                <a:solidFill>
                  <a:srgbClr val="FFFF00"/>
                </a:solidFill>
                <a:latin typeface="Bookman Old Style" pitchFamily="18" charset="0"/>
              </a:rPr>
              <a:t>в</a:t>
            </a:r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auto">
          <a:xfrm>
            <a:off x="5410200" y="1295400"/>
            <a:ext cx="2057400" cy="914400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>
            <a:outerShdw dist="107763" dir="2700000" algn="ctr" rotWithShape="0">
              <a:srgbClr val="800000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uk-UA" altLang="uk-UA" sz="2400" b="1" dirty="0" smtClean="0">
                <a:solidFill>
                  <a:srgbClr val="FFFF00"/>
                </a:solidFill>
                <a:latin typeface="Bookman Old Style" pitchFamily="18" charset="0"/>
              </a:rPr>
              <a:t>Мета</a:t>
            </a:r>
            <a:r>
              <a:rPr lang="ru-RU" altLang="uk-UA" sz="2400" b="1" dirty="0" smtClean="0">
                <a:solidFill>
                  <a:srgbClr val="FFFF00"/>
                </a:solidFill>
                <a:latin typeface="Bookman Old Style" pitchFamily="18" charset="0"/>
              </a:rPr>
              <a:t> грек</a:t>
            </a:r>
            <a:r>
              <a:rPr lang="uk-UA" altLang="uk-UA" sz="2400" b="1" dirty="0" smtClean="0">
                <a:solidFill>
                  <a:srgbClr val="FFFF00"/>
                </a:solidFill>
                <a:latin typeface="Bookman Old Style" pitchFamily="18" charset="0"/>
              </a:rPr>
              <a:t>і</a:t>
            </a:r>
            <a:r>
              <a:rPr lang="ru-RU" altLang="uk-UA" sz="2400" b="1" dirty="0" smtClean="0">
                <a:solidFill>
                  <a:srgbClr val="FFFF00"/>
                </a:solidFill>
                <a:latin typeface="Bookman Old Style" pitchFamily="18" charset="0"/>
              </a:rPr>
              <a:t>в</a:t>
            </a:r>
          </a:p>
        </p:txBody>
      </p:sp>
      <p:sp>
        <p:nvSpPr>
          <p:cNvPr id="7173" name="AutoShape 14"/>
          <p:cNvSpPr>
            <a:spLocks noChangeArrowheads="1"/>
          </p:cNvSpPr>
          <p:nvPr/>
        </p:nvSpPr>
        <p:spPr bwMode="auto">
          <a:xfrm>
            <a:off x="609600" y="2438400"/>
            <a:ext cx="4038600" cy="838200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>
            <a:lvl1pPr marL="457200" indent="-4572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buFontTx/>
              <a:buAutoNum type="arabicPeriod"/>
              <a:defRPr/>
            </a:pPr>
            <a:r>
              <a:rPr lang="ru-RU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Захоплення</a:t>
            </a: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 </a:t>
            </a:r>
            <a:r>
              <a:rPr lang="ru-RU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малоазійських</a:t>
            </a: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 </a:t>
            </a:r>
          </a:p>
          <a:p>
            <a:pPr marL="0" indent="0" algn="ctr" eaLnBrk="1" hangingPunct="1">
              <a:defRPr/>
            </a:pPr>
            <a:r>
              <a:rPr lang="ru-RU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міст</a:t>
            </a:r>
            <a:endParaRPr lang="ru-RU" altLang="uk-UA" sz="2000" i="1" dirty="0" smtClean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2294" name="AutoShape 17"/>
          <p:cNvSpPr>
            <a:spLocks noChangeArrowheads="1"/>
          </p:cNvSpPr>
          <p:nvPr/>
        </p:nvSpPr>
        <p:spPr bwMode="auto">
          <a:xfrm>
            <a:off x="4876800" y="2408238"/>
            <a:ext cx="3657600" cy="838200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marL="457200" indent="-457200"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2000" dirty="0" smtClean="0">
                <a:solidFill>
                  <a:srgbClr val="FFFF00"/>
                </a:solidFill>
                <a:latin typeface="Bookman Old Style" pitchFamily="18" charset="0"/>
              </a:rPr>
              <a:t>1</a:t>
            </a: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. </a:t>
            </a:r>
            <a:r>
              <a:rPr lang="uk-UA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Збереження</a:t>
            </a: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 </a:t>
            </a:r>
            <a:r>
              <a:rPr lang="uk-UA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власної</a:t>
            </a:r>
            <a:endParaRPr lang="ru-RU" altLang="uk-UA" sz="2000" i="1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uk-UA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незалежності</a:t>
            </a:r>
            <a:endParaRPr lang="ru-RU" altLang="uk-UA" sz="2000" i="1" dirty="0" smtClean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5127" name="AutoShape 25"/>
          <p:cNvSpPr>
            <a:spLocks noChangeArrowheads="1"/>
          </p:cNvSpPr>
          <p:nvPr/>
        </p:nvSpPr>
        <p:spPr bwMode="auto">
          <a:xfrm>
            <a:off x="990600" y="5486400"/>
            <a:ext cx="2819400" cy="838200"/>
          </a:xfrm>
          <a:prstGeom prst="flowChartTerminator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uk-UA" altLang="uk-UA" sz="1800">
              <a:latin typeface="Times New Roman" pitchFamily="18" charset="0"/>
            </a:endParaRPr>
          </a:p>
        </p:txBody>
      </p:sp>
      <p:sp>
        <p:nvSpPr>
          <p:cNvPr id="5128" name="AutoShape 26"/>
          <p:cNvSpPr>
            <a:spLocks noChangeArrowheads="1"/>
          </p:cNvSpPr>
          <p:nvPr/>
        </p:nvSpPr>
        <p:spPr bwMode="auto">
          <a:xfrm>
            <a:off x="990600" y="5486400"/>
            <a:ext cx="2819400" cy="838200"/>
          </a:xfrm>
          <a:prstGeom prst="flowChartTerminator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uk-UA" altLang="uk-UA" sz="1800">
              <a:latin typeface="Times New Roman" pitchFamily="18" charset="0"/>
            </a:endParaRPr>
          </a:p>
        </p:txBody>
      </p:sp>
      <p:sp>
        <p:nvSpPr>
          <p:cNvPr id="12297" name="AutoShape 28"/>
          <p:cNvSpPr>
            <a:spLocks noChangeArrowheads="1"/>
          </p:cNvSpPr>
          <p:nvPr/>
        </p:nvSpPr>
        <p:spPr bwMode="auto">
          <a:xfrm>
            <a:off x="990600" y="5486400"/>
            <a:ext cx="2819400" cy="838200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uk-UA" altLang="uk-UA" sz="2400" dirty="0" smtClean="0">
                <a:solidFill>
                  <a:srgbClr val="FFFF00"/>
                </a:solidFill>
                <a:latin typeface="Bookman Old Style" pitchFamily="18" charset="0"/>
              </a:rPr>
              <a:t>Східна</a:t>
            </a:r>
            <a:endParaRPr lang="ru-RU" altLang="uk-UA" sz="2400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2400" dirty="0" smtClean="0">
                <a:solidFill>
                  <a:srgbClr val="FFFF00"/>
                </a:solidFill>
                <a:latin typeface="Bookman Old Style" pitchFamily="18" charset="0"/>
              </a:rPr>
              <a:t>деспот</a:t>
            </a:r>
            <a:r>
              <a:rPr lang="uk-UA" altLang="uk-UA" sz="2400" dirty="0" smtClean="0">
                <a:solidFill>
                  <a:srgbClr val="FFFF00"/>
                </a:solidFill>
                <a:latin typeface="Bookman Old Style" pitchFamily="18" charset="0"/>
              </a:rPr>
              <a:t>і</a:t>
            </a:r>
            <a:r>
              <a:rPr lang="ru-RU" altLang="uk-UA" sz="2400" dirty="0" smtClean="0">
                <a:solidFill>
                  <a:srgbClr val="FFFF00"/>
                </a:solidFill>
                <a:latin typeface="Bookman Old Style" pitchFamily="18" charset="0"/>
              </a:rPr>
              <a:t>я</a:t>
            </a:r>
          </a:p>
        </p:txBody>
      </p:sp>
      <p:sp>
        <p:nvSpPr>
          <p:cNvPr id="12298" name="AutoShape 31"/>
          <p:cNvSpPr>
            <a:spLocks noChangeArrowheads="1"/>
          </p:cNvSpPr>
          <p:nvPr/>
        </p:nvSpPr>
        <p:spPr bwMode="auto">
          <a:xfrm>
            <a:off x="5257800" y="5486400"/>
            <a:ext cx="2819400" cy="838200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2400" dirty="0" smtClean="0">
                <a:solidFill>
                  <a:srgbClr val="FFFF00"/>
                </a:solidFill>
                <a:latin typeface="Bookman Old Style" pitchFamily="18" charset="0"/>
              </a:rPr>
              <a:t>Гр</a:t>
            </a:r>
            <a:r>
              <a:rPr lang="uk-UA" altLang="uk-UA" sz="2400" dirty="0" err="1" smtClean="0">
                <a:solidFill>
                  <a:srgbClr val="FFFF00"/>
                </a:solidFill>
                <a:latin typeface="Bookman Old Style" pitchFamily="18" charset="0"/>
              </a:rPr>
              <a:t>омадянська</a:t>
            </a:r>
            <a:r>
              <a:rPr lang="ru-RU" altLang="uk-UA" sz="2400" dirty="0" smtClean="0">
                <a:solidFill>
                  <a:srgbClr val="FFFF00"/>
                </a:solidFill>
                <a:latin typeface="Bookman Old Style" pitchFamily="18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uk-UA" altLang="uk-UA" sz="2400" dirty="0" smtClean="0">
                <a:solidFill>
                  <a:srgbClr val="FFFF00"/>
                </a:solidFill>
                <a:latin typeface="Bookman Old Style" pitchFamily="18" charset="0"/>
              </a:rPr>
              <a:t>демократія</a:t>
            </a:r>
            <a:endParaRPr lang="ru-RU" altLang="uk-UA" sz="2400" dirty="0" smtClean="0">
              <a:solidFill>
                <a:srgbClr val="FFFF00"/>
              </a:solidFill>
              <a:latin typeface="Bookman Old Style" pitchFamily="18" charset="0"/>
            </a:endParaRPr>
          </a:p>
        </p:txBody>
      </p:sp>
      <p:cxnSp>
        <p:nvCxnSpPr>
          <p:cNvPr id="5131" name="AutoShape 32"/>
          <p:cNvCxnSpPr>
            <a:cxnSpLocks noChangeShapeType="1"/>
            <a:stCxn id="12297" idx="3"/>
            <a:endCxn id="12298" idx="1"/>
          </p:cNvCxnSpPr>
          <p:nvPr/>
        </p:nvCxnSpPr>
        <p:spPr bwMode="auto">
          <a:xfrm>
            <a:off x="3810000" y="5905500"/>
            <a:ext cx="1447800" cy="0"/>
          </a:xfrm>
          <a:prstGeom prst="straightConnector1">
            <a:avLst/>
          </a:prstGeom>
          <a:noFill/>
          <a:ln w="9525">
            <a:solidFill>
              <a:srgbClr val="8000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32" name="AutoShape 33"/>
          <p:cNvCxnSpPr>
            <a:cxnSpLocks noChangeShapeType="1"/>
            <a:stCxn id="12291" idx="3"/>
            <a:endCxn id="12292" idx="1"/>
          </p:cNvCxnSpPr>
          <p:nvPr/>
        </p:nvCxnSpPr>
        <p:spPr bwMode="auto">
          <a:xfrm>
            <a:off x="3429000" y="1752600"/>
            <a:ext cx="1981200" cy="0"/>
          </a:xfrm>
          <a:prstGeom prst="straightConnector1">
            <a:avLst/>
          </a:prstGeom>
          <a:noFill/>
          <a:ln w="9525">
            <a:solidFill>
              <a:srgbClr val="8000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301" name="AutoShape 35"/>
          <p:cNvSpPr>
            <a:spLocks noChangeArrowheads="1"/>
          </p:cNvSpPr>
          <p:nvPr/>
        </p:nvSpPr>
        <p:spPr bwMode="auto">
          <a:xfrm>
            <a:off x="609600" y="3505200"/>
            <a:ext cx="4038600" cy="838200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marL="457200" indent="-457200"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2000" dirty="0" smtClean="0">
                <a:solidFill>
                  <a:srgbClr val="FFFF00"/>
                </a:solidFill>
                <a:latin typeface="Bookman Old Style" pitchFamily="18" charset="0"/>
              </a:rPr>
              <a:t>2</a:t>
            </a: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. </a:t>
            </a:r>
            <a:r>
              <a:rPr lang="ru-RU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Панування</a:t>
            </a: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 в С</a:t>
            </a:r>
            <a:r>
              <a:rPr lang="uk-UA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е</a:t>
            </a:r>
            <a:r>
              <a:rPr lang="ru-RU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редземному</a:t>
            </a:r>
            <a:endParaRPr lang="ru-RU" altLang="uk-UA" sz="2000" i="1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 мор</a:t>
            </a:r>
            <a:r>
              <a:rPr lang="uk-UA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і</a:t>
            </a:r>
            <a:endParaRPr lang="ru-RU" altLang="uk-UA" sz="2000" i="1" dirty="0" smtClean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2302" name="AutoShape 36"/>
          <p:cNvSpPr>
            <a:spLocks noChangeArrowheads="1"/>
          </p:cNvSpPr>
          <p:nvPr/>
        </p:nvSpPr>
        <p:spPr bwMode="auto">
          <a:xfrm>
            <a:off x="609600" y="4495800"/>
            <a:ext cx="4038600" cy="838200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marL="457200" indent="-457200"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2000" dirty="0" smtClean="0">
                <a:solidFill>
                  <a:srgbClr val="FFFF00"/>
                </a:solidFill>
                <a:latin typeface="Bookman Old Style" pitchFamily="18" charset="0"/>
              </a:rPr>
              <a:t>3</a:t>
            </a: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. По</a:t>
            </a:r>
            <a:r>
              <a:rPr lang="uk-UA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вн</a:t>
            </a: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е п</a:t>
            </a:r>
            <a:r>
              <a:rPr lang="uk-UA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ідкорення</a:t>
            </a: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 </a:t>
            </a:r>
            <a:r>
              <a:rPr lang="ru-RU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вс</a:t>
            </a:r>
            <a:r>
              <a:rPr lang="uk-UA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єї</a:t>
            </a:r>
            <a:r>
              <a:rPr lang="ru-RU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Грец</a:t>
            </a:r>
            <a:r>
              <a:rPr lang="uk-UA" altLang="uk-UA" sz="2000" i="1" dirty="0" err="1" smtClean="0">
                <a:solidFill>
                  <a:srgbClr val="FFFF00"/>
                </a:solidFill>
                <a:latin typeface="Bookman Old Style" pitchFamily="18" charset="0"/>
              </a:rPr>
              <a:t>ії</a:t>
            </a:r>
            <a:r>
              <a:rPr lang="uk-UA" altLang="uk-UA" sz="2000" i="1" dirty="0" smtClean="0">
                <a:solidFill>
                  <a:srgbClr val="FFFF00"/>
                </a:solidFill>
                <a:latin typeface="Bookman Old Style" pitchFamily="18" charset="0"/>
              </a:rPr>
              <a:t>.</a:t>
            </a:r>
            <a:endParaRPr lang="ru-RU" altLang="uk-UA" sz="2000" i="1" dirty="0" smtClean="0">
              <a:solidFill>
                <a:srgbClr val="FFFF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968" y="260648"/>
            <a:ext cx="7632848" cy="576064"/>
          </a:xfrm>
        </p:spPr>
        <p:txBody>
          <a:bodyPr/>
          <a:lstStyle/>
          <a:p>
            <a:r>
              <a:rPr lang="uk-UA" b="1" i="1" dirty="0" smtClean="0">
                <a:solidFill>
                  <a:srgbClr val="FFC000"/>
                </a:solidFill>
              </a:rPr>
              <a:t>ПРИГАДАЙ</a:t>
            </a:r>
            <a:endParaRPr lang="en-US" b="1" i="1" dirty="0">
              <a:solidFill>
                <a:srgbClr val="FFC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764704"/>
            <a:ext cx="86409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</a:rPr>
              <a:t>Деспотія</a:t>
            </a:r>
            <a:r>
              <a:rPr lang="ru-RU" sz="2800" dirty="0"/>
              <a:t> </a:t>
            </a:r>
            <a:r>
              <a:rPr lang="ru-RU" sz="2800" dirty="0" smtClean="0"/>
              <a:t>- </a:t>
            </a:r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нічим</a:t>
            </a:r>
            <a:r>
              <a:rPr lang="ru-RU" sz="2800" dirty="0"/>
              <a:t> не </a:t>
            </a:r>
            <a:r>
              <a:rPr lang="ru-RU" sz="2800" dirty="0" err="1"/>
              <a:t>обмежена</a:t>
            </a:r>
            <a:r>
              <a:rPr lang="ru-RU" sz="2800" dirty="0"/>
              <a:t> </a:t>
            </a:r>
            <a:r>
              <a:rPr lang="ru-RU" sz="2800" dirty="0" err="1"/>
              <a:t>безконтрольна</a:t>
            </a:r>
            <a:r>
              <a:rPr lang="ru-RU" sz="2800" dirty="0"/>
              <a:t> </a:t>
            </a:r>
            <a:r>
              <a:rPr lang="ru-RU" sz="2800" dirty="0" err="1"/>
              <a:t>влада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не </a:t>
            </a:r>
            <a:r>
              <a:rPr lang="ru-RU" sz="2800" dirty="0" err="1"/>
              <a:t>обмежена</a:t>
            </a:r>
            <a:r>
              <a:rPr lang="ru-RU" sz="2800" dirty="0"/>
              <a:t> </a:t>
            </a:r>
            <a:r>
              <a:rPr lang="ru-RU" sz="2800" dirty="0" err="1"/>
              <a:t>ніякими</a:t>
            </a:r>
            <a:r>
              <a:rPr lang="ru-RU" sz="2800" dirty="0"/>
              <a:t> </a:t>
            </a:r>
            <a:r>
              <a:rPr lang="ru-RU" sz="2800" dirty="0" err="1"/>
              <a:t>формальними</a:t>
            </a:r>
            <a:r>
              <a:rPr lang="ru-RU" sz="2800" dirty="0"/>
              <a:t> правилами </a:t>
            </a:r>
            <a:r>
              <a:rPr lang="ru-RU" sz="2800" dirty="0" err="1"/>
              <a:t>або</a:t>
            </a:r>
            <a:r>
              <a:rPr lang="ru-RU" sz="2800" dirty="0"/>
              <a:t> законами і </a:t>
            </a:r>
            <a:r>
              <a:rPr lang="ru-RU" sz="2800" dirty="0" err="1"/>
              <a:t>спирається</a:t>
            </a:r>
            <a:r>
              <a:rPr lang="ru-RU" sz="2800" dirty="0"/>
              <a:t> </a:t>
            </a:r>
            <a:r>
              <a:rPr lang="ru-RU" sz="2800" dirty="0" err="1"/>
              <a:t>виключно</a:t>
            </a:r>
            <a:r>
              <a:rPr lang="ru-RU" sz="2800" dirty="0"/>
              <a:t> на </a:t>
            </a:r>
            <a:r>
              <a:rPr lang="ru-RU" sz="2800" dirty="0" err="1"/>
              <a:t>насильство</a:t>
            </a:r>
            <a:r>
              <a:rPr lang="ru-RU" sz="2800" dirty="0" smtClean="0"/>
              <a:t>.</a:t>
            </a:r>
            <a:endParaRPr lang="ru-RU" sz="2800" dirty="0"/>
          </a:p>
          <a:p>
            <a:r>
              <a:rPr lang="ru-RU" sz="2800" dirty="0" err="1"/>
              <a:t>Необхідною</a:t>
            </a:r>
            <a:r>
              <a:rPr lang="ru-RU" sz="2800" dirty="0"/>
              <a:t> </a:t>
            </a:r>
            <a:r>
              <a:rPr lang="ru-RU" sz="2800" dirty="0" err="1"/>
              <a:t>умовою</a:t>
            </a:r>
            <a:r>
              <a:rPr lang="ru-RU" sz="2800" dirty="0"/>
              <a:t> </a:t>
            </a:r>
            <a:r>
              <a:rPr lang="ru-RU" sz="2800" dirty="0" err="1"/>
              <a:t>існування</a:t>
            </a:r>
            <a:r>
              <a:rPr lang="ru-RU" sz="2800" dirty="0"/>
              <a:t> </a:t>
            </a:r>
            <a:r>
              <a:rPr lang="ru-RU" sz="2800" dirty="0" err="1"/>
              <a:t>Східної</a:t>
            </a:r>
            <a:r>
              <a:rPr lang="ru-RU" sz="2800" dirty="0"/>
              <a:t> </a:t>
            </a:r>
            <a:r>
              <a:rPr lang="ru-RU" sz="2800" dirty="0" err="1"/>
              <a:t>деспотії</a:t>
            </a:r>
            <a:r>
              <a:rPr lang="ru-RU" sz="2800" dirty="0"/>
              <a:t> є </a:t>
            </a:r>
            <a:r>
              <a:rPr lang="ru-RU" sz="2800" dirty="0" err="1"/>
              <a:t>панування</a:t>
            </a:r>
            <a:r>
              <a:rPr lang="ru-RU" sz="2800" dirty="0"/>
              <a:t> </a:t>
            </a:r>
            <a:r>
              <a:rPr lang="ru-RU" sz="2800" dirty="0" err="1"/>
              <a:t>державної</a:t>
            </a:r>
            <a:r>
              <a:rPr lang="ru-RU" sz="2800" dirty="0"/>
              <a:t> та </a:t>
            </a:r>
            <a:r>
              <a:rPr lang="ru-RU" sz="2800" dirty="0" err="1"/>
              <a:t>суспільної</a:t>
            </a:r>
            <a:r>
              <a:rPr lang="ru-RU" sz="2800" dirty="0"/>
              <a:t> </a:t>
            </a:r>
            <a:r>
              <a:rPr lang="ru-RU" sz="2800" dirty="0" err="1"/>
              <a:t>власності</a:t>
            </a:r>
            <a:r>
              <a:rPr lang="ru-RU" sz="2800" dirty="0"/>
              <a:t>, </a:t>
            </a:r>
            <a:r>
              <a:rPr lang="ru-RU" sz="2800" dirty="0" err="1"/>
              <a:t>насамперед</a:t>
            </a:r>
            <a:r>
              <a:rPr lang="ru-RU" sz="2800" dirty="0"/>
              <a:t>, на землю, і </a:t>
            </a:r>
            <a:r>
              <a:rPr lang="ru-RU" sz="2800" dirty="0" err="1"/>
              <a:t>залежне</a:t>
            </a:r>
            <a:r>
              <a:rPr lang="ru-RU" sz="2800" dirty="0"/>
              <a:t> становище </a:t>
            </a:r>
            <a:r>
              <a:rPr lang="ru-RU" sz="2800" dirty="0" err="1"/>
              <a:t>індивіда</a:t>
            </a:r>
            <a:r>
              <a:rPr lang="ru-RU" sz="2800" dirty="0"/>
              <a:t>, при </a:t>
            </a:r>
            <a:r>
              <a:rPr lang="ru-RU" sz="2800" dirty="0" err="1"/>
              <a:t>якому</a:t>
            </a:r>
            <a:r>
              <a:rPr lang="ru-RU" sz="2800" dirty="0"/>
              <a:t> </a:t>
            </a:r>
            <a:r>
              <a:rPr lang="ru-RU" sz="2800" dirty="0" err="1"/>
              <a:t>відносини</a:t>
            </a:r>
            <a:r>
              <a:rPr lang="ru-RU" sz="2800" dirty="0"/>
              <a:t> </a:t>
            </a:r>
            <a:r>
              <a:rPr lang="ru-RU" sz="2800" dirty="0" err="1"/>
              <a:t>між</a:t>
            </a:r>
            <a:r>
              <a:rPr lang="ru-RU" sz="2800" dirty="0"/>
              <a:t> людьми </a:t>
            </a:r>
            <a:r>
              <a:rPr lang="ru-RU" sz="2800" dirty="0" err="1"/>
              <a:t>визначаються</a:t>
            </a:r>
            <a:r>
              <a:rPr lang="ru-RU" sz="2800" dirty="0"/>
              <a:t> не ними самими, а </a:t>
            </a:r>
            <a:r>
              <a:rPr lang="ru-RU" sz="2800" dirty="0" err="1"/>
              <a:t>владою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стоїть</a:t>
            </a:r>
            <a:r>
              <a:rPr lang="ru-RU" sz="2800" dirty="0"/>
              <a:t> над ними</a:t>
            </a:r>
            <a:r>
              <a:rPr lang="ru-RU" sz="2400" dirty="0"/>
              <a:t>.</a:t>
            </a:r>
            <a:endParaRPr lang="en-US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0968" y="4304134"/>
            <a:ext cx="85015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</a:rPr>
              <a:t>Демокра́тія</a:t>
            </a:r>
            <a:r>
              <a:rPr lang="ru-RU" sz="2800" dirty="0"/>
              <a:t>, </a:t>
            </a:r>
            <a:r>
              <a:rPr lang="ru-RU" sz="2800" dirty="0" err="1" smtClean="0"/>
              <a:t>народопра́вство</a:t>
            </a:r>
            <a:r>
              <a:rPr lang="ru-RU" sz="2800" dirty="0" smtClean="0"/>
              <a:t>— </a:t>
            </a:r>
            <a:r>
              <a:rPr lang="ru-RU" sz="2800" dirty="0" err="1"/>
              <a:t>політичний</a:t>
            </a:r>
            <a:r>
              <a:rPr lang="ru-RU" sz="2800" dirty="0"/>
              <a:t> режим, за </a:t>
            </a:r>
            <a:r>
              <a:rPr lang="ru-RU" sz="2800" dirty="0" err="1"/>
              <a:t>якого</a:t>
            </a:r>
            <a:r>
              <a:rPr lang="ru-RU" sz="2800" dirty="0"/>
              <a:t> </a:t>
            </a:r>
            <a:r>
              <a:rPr lang="ru-RU" sz="2800" dirty="0" err="1"/>
              <a:t>єдиним</a:t>
            </a:r>
            <a:r>
              <a:rPr lang="ru-RU" sz="2800" dirty="0"/>
              <a:t> </a:t>
            </a:r>
            <a:r>
              <a:rPr lang="ru-RU" sz="2800" dirty="0" err="1"/>
              <a:t>легітимним</a:t>
            </a:r>
            <a:r>
              <a:rPr lang="ru-RU" sz="2800" dirty="0"/>
              <a:t> </a:t>
            </a:r>
            <a:r>
              <a:rPr lang="ru-RU" sz="2800" dirty="0" err="1"/>
              <a:t>джерелом</a:t>
            </a:r>
            <a:r>
              <a:rPr lang="ru-RU" sz="2800" dirty="0"/>
              <a:t> </a:t>
            </a:r>
            <a:r>
              <a:rPr lang="ru-RU" sz="2800" dirty="0" err="1"/>
              <a:t>влади</a:t>
            </a:r>
            <a:r>
              <a:rPr lang="ru-RU" sz="2800" dirty="0"/>
              <a:t> в </a:t>
            </a:r>
            <a:r>
              <a:rPr lang="ru-RU" sz="2800" dirty="0" err="1"/>
              <a:t>державі</a:t>
            </a:r>
            <a:r>
              <a:rPr lang="ru-RU" sz="2800" dirty="0"/>
              <a:t> </a:t>
            </a:r>
            <a:r>
              <a:rPr lang="ru-RU" sz="2800" dirty="0" err="1"/>
              <a:t>визнається</a:t>
            </a:r>
            <a:r>
              <a:rPr lang="ru-RU" sz="2800" dirty="0"/>
              <a:t> </a:t>
            </a:r>
            <a:r>
              <a:rPr lang="ru-RU" sz="2800" dirty="0" err="1"/>
              <a:t>її</a:t>
            </a:r>
            <a:r>
              <a:rPr lang="ru-RU" sz="2800" dirty="0"/>
              <a:t> народ. При </a:t>
            </a:r>
            <a:r>
              <a:rPr lang="ru-RU" sz="2800" dirty="0" err="1"/>
              <a:t>цьому</a:t>
            </a:r>
            <a:r>
              <a:rPr lang="ru-RU" sz="2800" dirty="0"/>
              <a:t> </a:t>
            </a:r>
            <a:r>
              <a:rPr lang="ru-RU" sz="2800" dirty="0" err="1"/>
              <a:t>управління</a:t>
            </a:r>
            <a:r>
              <a:rPr lang="ru-RU" sz="2800" dirty="0"/>
              <a:t> державою </a:t>
            </a:r>
            <a:r>
              <a:rPr lang="ru-RU" sz="2800" dirty="0" err="1"/>
              <a:t>здійснюється</a:t>
            </a:r>
            <a:r>
              <a:rPr lang="ru-RU" sz="2800" dirty="0"/>
              <a:t> народом, </a:t>
            </a:r>
            <a:r>
              <a:rPr lang="ru-RU" sz="2800" dirty="0" err="1"/>
              <a:t>безпосередньо</a:t>
            </a:r>
            <a:r>
              <a:rPr lang="ru-RU" sz="2800" dirty="0"/>
              <a:t> (пряма </a:t>
            </a:r>
            <a:r>
              <a:rPr lang="ru-RU" sz="2800" dirty="0" err="1"/>
              <a:t>демократія</a:t>
            </a:r>
            <a:r>
              <a:rPr lang="ru-RU" sz="2800" dirty="0"/>
              <a:t>), </a:t>
            </a:r>
            <a:r>
              <a:rPr lang="ru-RU" sz="2800" dirty="0" err="1"/>
              <a:t>або</a:t>
            </a:r>
            <a:r>
              <a:rPr lang="ru-RU" sz="2800" dirty="0"/>
              <a:t> через </a:t>
            </a:r>
            <a:r>
              <a:rPr lang="ru-RU" sz="2800" dirty="0" err="1"/>
              <a:t>обраних</a:t>
            </a:r>
            <a:r>
              <a:rPr lang="ru-RU" sz="2800" dirty="0"/>
              <a:t> </a:t>
            </a:r>
            <a:r>
              <a:rPr lang="ru-RU" sz="2800" dirty="0" err="1"/>
              <a:t>представників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3824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</p:spPr>
        <p:txBody>
          <a:bodyPr/>
          <a:lstStyle/>
          <a:p>
            <a:r>
              <a:rPr lang="ru-RU" altLang="uk-UA" b="1" dirty="0" smtClean="0">
                <a:solidFill>
                  <a:srgbClr val="C00000"/>
                </a:solidFill>
              </a:rPr>
              <a:t>Причин</a:t>
            </a:r>
            <a:r>
              <a:rPr lang="uk-UA" altLang="uk-UA" b="1" dirty="0" smtClean="0">
                <a:solidFill>
                  <a:srgbClr val="C00000"/>
                </a:solidFill>
              </a:rPr>
              <a:t>и</a:t>
            </a:r>
            <a:r>
              <a:rPr lang="ru-RU" altLang="uk-UA" b="1" dirty="0" smtClean="0">
                <a:solidFill>
                  <a:srgbClr val="C00000"/>
                </a:solidFill>
              </a:rPr>
              <a:t> в</a:t>
            </a:r>
            <a:r>
              <a:rPr lang="uk-UA" altLang="uk-UA" b="1" dirty="0" smtClean="0">
                <a:solidFill>
                  <a:srgbClr val="C00000"/>
                </a:solidFill>
              </a:rPr>
              <a:t>і</a:t>
            </a:r>
            <a:r>
              <a:rPr lang="ru-RU" altLang="uk-UA" b="1" dirty="0" err="1" smtClean="0">
                <a:solidFill>
                  <a:srgbClr val="C00000"/>
                </a:solidFill>
              </a:rPr>
              <a:t>йн</a:t>
            </a:r>
            <a:endParaRPr lang="ru-RU" altLang="ru-RU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268760"/>
            <a:ext cx="6400800" cy="4370040"/>
          </a:xfrm>
        </p:spPr>
        <p:txBody>
          <a:bodyPr rtlCol="0">
            <a:normAutofit/>
          </a:bodyPr>
          <a:lstStyle/>
          <a:p>
            <a:pPr marL="342900" indent="-342900" algn="just" fontAlgn="auto">
              <a:spcAft>
                <a:spcPts val="0"/>
              </a:spcAft>
              <a:buAutoNum type="arabicPeriod"/>
              <a:defRPr/>
            </a:pPr>
            <a:r>
              <a:rPr lang="uk-UA" sz="2000" b="1" dirty="0" smtClean="0">
                <a:solidFill>
                  <a:srgbClr val="C00000"/>
                </a:solidFill>
              </a:rPr>
              <a:t>Захоплення </a:t>
            </a:r>
            <a:r>
              <a:rPr lang="uk-UA" sz="2000" b="1" dirty="0">
                <a:solidFill>
                  <a:srgbClr val="C00000"/>
                </a:solidFill>
              </a:rPr>
              <a:t>Перської імперією нових земель </a:t>
            </a:r>
            <a:endParaRPr lang="uk-UA" sz="2000" b="1" dirty="0" smtClean="0">
              <a:solidFill>
                <a:srgbClr val="C00000"/>
              </a:solidFill>
            </a:endParaRPr>
          </a:p>
          <a:p>
            <a:pPr marL="342900" indent="-342900" algn="just" fontAlgn="auto">
              <a:spcAft>
                <a:spcPts val="0"/>
              </a:spcAft>
              <a:buAutoNum type="arabicPeriod"/>
              <a:defRPr/>
            </a:pPr>
            <a:r>
              <a:rPr lang="uk-UA" sz="2000" b="1" dirty="0" smtClean="0">
                <a:solidFill>
                  <a:srgbClr val="C00000"/>
                </a:solidFill>
              </a:rPr>
              <a:t>Агресія </a:t>
            </a:r>
            <a:r>
              <a:rPr lang="uk-UA" sz="2000" b="1" dirty="0">
                <a:solidFill>
                  <a:srgbClr val="C00000"/>
                </a:solidFill>
              </a:rPr>
              <a:t>персів проти грецьких полісів в Малій Азії </a:t>
            </a:r>
            <a:endParaRPr lang="uk-UA" sz="2000" b="1" dirty="0" smtClean="0">
              <a:solidFill>
                <a:srgbClr val="C00000"/>
              </a:solidFill>
            </a:endParaRPr>
          </a:p>
          <a:p>
            <a:pPr marL="342900" indent="-342900" algn="just" fontAlgn="auto">
              <a:spcAft>
                <a:spcPts val="0"/>
              </a:spcAft>
              <a:buAutoNum type="arabicPeriod"/>
              <a:defRPr/>
            </a:pPr>
            <a:r>
              <a:rPr lang="uk-UA" sz="2000" b="1" dirty="0" smtClean="0">
                <a:solidFill>
                  <a:srgbClr val="C00000"/>
                </a:solidFill>
              </a:rPr>
              <a:t>Захоплення </a:t>
            </a:r>
            <a:r>
              <a:rPr lang="uk-UA" sz="2000" b="1" dirty="0" err="1">
                <a:solidFill>
                  <a:srgbClr val="C00000"/>
                </a:solidFill>
              </a:rPr>
              <a:t>проток</a:t>
            </a:r>
            <a:r>
              <a:rPr lang="uk-UA" sz="2000" b="1" dirty="0">
                <a:solidFill>
                  <a:srgbClr val="C00000"/>
                </a:solidFill>
              </a:rPr>
              <a:t> Боспор і </a:t>
            </a:r>
            <a:r>
              <a:rPr lang="uk-UA" sz="2000" b="1" dirty="0" smtClean="0">
                <a:solidFill>
                  <a:srgbClr val="C00000"/>
                </a:solidFill>
              </a:rPr>
              <a:t>Дарданелли (Геллеспонт) </a:t>
            </a:r>
            <a:r>
              <a:rPr lang="uk-UA" sz="2000" b="1" dirty="0">
                <a:solidFill>
                  <a:srgbClr val="C00000"/>
                </a:solidFill>
              </a:rPr>
              <a:t>і припинення зв'язку з грецькими містами-колоніями Причорномор'я </a:t>
            </a:r>
            <a:endParaRPr lang="uk-UA" sz="2000" b="1" dirty="0" smtClean="0">
              <a:solidFill>
                <a:srgbClr val="C00000"/>
              </a:solidFill>
            </a:endParaRPr>
          </a:p>
          <a:p>
            <a:pPr marL="342900" indent="-342900" algn="just" fontAlgn="auto">
              <a:spcAft>
                <a:spcPts val="0"/>
              </a:spcAft>
              <a:buAutoNum type="arabicPeriod"/>
              <a:defRPr/>
            </a:pPr>
            <a:r>
              <a:rPr lang="uk-UA" sz="2000" b="1" dirty="0" smtClean="0">
                <a:solidFill>
                  <a:srgbClr val="C00000"/>
                </a:solidFill>
              </a:rPr>
              <a:t>Витіснення </a:t>
            </a:r>
            <a:r>
              <a:rPr lang="uk-UA" sz="2000" b="1" dirty="0">
                <a:solidFill>
                  <a:srgbClr val="C00000"/>
                </a:solidFill>
              </a:rPr>
              <a:t>греків з узбережжя Середземного моря</a:t>
            </a:r>
            <a:endParaRPr lang="uk-UA" alt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240" y="3645024"/>
            <a:ext cx="4985239" cy="2663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04800"/>
            <a:ext cx="7772400" cy="1143000"/>
          </a:xfrm>
          <a:solidFill>
            <a:schemeClr val="bg1"/>
          </a:solidFill>
          <a:effectLst>
            <a:outerShdw dist="35921" dir="2700000" algn="ctr" rotWithShape="0">
              <a:srgbClr val="CC6600"/>
            </a:outerShdw>
          </a:effectLst>
        </p:spPr>
        <p:txBody>
          <a:bodyPr/>
          <a:lstStyle/>
          <a:p>
            <a:r>
              <a:rPr lang="ru-RU" altLang="uk-UA" sz="3200" b="1" dirty="0" smtClean="0">
                <a:solidFill>
                  <a:srgbClr val="C00000"/>
                </a:solidFill>
              </a:rPr>
              <a:t>500-494 </a:t>
            </a:r>
            <a:r>
              <a:rPr lang="uk-UA" altLang="uk-UA" sz="3200" b="1" dirty="0" smtClean="0">
                <a:solidFill>
                  <a:srgbClr val="C00000"/>
                </a:solidFill>
              </a:rPr>
              <a:t>р</a:t>
            </a:r>
            <a:r>
              <a:rPr lang="ru-RU" altLang="uk-UA" sz="3200" b="1" dirty="0" smtClean="0">
                <a:solidFill>
                  <a:srgbClr val="C00000"/>
                </a:solidFill>
              </a:rPr>
              <a:t>.</a:t>
            </a:r>
            <a:r>
              <a:rPr lang="uk-UA" altLang="uk-UA" sz="3200" b="1" dirty="0" smtClean="0">
                <a:solidFill>
                  <a:srgbClr val="C00000"/>
                </a:solidFill>
              </a:rPr>
              <a:t>р</a:t>
            </a:r>
            <a:r>
              <a:rPr lang="ru-RU" altLang="uk-UA" sz="3200" b="1" dirty="0" smtClean="0">
                <a:solidFill>
                  <a:srgbClr val="C00000"/>
                </a:solidFill>
              </a:rPr>
              <a:t>. до н.</a:t>
            </a:r>
            <a:r>
              <a:rPr lang="uk-UA" altLang="uk-UA" sz="3200" b="1" dirty="0" smtClean="0">
                <a:solidFill>
                  <a:srgbClr val="C00000"/>
                </a:solidFill>
              </a:rPr>
              <a:t>е</a:t>
            </a:r>
            <a:r>
              <a:rPr lang="ru-RU" altLang="uk-UA" sz="3200" b="1" dirty="0" smtClean="0">
                <a:solidFill>
                  <a:srgbClr val="C00000"/>
                </a:solidFill>
              </a:rPr>
              <a:t>. – </a:t>
            </a:r>
            <a:r>
              <a:rPr lang="uk-UA" altLang="uk-UA" sz="3200" b="1" dirty="0" smtClean="0">
                <a:solidFill>
                  <a:srgbClr val="C00000"/>
                </a:solidFill>
              </a:rPr>
              <a:t>повстання</a:t>
            </a:r>
            <a:r>
              <a:rPr lang="ru-RU" altLang="uk-UA" sz="3200" b="1" dirty="0" smtClean="0">
                <a:solidFill>
                  <a:srgbClr val="C00000"/>
                </a:solidFill>
              </a:rPr>
              <a:t> </a:t>
            </a:r>
            <a:r>
              <a:rPr lang="ru-RU" altLang="uk-UA" sz="3200" b="1" dirty="0" err="1" smtClean="0">
                <a:solidFill>
                  <a:srgbClr val="C00000"/>
                </a:solidFill>
              </a:rPr>
              <a:t>гре</a:t>
            </a:r>
            <a:r>
              <a:rPr lang="uk-UA" altLang="uk-UA" sz="3200" b="1" dirty="0" err="1" smtClean="0">
                <a:solidFill>
                  <a:srgbClr val="C00000"/>
                </a:solidFill>
              </a:rPr>
              <a:t>ць</a:t>
            </a:r>
            <a:r>
              <a:rPr lang="ru-RU" altLang="uk-UA" sz="3200" b="1" dirty="0" smtClean="0">
                <a:solidFill>
                  <a:srgbClr val="C00000"/>
                </a:solidFill>
              </a:rPr>
              <a:t>ких </a:t>
            </a:r>
            <a:r>
              <a:rPr lang="uk-UA" altLang="uk-UA" sz="3200" b="1" dirty="0" smtClean="0">
                <a:solidFill>
                  <a:srgbClr val="C00000"/>
                </a:solidFill>
              </a:rPr>
              <a:t>міст</a:t>
            </a:r>
            <a:r>
              <a:rPr lang="ru-RU" altLang="uk-UA" sz="3200" b="1" dirty="0" smtClean="0">
                <a:solidFill>
                  <a:srgbClr val="C00000"/>
                </a:solidFill>
              </a:rPr>
              <a:t> в Мал</a:t>
            </a:r>
            <a:r>
              <a:rPr lang="uk-UA" altLang="uk-UA" sz="3200" b="1" dirty="0" smtClean="0">
                <a:solidFill>
                  <a:srgbClr val="C00000"/>
                </a:solidFill>
              </a:rPr>
              <a:t>і</a:t>
            </a:r>
            <a:r>
              <a:rPr lang="ru-RU" altLang="uk-UA" sz="3200" b="1" dirty="0" smtClean="0">
                <a:solidFill>
                  <a:srgbClr val="C00000"/>
                </a:solidFill>
              </a:rPr>
              <a:t>й Аз</a:t>
            </a:r>
            <a:r>
              <a:rPr lang="uk-UA" altLang="uk-UA" sz="3200" b="1" dirty="0" err="1" smtClean="0">
                <a:solidFill>
                  <a:srgbClr val="C00000"/>
                </a:solidFill>
              </a:rPr>
              <a:t>ії</a:t>
            </a:r>
            <a:endParaRPr lang="ru-RU" altLang="uk-UA" sz="3200" b="1" dirty="0" smtClean="0">
              <a:solidFill>
                <a:srgbClr val="C00000"/>
              </a:solidFill>
            </a:endParaRPr>
          </a:p>
        </p:txBody>
      </p:sp>
      <p:pic>
        <p:nvPicPr>
          <p:cNvPr id="12291" name="Picture 3" descr="map-vosstanie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350963"/>
            <a:ext cx="6646863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533400" y="4508500"/>
            <a:ext cx="7924800" cy="418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endParaRPr lang="ru-RU" altLang="uk-UA" sz="2000" dirty="0">
              <a:solidFill>
                <a:srgbClr val="800000"/>
              </a:solidFill>
              <a:latin typeface="Bookman Old Style" pitchFamily="18" charset="0"/>
            </a:endParaRPr>
          </a:p>
          <a:p>
            <a:pPr algn="ctr">
              <a:spcBef>
                <a:spcPct val="50000"/>
              </a:spcBef>
              <a:buFontTx/>
              <a:buNone/>
            </a:pPr>
            <a:r>
              <a:rPr lang="ru-RU" altLang="uk-UA" sz="2400" b="1" u="sng" dirty="0">
                <a:solidFill>
                  <a:srgbClr val="FF0000"/>
                </a:solidFill>
                <a:latin typeface="Bookman Old Style" pitchFamily="18" charset="0"/>
              </a:rPr>
              <a:t>П</a:t>
            </a:r>
            <a:r>
              <a:rPr lang="uk-UA" altLang="uk-UA" sz="2400" b="1" u="sng" dirty="0" err="1">
                <a:solidFill>
                  <a:srgbClr val="FF0000"/>
                </a:solidFill>
                <a:latin typeface="Bookman Old Style" pitchFamily="18" charset="0"/>
              </a:rPr>
              <a:t>риводом</a:t>
            </a:r>
            <a:r>
              <a:rPr lang="ru-RU" altLang="uk-UA" sz="2400" b="1" u="sng" dirty="0">
                <a:solidFill>
                  <a:srgbClr val="FF0000"/>
                </a:solidFill>
                <a:latin typeface="Bookman Old Style" pitchFamily="18" charset="0"/>
              </a:rPr>
              <a:t> до початку </a:t>
            </a:r>
            <a:r>
              <a:rPr lang="uk-UA" altLang="uk-UA" sz="2400" b="1" u="sng" dirty="0">
                <a:solidFill>
                  <a:srgbClr val="FF0000"/>
                </a:solidFill>
                <a:latin typeface="Bookman Old Style" pitchFamily="18" charset="0"/>
              </a:rPr>
              <a:t>війни </a:t>
            </a:r>
            <a:r>
              <a:rPr lang="uk-UA" altLang="uk-UA" sz="24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стала підтримка материковою Грецією  повстання грецьких міст-колоній на Іонійському узбережжі Малої Азії проти перського панування</a:t>
            </a:r>
            <a:endParaRPr lang="ru-RU" altLang="uk-UA" sz="24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  <a:buFontTx/>
              <a:buNone/>
            </a:pPr>
            <a:endParaRPr lang="ru-RU" altLang="uk-UA" sz="2400" dirty="0">
              <a:solidFill>
                <a:srgbClr val="800000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  <a:buFontTx/>
              <a:buChar char="•"/>
            </a:pPr>
            <a:endParaRPr lang="ru-RU" altLang="uk-UA" sz="2800" dirty="0">
              <a:solidFill>
                <a:srgbClr val="800000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  <a:buFontTx/>
              <a:buChar char="•"/>
            </a:pPr>
            <a:endParaRPr lang="ru-RU" altLang="uk-UA" sz="2000" dirty="0">
              <a:solidFill>
                <a:srgbClr val="800000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  <a:buFontTx/>
              <a:buChar char="•"/>
            </a:pPr>
            <a:endParaRPr lang="ru-RU" altLang="uk-UA" sz="2000" dirty="0">
              <a:solidFill>
                <a:srgbClr val="800000"/>
              </a:solidFill>
              <a:latin typeface="Times New Roman" pitchFamily="18" charset="0"/>
            </a:endParaRPr>
          </a:p>
        </p:txBody>
      </p:sp>
      <p:sp>
        <p:nvSpPr>
          <p:cNvPr id="12299" name="Line 11"/>
          <p:cNvSpPr>
            <a:spLocks noChangeShapeType="1"/>
          </p:cNvSpPr>
          <p:nvPr/>
        </p:nvSpPr>
        <p:spPr bwMode="auto">
          <a:xfrm>
            <a:off x="4495800" y="3756818"/>
            <a:ext cx="1553096" cy="304800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0" name="Line 22"/>
          <p:cNvSpPr>
            <a:spLocks noChangeShapeType="1"/>
          </p:cNvSpPr>
          <p:nvPr/>
        </p:nvSpPr>
        <p:spPr bwMode="auto">
          <a:xfrm>
            <a:off x="4706805" y="3521072"/>
            <a:ext cx="1260872" cy="540545"/>
          </a:xfrm>
          <a:prstGeom prst="line">
            <a:avLst/>
          </a:prstGeom>
          <a:noFill/>
          <a:ln w="254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4" name="Rectangle 26"/>
          <p:cNvSpPr>
            <a:spLocks noChangeArrowheads="1"/>
          </p:cNvSpPr>
          <p:nvPr/>
        </p:nvSpPr>
        <p:spPr bwMode="auto">
          <a:xfrm>
            <a:off x="4343400" y="3352800"/>
            <a:ext cx="6746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uk-UA" altLang="uk-UA" sz="1000" b="1">
                <a:latin typeface="Times New Roman" pitchFamily="18" charset="0"/>
              </a:rPr>
              <a:t>Е</a:t>
            </a:r>
            <a:r>
              <a:rPr lang="ru-RU" altLang="uk-UA" sz="1000" b="1">
                <a:latin typeface="Times New Roman" pitchFamily="18" charset="0"/>
              </a:rPr>
              <a:t>ретр</a:t>
            </a:r>
            <a:r>
              <a:rPr lang="uk-UA" altLang="uk-UA" sz="1000" b="1">
                <a:latin typeface="Times New Roman" pitchFamily="18" charset="0"/>
              </a:rPr>
              <a:t>і</a:t>
            </a:r>
            <a:r>
              <a:rPr lang="ru-RU" altLang="uk-UA" sz="1000" b="1">
                <a:latin typeface="Times New Roman" pitchFamily="18" charset="0"/>
              </a:rPr>
              <a:t>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utoUpdateAnimBg="0"/>
      <p:bldP spid="12299" grpId="0" animBg="1"/>
      <p:bldP spid="12310" grpId="0" animBg="1"/>
      <p:bldP spid="1231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8496943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76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20688" y="350838"/>
            <a:ext cx="8229600" cy="1219200"/>
          </a:xfrm>
        </p:spPr>
        <p:txBody>
          <a:bodyPr/>
          <a:lstStyle/>
          <a:p>
            <a:r>
              <a:rPr lang="uk-UA" altLang="uk-UA" b="1" smtClean="0">
                <a:solidFill>
                  <a:srgbClr val="800000"/>
                </a:solidFill>
                <a:latin typeface="Century Schoolbook" pitchFamily="18" charset="0"/>
              </a:rPr>
              <a:t>Хід греко – перських війн</a:t>
            </a:r>
            <a:endParaRPr lang="uk-UA" altLang="ru-RU" smtClean="0">
              <a:solidFill>
                <a:srgbClr val="800000"/>
              </a:solidFill>
            </a:endParaRPr>
          </a:p>
        </p:txBody>
      </p:sp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395288" y="1268413"/>
            <a:ext cx="79930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uk-UA" altLang="uk-UA" sz="1800" b="1" i="1" dirty="0">
                <a:solidFill>
                  <a:srgbClr val="FF0000"/>
                </a:solidFill>
                <a:latin typeface="Century Schoolbook" pitchFamily="18" charset="0"/>
              </a:rPr>
              <a:t>Увага! По ходу вивчення матеріалу ми заповнюємо таблицю, зразок якої  ви бачите перед собою.</a:t>
            </a:r>
            <a:endParaRPr lang="ru-RU" altLang="uk-UA" sz="1800" b="1" i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625" y="2133600"/>
          <a:ext cx="8229600" cy="2027237"/>
        </p:xfrm>
        <a:graphic>
          <a:graphicData uri="http://schemas.openxmlformats.org/drawingml/2006/table">
            <a:tbl>
              <a:tblPr/>
              <a:tblGrid>
                <a:gridCol w="1427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0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02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2514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uk-UA" sz="25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Schoolbook" pitchFamily="18" charset="0"/>
                          <a:cs typeface="Times New Roman" pitchFamily="18" charset="0"/>
                        </a:rPr>
                        <a:t>Дата</a:t>
                      </a:r>
                      <a:endParaRPr kumimoji="0" lang="uk-UA" altLang="uk-UA" sz="25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uk-UA" sz="25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Schoolbook" pitchFamily="18" charset="0"/>
                          <a:cs typeface="Times New Roman" pitchFamily="18" charset="0"/>
                        </a:rPr>
                        <a:t>Битва</a:t>
                      </a:r>
                      <a:endParaRPr kumimoji="0" lang="uk-UA" altLang="uk-UA" sz="25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uk-UA" sz="25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Schoolbook" pitchFamily="18" charset="0"/>
                          <a:cs typeface="Times New Roman" pitchFamily="18" charset="0"/>
                        </a:rPr>
                        <a:t>Результат битви</a:t>
                      </a:r>
                      <a:endParaRPr kumimoji="0" lang="uk-UA" altLang="uk-UA" sz="25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4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uk-UA" altLang="uk-U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uk-UA" altLang="uk-U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uk-UA" altLang="uk-U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24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uk-UA" alt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uk-UA" altLang="uk-U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uk-UA" altLang="uk-U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24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uk-UA" alt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uk-UA" alt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uk-UA" altLang="uk-U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39750" y="5516563"/>
            <a:ext cx="82089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altLang="uk-UA" b="1" u="sng" dirty="0">
                <a:solidFill>
                  <a:srgbClr val="FF0000"/>
                </a:solidFill>
                <a:latin typeface="Century Schoolbook" pitchFamily="18" charset="0"/>
              </a:rPr>
              <a:t>Висновок</a:t>
            </a:r>
            <a:r>
              <a:rPr lang="uk-UA" altLang="uk-UA" b="1" dirty="0">
                <a:solidFill>
                  <a:srgbClr val="FF0000"/>
                </a:solidFill>
                <a:latin typeface="Century Schoolbook" pitchFamily="18" charset="0"/>
              </a:rPr>
              <a:t>:</a:t>
            </a:r>
            <a:r>
              <a:rPr lang="uk-UA" altLang="uk-UA" b="1" dirty="0">
                <a:solidFill>
                  <a:srgbClr val="800000"/>
                </a:solidFill>
                <a:latin typeface="Century Schoolbook" pitchFamily="18" charset="0"/>
              </a:rPr>
              <a:t> </a:t>
            </a:r>
            <a:r>
              <a:rPr lang="uk-UA" altLang="uk-UA" b="1" i="1" dirty="0">
                <a:solidFill>
                  <a:srgbClr val="800000"/>
                </a:solidFill>
                <a:latin typeface="Century Schoolbook" pitchFamily="18" charset="0"/>
              </a:rPr>
              <a:t>військові події </a:t>
            </a:r>
            <a:r>
              <a:rPr lang="uk-UA" altLang="uk-UA" b="1" i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492р</a:t>
            </a:r>
            <a:r>
              <a:rPr lang="uk-UA" altLang="uk-UA" b="1" i="1" dirty="0">
                <a:solidFill>
                  <a:srgbClr val="800000"/>
                </a:solidFill>
                <a:latin typeface="Century Schoolbook" pitchFamily="18" charset="0"/>
              </a:rPr>
              <a:t>. до </a:t>
            </a:r>
            <a:r>
              <a:rPr lang="uk-UA" altLang="uk-UA" b="1" i="1" dirty="0" err="1">
                <a:solidFill>
                  <a:srgbClr val="800000"/>
                </a:solidFill>
                <a:latin typeface="Century Schoolbook" pitchFamily="18" charset="0"/>
              </a:rPr>
              <a:t>н.р</a:t>
            </a:r>
            <a:r>
              <a:rPr lang="uk-UA" altLang="uk-UA" b="1" i="1" dirty="0">
                <a:solidFill>
                  <a:srgbClr val="800000"/>
                </a:solidFill>
                <a:latin typeface="Century Schoolbook" pitchFamily="18" charset="0"/>
              </a:rPr>
              <a:t>. закінчилися поразкою для персів, проте планів щодо завоювання Еллади Дарій І не залишив.</a:t>
            </a:r>
            <a:endParaRPr lang="ru-RU" altLang="uk-UA" b="1" i="1" dirty="0">
              <a:solidFill>
                <a:srgbClr val="800000"/>
              </a:solidFill>
              <a:latin typeface="Century Schoolbook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5288" y="4292600"/>
            <a:ext cx="82804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3538" indent="-274638">
              <a:defRPr/>
            </a:pPr>
            <a:r>
              <a:rPr lang="uk-UA" altLang="uk-UA" b="1" i="1" dirty="0">
                <a:solidFill>
                  <a:srgbClr val="800000"/>
                </a:solidFill>
                <a:latin typeface="Century Schoolbook" pitchFamily="18" charset="0"/>
              </a:rPr>
              <a:t>492р.до н.е.</a:t>
            </a:r>
            <a:r>
              <a:rPr lang="uk-UA" altLang="uk-UA" b="1" dirty="0">
                <a:solidFill>
                  <a:srgbClr val="800000"/>
                </a:solidFill>
                <a:latin typeface="Century Schoolbook" pitchFamily="18" charset="0"/>
              </a:rPr>
              <a:t> </a:t>
            </a:r>
            <a:r>
              <a:rPr lang="uk-UA" altLang="uk-UA" b="1" dirty="0" err="1">
                <a:solidFill>
                  <a:srgbClr val="800000"/>
                </a:solidFill>
                <a:latin typeface="Century Schoolbook" pitchFamily="18" charset="0"/>
              </a:rPr>
              <a:t>–</a:t>
            </a:r>
            <a:r>
              <a:rPr lang="uk-UA" altLang="uk-UA" b="1" dirty="0" err="1">
                <a:solidFill>
                  <a:srgbClr val="800000"/>
                </a:solidFill>
                <a:cs typeface="Times New Roman" panose="02020603050405020304" pitchFamily="18" charset="0"/>
              </a:rPr>
              <a:t>військо</a:t>
            </a:r>
            <a:r>
              <a:rPr lang="uk-UA" altLang="uk-UA" b="1" dirty="0">
                <a:solidFill>
                  <a:srgbClr val="800000"/>
                </a:solidFill>
                <a:cs typeface="Times New Roman" panose="02020603050405020304" pitchFamily="18" charset="0"/>
              </a:rPr>
              <a:t> Перської держави переправилось через протоку Геллеспонт і рушило фракійським узбережжям у напрямку Греції. Початок </a:t>
            </a:r>
            <a:r>
              <a:rPr lang="uk-UA" altLang="uk-UA" b="1" dirty="0" err="1">
                <a:solidFill>
                  <a:srgbClr val="800000"/>
                </a:solidFill>
                <a:cs typeface="Times New Roman" panose="02020603050405020304" pitchFamily="18" charset="0"/>
              </a:rPr>
              <a:t>греко–перських</a:t>
            </a:r>
            <a:r>
              <a:rPr lang="uk-UA" altLang="uk-UA" b="1" dirty="0">
                <a:solidFill>
                  <a:srgbClr val="800000"/>
                </a:solidFill>
                <a:cs typeface="Times New Roman" panose="02020603050405020304" pitchFamily="18" charset="0"/>
              </a:rPr>
              <a:t> війн. </a:t>
            </a:r>
            <a:endParaRPr lang="uk-UA" altLang="uk-UA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5" y="2209800"/>
            <a:ext cx="2816225" cy="338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7772400" cy="1143000"/>
          </a:xfrm>
          <a:solidFill>
            <a:schemeClr val="bg1"/>
          </a:solidFill>
          <a:effectLst>
            <a:outerShdw dist="35921" dir="2700000" algn="ctr" rotWithShape="0">
              <a:srgbClr val="CC6600"/>
            </a:outerShdw>
          </a:effectLst>
        </p:spPr>
        <p:txBody>
          <a:bodyPr/>
          <a:lstStyle/>
          <a:p>
            <a:r>
              <a:rPr lang="ru-RU" altLang="uk-UA" sz="4000" b="1" dirty="0" smtClean="0">
                <a:solidFill>
                  <a:srgbClr val="800000"/>
                </a:solidFill>
              </a:rPr>
              <a:t>Орган</a:t>
            </a:r>
            <a:r>
              <a:rPr lang="uk-UA" altLang="uk-UA" sz="4000" b="1" dirty="0" smtClean="0">
                <a:solidFill>
                  <a:srgbClr val="800000"/>
                </a:solidFill>
              </a:rPr>
              <a:t>і</a:t>
            </a:r>
            <a:r>
              <a:rPr lang="ru-RU" altLang="uk-UA" sz="4000" b="1" dirty="0" err="1" smtClean="0">
                <a:solidFill>
                  <a:srgbClr val="800000"/>
                </a:solidFill>
              </a:rPr>
              <a:t>зац</a:t>
            </a:r>
            <a:r>
              <a:rPr lang="uk-UA" altLang="uk-UA" sz="4000" b="1" dirty="0" smtClean="0">
                <a:solidFill>
                  <a:srgbClr val="800000"/>
                </a:solidFill>
              </a:rPr>
              <a:t>і</a:t>
            </a:r>
            <a:r>
              <a:rPr lang="ru-RU" altLang="uk-UA" sz="4000" b="1" dirty="0" smtClean="0">
                <a:solidFill>
                  <a:srgbClr val="800000"/>
                </a:solidFill>
              </a:rPr>
              <a:t>я </a:t>
            </a:r>
            <a:r>
              <a:rPr lang="ru-RU" altLang="uk-UA" sz="4000" b="1" dirty="0" err="1" smtClean="0">
                <a:solidFill>
                  <a:srgbClr val="800000"/>
                </a:solidFill>
              </a:rPr>
              <a:t>гре</a:t>
            </a:r>
            <a:r>
              <a:rPr lang="uk-UA" altLang="uk-UA" sz="4000" b="1" dirty="0" err="1" smtClean="0">
                <a:solidFill>
                  <a:srgbClr val="800000"/>
                </a:solidFill>
              </a:rPr>
              <a:t>ць</a:t>
            </a:r>
            <a:r>
              <a:rPr lang="ru-RU" altLang="uk-UA" sz="4000" b="1" dirty="0" smtClean="0">
                <a:solidFill>
                  <a:srgbClr val="800000"/>
                </a:solidFill>
              </a:rPr>
              <a:t>ко</a:t>
            </a:r>
            <a:r>
              <a:rPr lang="uk-UA" altLang="uk-UA" sz="4000" b="1" dirty="0" smtClean="0">
                <a:solidFill>
                  <a:srgbClr val="800000"/>
                </a:solidFill>
              </a:rPr>
              <a:t>ї</a:t>
            </a:r>
            <a:r>
              <a:rPr lang="ru-RU" altLang="uk-UA" sz="4000" b="1" dirty="0" smtClean="0">
                <a:solidFill>
                  <a:srgbClr val="800000"/>
                </a:solidFill>
              </a:rPr>
              <a:t> </a:t>
            </a:r>
            <a:r>
              <a:rPr lang="ru-RU" altLang="uk-UA" sz="4000" b="1" dirty="0" err="1" smtClean="0">
                <a:solidFill>
                  <a:srgbClr val="800000"/>
                </a:solidFill>
              </a:rPr>
              <a:t>арм</a:t>
            </a:r>
            <a:r>
              <a:rPr lang="uk-UA" altLang="uk-UA" sz="4000" b="1" dirty="0" err="1" smtClean="0">
                <a:solidFill>
                  <a:srgbClr val="800000"/>
                </a:solidFill>
              </a:rPr>
              <a:t>ії</a:t>
            </a:r>
            <a:endParaRPr lang="ru-RU" altLang="uk-UA" sz="4000" b="1" dirty="0" smtClean="0">
              <a:solidFill>
                <a:srgbClr val="800000"/>
              </a:solidFill>
            </a:endParaRP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3810000" y="1143000"/>
            <a:ext cx="5105400" cy="859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marL="285750" indent="-28575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v"/>
              <a:defRPr/>
            </a:pPr>
            <a:r>
              <a:rPr lang="en-US" altLang="uk-UA" sz="1800" dirty="0" smtClean="0">
                <a:solidFill>
                  <a:srgbClr val="800000"/>
                </a:solidFill>
                <a:latin typeface="Times New Roman" pitchFamily="18" charset="0"/>
              </a:rPr>
              <a:t> 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В </a:t>
            </a:r>
            <a:r>
              <a:rPr lang="ru-RU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Аф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нах </a:t>
            </a:r>
            <a:r>
              <a:rPr lang="ru-RU" altLang="uk-UA" sz="1800" b="1" dirty="0" smtClean="0">
                <a:solidFill>
                  <a:srgbClr val="FF0000"/>
                </a:solidFill>
                <a:latin typeface="Bookman Old Style" pitchFamily="18" charset="0"/>
              </a:rPr>
              <a:t>18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-ти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річні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юн</a:t>
            </a:r>
            <a:r>
              <a:rPr lang="uk-UA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ак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и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повинні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б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у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ли пройти  2-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річну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в</a:t>
            </a:r>
            <a:r>
              <a:rPr lang="uk-UA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ійськову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п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дготовку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,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під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час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якої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вони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ru-RU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наз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и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вали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ся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е</a:t>
            </a:r>
            <a:r>
              <a:rPr lang="ru-RU" altLang="uk-UA" sz="1800" b="1" i="1" u="sng" dirty="0" err="1" smtClean="0">
                <a:solidFill>
                  <a:srgbClr val="FF0000"/>
                </a:solidFill>
                <a:latin typeface="Bookman Old Style" pitchFamily="18" charset="0"/>
              </a:rPr>
              <a:t>феб</a:t>
            </a:r>
            <a:r>
              <a:rPr lang="uk-UA" altLang="uk-UA" sz="18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и</a:t>
            </a:r>
            <a:r>
              <a:rPr lang="ru-RU" altLang="uk-UA" sz="18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.</a:t>
            </a:r>
            <a:endParaRPr lang="en-US" altLang="uk-UA" sz="1800" b="1" i="1" u="sng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marL="285750" indent="-28575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v"/>
              <a:defRPr/>
            </a:pP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По </a:t>
            </a:r>
            <a:r>
              <a:rPr lang="ru-RU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дос</a:t>
            </a:r>
            <a:r>
              <a:rPr lang="uk-UA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ягненню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ru-RU" altLang="uk-UA" sz="1800" b="1" dirty="0" smtClean="0">
                <a:solidFill>
                  <a:srgbClr val="FF0000"/>
                </a:solidFill>
                <a:latin typeface="Bookman Old Style" pitchFamily="18" charset="0"/>
              </a:rPr>
              <a:t>20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років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чоловік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зараховувався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до лав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діючої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армії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.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v"/>
              <a:defRPr/>
            </a:pP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У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віці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ru-RU" altLang="uk-UA" sz="1800" b="1" dirty="0" smtClean="0">
                <a:solidFill>
                  <a:srgbClr val="FF0000"/>
                </a:solidFill>
                <a:latin typeface="Bookman Old Style" pitchFamily="18" charset="0"/>
              </a:rPr>
              <a:t>50-60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років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чоловіки ви</a:t>
            </a:r>
            <a:r>
              <a:rPr lang="ru-RU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водилис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я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в запас.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У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випадку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в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йн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и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в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они,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молод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чоловіки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повинні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б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у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ли во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ю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ват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и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.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v"/>
              <a:defRPr/>
            </a:pPr>
            <a:r>
              <a:rPr lang="ru-RU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Аф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нс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ь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кими в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йськами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керували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ru-RU" altLang="uk-UA" sz="18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стратеги</a:t>
            </a:r>
            <a:r>
              <a:rPr lang="ru-RU" altLang="uk-UA" sz="1800" i="1" u="sng" dirty="0" smtClean="0">
                <a:solidFill>
                  <a:srgbClr val="FF0000"/>
                </a:solidFill>
                <a:latin typeface="Bookman Old Style" pitchFamily="18" charset="0"/>
              </a:rPr>
              <a:t>.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v"/>
              <a:defRPr/>
            </a:pP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Основа в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йська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– п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ш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 err="1" smtClean="0">
                <a:solidFill>
                  <a:srgbClr val="800000"/>
                </a:solidFill>
                <a:latin typeface="Bookman Old Style" pitchFamily="18" charset="0"/>
              </a:rPr>
              <a:t>важкоозброєні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во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ї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н</a:t>
            </a:r>
            <a:r>
              <a:rPr lang="uk-UA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и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 – </a:t>
            </a:r>
            <a:r>
              <a:rPr lang="ru-RU" altLang="uk-UA" sz="1800" b="1" i="1" u="sng" dirty="0" err="1" smtClean="0">
                <a:solidFill>
                  <a:srgbClr val="FF0000"/>
                </a:solidFill>
                <a:latin typeface="Bookman Old Style" pitchFamily="18" charset="0"/>
              </a:rPr>
              <a:t>гопл</a:t>
            </a:r>
            <a:r>
              <a:rPr lang="uk-UA" altLang="uk-UA" sz="18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і</a:t>
            </a:r>
            <a:r>
              <a:rPr lang="ru-RU" altLang="uk-UA" sz="18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т</a:t>
            </a:r>
            <a:r>
              <a:rPr lang="uk-UA" altLang="uk-UA" sz="18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и</a:t>
            </a:r>
            <a:r>
              <a:rPr lang="ru-RU" altLang="uk-UA" sz="1800" i="1" u="sng" dirty="0" smtClean="0">
                <a:solidFill>
                  <a:srgbClr val="FF0000"/>
                </a:solidFill>
                <a:latin typeface="Bookman Old Style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ru-RU" altLang="uk-UA" sz="2400" dirty="0" smtClean="0">
              <a:latin typeface="Bookman Old Style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ru-RU" altLang="uk-UA" sz="2400" dirty="0" smtClean="0">
              <a:latin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ru-RU" altLang="uk-UA" sz="2400" dirty="0" smtClean="0">
              <a:latin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ru-RU" altLang="uk-UA" sz="2400" dirty="0" smtClean="0">
              <a:latin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ru-RU" altLang="uk-UA" sz="2400" dirty="0" smtClean="0">
              <a:latin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ru-RU" altLang="uk-UA" sz="2400" dirty="0" smtClean="0">
              <a:latin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ru-RU" altLang="uk-UA" sz="2400" dirty="0" smtClean="0">
              <a:latin typeface="Times New Roman" pitchFamily="18" charset="0"/>
            </a:endParaRPr>
          </a:p>
        </p:txBody>
      </p:sp>
      <p:sp>
        <p:nvSpPr>
          <p:cNvPr id="9221" name="Rectangle 10"/>
          <p:cNvSpPr>
            <a:spLocks noChangeArrowheads="1"/>
          </p:cNvSpPr>
          <p:nvPr/>
        </p:nvSpPr>
        <p:spPr bwMode="auto">
          <a:xfrm>
            <a:off x="346075" y="5494338"/>
            <a:ext cx="1447800" cy="304800"/>
          </a:xfrm>
          <a:prstGeom prst="rect">
            <a:avLst/>
          </a:prstGeom>
          <a:solidFill>
            <a:srgbClr val="FFC000"/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uk-UA" altLang="uk-UA" sz="1800" dirty="0" err="1">
                <a:solidFill>
                  <a:srgbClr val="800000"/>
                </a:solidFill>
                <a:latin typeface="Bookman Old Style" pitchFamily="18" charset="0"/>
              </a:rPr>
              <a:t>Поно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ж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endParaRPr lang="ru-RU" altLang="uk-UA" sz="1800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9222" name="Line 11"/>
          <p:cNvSpPr>
            <a:spLocks noChangeShapeType="1"/>
          </p:cNvSpPr>
          <p:nvPr/>
        </p:nvSpPr>
        <p:spPr bwMode="auto">
          <a:xfrm flipH="1" flipV="1">
            <a:off x="1481138" y="4979988"/>
            <a:ext cx="152400" cy="6096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23" name="Rectangle 14"/>
          <p:cNvSpPr>
            <a:spLocks noChangeArrowheads="1"/>
          </p:cNvSpPr>
          <p:nvPr/>
        </p:nvSpPr>
        <p:spPr bwMode="auto">
          <a:xfrm>
            <a:off x="304800" y="1147763"/>
            <a:ext cx="3352800" cy="914400"/>
          </a:xfrm>
          <a:prstGeom prst="rect">
            <a:avLst/>
          </a:prstGeom>
          <a:solidFill>
            <a:srgbClr val="FFC000"/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Ш</a:t>
            </a:r>
            <a:r>
              <a:rPr lang="uk-UA" altLang="uk-UA" sz="1800" dirty="0" err="1">
                <a:solidFill>
                  <a:srgbClr val="800000"/>
                </a:solidFill>
                <a:latin typeface="Bookman Old Style" pitchFamily="18" charset="0"/>
              </a:rPr>
              <a:t>оло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м з бронз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и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.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При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крашен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и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й к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 err="1">
                <a:solidFill>
                  <a:srgbClr val="800000"/>
                </a:solidFill>
                <a:latin typeface="Bookman Old Style" pitchFamily="18" charset="0"/>
              </a:rPr>
              <a:t>нс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ь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ким </a:t>
            </a:r>
            <a:endParaRPr lang="uk-UA" altLang="uk-UA" sz="1800" dirty="0">
              <a:solidFill>
                <a:srgbClr val="800000"/>
              </a:solidFill>
              <a:latin typeface="Bookman Old Style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волос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ся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м</a:t>
            </a:r>
          </a:p>
        </p:txBody>
      </p:sp>
      <p:sp>
        <p:nvSpPr>
          <p:cNvPr id="9224" name="Line 16"/>
          <p:cNvSpPr>
            <a:spLocks noChangeShapeType="1"/>
          </p:cNvSpPr>
          <p:nvPr/>
        </p:nvSpPr>
        <p:spPr bwMode="auto">
          <a:xfrm>
            <a:off x="1328738" y="2057400"/>
            <a:ext cx="304800" cy="3048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25" name="AutoShape 21"/>
          <p:cNvSpPr>
            <a:spLocks noChangeArrowheads="1"/>
          </p:cNvSpPr>
          <p:nvPr/>
        </p:nvSpPr>
        <p:spPr bwMode="auto">
          <a:xfrm>
            <a:off x="2190750" y="5576889"/>
            <a:ext cx="1619250" cy="958999"/>
          </a:xfrm>
          <a:prstGeom prst="flowChartProcess">
            <a:avLst/>
          </a:prstGeom>
          <a:solidFill>
            <a:srgbClr val="FFC000"/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Обладунок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endParaRPr lang="uk-UA" altLang="uk-UA" sz="1800" dirty="0">
              <a:solidFill>
                <a:srgbClr val="800000"/>
              </a:solidFill>
              <a:latin typeface="Bookman Old Style" pitchFamily="18" charset="0"/>
            </a:endParaRPr>
          </a:p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з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 льону, </a:t>
            </a:r>
          </a:p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бронз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и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або</a:t>
            </a:r>
          </a:p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шкіри</a:t>
            </a:r>
            <a:endParaRPr lang="ru-RU" altLang="uk-UA" sz="1800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9226" name="Line 22"/>
          <p:cNvSpPr>
            <a:spLocks noChangeShapeType="1"/>
          </p:cNvSpPr>
          <p:nvPr/>
        </p:nvSpPr>
        <p:spPr bwMode="auto">
          <a:xfrm flipH="1" flipV="1">
            <a:off x="1771650" y="3836988"/>
            <a:ext cx="838200" cy="14478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27" name="AutoShape 23"/>
          <p:cNvSpPr>
            <a:spLocks noChangeArrowheads="1"/>
          </p:cNvSpPr>
          <p:nvPr/>
        </p:nvSpPr>
        <p:spPr bwMode="auto">
          <a:xfrm>
            <a:off x="2606146" y="2133600"/>
            <a:ext cx="1295400" cy="990600"/>
          </a:xfrm>
          <a:prstGeom prst="flowChartProcess">
            <a:avLst/>
          </a:prstGeom>
          <a:solidFill>
            <a:srgbClr val="FFC000"/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Щит 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з</a:t>
            </a:r>
          </a:p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бронз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и</a:t>
            </a:r>
            <a:endParaRPr lang="ru-RU" altLang="uk-UA" sz="1800" dirty="0">
              <a:solidFill>
                <a:srgbClr val="800000"/>
              </a:solidFill>
              <a:latin typeface="Bookman Old Style" pitchFamily="18" charset="0"/>
            </a:endParaRPr>
          </a:p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та</a:t>
            </a:r>
            <a:r>
              <a:rPr lang="ru-RU" altLang="uk-UA" sz="1800" dirty="0">
                <a:solidFill>
                  <a:srgbClr val="800000"/>
                </a:solidFill>
                <a:latin typeface="Bookman Old Style" pitchFamily="18" charset="0"/>
              </a:rPr>
              <a:t> </a:t>
            </a:r>
            <a:r>
              <a:rPr lang="uk-UA" altLang="uk-UA" sz="1800" dirty="0">
                <a:solidFill>
                  <a:srgbClr val="800000"/>
                </a:solidFill>
                <a:latin typeface="Bookman Old Style" pitchFamily="18" charset="0"/>
              </a:rPr>
              <a:t>шкіри</a:t>
            </a:r>
            <a:endParaRPr lang="ru-RU" altLang="uk-UA" sz="1800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9228" name="Line 25"/>
          <p:cNvSpPr>
            <a:spLocks noChangeShapeType="1"/>
          </p:cNvSpPr>
          <p:nvPr/>
        </p:nvSpPr>
        <p:spPr bwMode="auto">
          <a:xfrm flipH="1">
            <a:off x="2838450" y="3200400"/>
            <a:ext cx="304800" cy="6096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196752"/>
            <a:ext cx="8040979" cy="452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30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1116013" y="341313"/>
            <a:ext cx="6116637" cy="912812"/>
          </a:xfrm>
        </p:spPr>
        <p:txBody>
          <a:bodyPr/>
          <a:lstStyle/>
          <a:p>
            <a:r>
              <a:rPr lang="uk-UA" altLang="uk-UA" b="1" smtClean="0">
                <a:solidFill>
                  <a:srgbClr val="800000"/>
                </a:solidFill>
              </a:rPr>
              <a:t>Стрій греків</a:t>
            </a:r>
            <a:endParaRPr lang="ru-RU" altLang="uk-UA" b="1" smtClean="0">
              <a:solidFill>
                <a:srgbClr val="800000"/>
              </a:solidFill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683568" y="4797152"/>
            <a:ext cx="3224212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uk-UA" altLang="uk-UA" sz="2000" b="1" dirty="0">
                <a:solidFill>
                  <a:srgbClr val="FF0000"/>
                </a:solidFill>
                <a:latin typeface="Times New Roman" pitchFamily="18" charset="0"/>
              </a:rPr>
              <a:t>Фаланга</a:t>
            </a:r>
            <a:r>
              <a:rPr lang="uk-UA" altLang="uk-UA" sz="1800" dirty="0">
                <a:solidFill>
                  <a:srgbClr val="800000"/>
                </a:solidFill>
                <a:latin typeface="Times New Roman" pitchFamily="18" charset="0"/>
              </a:rPr>
              <a:t>- </a:t>
            </a:r>
            <a:r>
              <a:rPr lang="uk-UA" altLang="uk-UA" sz="1800" i="1" dirty="0">
                <a:solidFill>
                  <a:srgbClr val="800000"/>
                </a:solidFill>
                <a:latin typeface="Times New Roman" pitchFamily="18" charset="0"/>
              </a:rPr>
              <a:t>тісно зімкнутий стрій піхоти.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uk-UA" altLang="uk-UA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Фланг</a:t>
            </a:r>
            <a:r>
              <a:rPr lang="uk-UA" altLang="uk-UA" sz="18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1800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– правий, або лівий край бойового порядку.</a:t>
            </a:r>
            <a:endParaRPr lang="ru-RU" altLang="uk-UA" sz="1800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ru-RU" altLang="uk-UA" sz="1800" i="1" dirty="0">
              <a:solidFill>
                <a:srgbClr val="800000"/>
              </a:solidFill>
              <a:latin typeface="Times New Roman" pitchFamily="18" charset="0"/>
            </a:endParaRPr>
          </a:p>
        </p:txBody>
      </p:sp>
      <p:pic>
        <p:nvPicPr>
          <p:cNvPr id="10244" name="Picture 6" descr="C:\Users\ЮРА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4365625"/>
            <a:ext cx="465931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0" descr="C:\Users\ЮРА\Desktop\total_war1390918235_3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050" y="1254125"/>
            <a:ext cx="5154613" cy="314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006" y="332656"/>
            <a:ext cx="8448938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15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500" y="332656"/>
            <a:ext cx="5224971" cy="36004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3717032"/>
            <a:ext cx="4956478" cy="266418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5536" y="404664"/>
            <a:ext cx="30243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Грецькі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трієри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dirty="0"/>
              <a:t>– </a:t>
            </a:r>
            <a:r>
              <a:rPr lang="ru-RU" dirty="0" err="1"/>
              <a:t>швидкісні</a:t>
            </a:r>
            <a:r>
              <a:rPr lang="ru-RU" dirty="0"/>
              <a:t> </a:t>
            </a:r>
            <a:r>
              <a:rPr lang="ru-RU" dirty="0" err="1"/>
              <a:t>бойові</a:t>
            </a:r>
            <a:r>
              <a:rPr lang="ru-RU" dirty="0"/>
              <a:t> </a:t>
            </a:r>
            <a:r>
              <a:rPr lang="ru-RU" dirty="0" err="1"/>
              <a:t>кораблі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веслами, </a:t>
            </a:r>
            <a:r>
              <a:rPr lang="ru-RU" dirty="0" err="1"/>
              <a:t>розташованими</a:t>
            </a:r>
            <a:r>
              <a:rPr lang="ru-RU" dirty="0"/>
              <a:t> у три ряди з </a:t>
            </a:r>
            <a:r>
              <a:rPr lang="ru-RU" dirty="0" err="1"/>
              <a:t>обох</a:t>
            </a:r>
            <a:r>
              <a:rPr lang="ru-RU" dirty="0"/>
              <a:t> </a:t>
            </a:r>
            <a:r>
              <a:rPr lang="ru-RU" dirty="0" err="1"/>
              <a:t>бортів</a:t>
            </a:r>
            <a:r>
              <a:rPr lang="ru-RU" dirty="0"/>
              <a:t>. У </a:t>
            </a:r>
            <a:r>
              <a:rPr lang="ru-RU" dirty="0" err="1"/>
              <a:t>носовій</a:t>
            </a:r>
            <a:r>
              <a:rPr lang="ru-RU" dirty="0"/>
              <a:t> </a:t>
            </a:r>
            <a:r>
              <a:rPr lang="ru-RU" dirty="0" err="1"/>
              <a:t>частині</a:t>
            </a:r>
            <a:r>
              <a:rPr lang="ru-RU" dirty="0"/>
              <a:t> </a:t>
            </a:r>
            <a:r>
              <a:rPr lang="ru-RU" dirty="0" err="1"/>
              <a:t>мав</a:t>
            </a:r>
            <a:r>
              <a:rPr lang="ru-RU" dirty="0"/>
              <a:t> </a:t>
            </a:r>
            <a:r>
              <a:rPr lang="ru-RU" dirty="0" err="1"/>
              <a:t>гострий</a:t>
            </a:r>
            <a:r>
              <a:rPr lang="ru-RU" dirty="0"/>
              <a:t> </a:t>
            </a:r>
            <a:r>
              <a:rPr lang="ru-RU" dirty="0" err="1"/>
              <a:t>металевий</a:t>
            </a:r>
            <a:r>
              <a:rPr lang="ru-RU" dirty="0"/>
              <a:t> таран.</a:t>
            </a:r>
          </a:p>
        </p:txBody>
      </p:sp>
    </p:spTree>
    <p:extLst>
      <p:ext uri="{BB962C8B-B14F-4D97-AF65-F5344CB8AC3E}">
        <p14:creationId xmlns:p14="http://schemas.microsoft.com/office/powerpoint/2010/main" val="289965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b="1" dirty="0" smtClean="0">
                <a:solidFill>
                  <a:srgbClr val="800000"/>
                </a:solidFill>
              </a:rPr>
              <a:t>Орган</a:t>
            </a:r>
            <a:r>
              <a:rPr lang="uk-UA" altLang="uk-UA" b="1" dirty="0" smtClean="0">
                <a:solidFill>
                  <a:srgbClr val="800000"/>
                </a:solidFill>
              </a:rPr>
              <a:t>і</a:t>
            </a:r>
            <a:r>
              <a:rPr lang="ru-RU" altLang="uk-UA" b="1" dirty="0" err="1" smtClean="0">
                <a:solidFill>
                  <a:srgbClr val="800000"/>
                </a:solidFill>
              </a:rPr>
              <a:t>зац</a:t>
            </a:r>
            <a:r>
              <a:rPr lang="uk-UA" altLang="uk-UA" b="1" dirty="0" smtClean="0">
                <a:solidFill>
                  <a:srgbClr val="800000"/>
                </a:solidFill>
              </a:rPr>
              <a:t>і</a:t>
            </a:r>
            <a:r>
              <a:rPr lang="ru-RU" altLang="uk-UA" b="1" dirty="0" smtClean="0">
                <a:solidFill>
                  <a:srgbClr val="800000"/>
                </a:solidFill>
              </a:rPr>
              <a:t>я перс</a:t>
            </a:r>
            <a:r>
              <a:rPr lang="uk-UA" altLang="uk-UA" b="1" dirty="0" smtClean="0">
                <a:solidFill>
                  <a:srgbClr val="800000"/>
                </a:solidFill>
              </a:rPr>
              <a:t>ь</a:t>
            </a:r>
            <a:r>
              <a:rPr lang="ru-RU" altLang="uk-UA" b="1" dirty="0" smtClean="0">
                <a:solidFill>
                  <a:srgbClr val="800000"/>
                </a:solidFill>
              </a:rPr>
              <a:t>ко</a:t>
            </a:r>
            <a:r>
              <a:rPr lang="uk-UA" altLang="uk-UA" b="1" dirty="0" smtClean="0">
                <a:solidFill>
                  <a:srgbClr val="800000"/>
                </a:solidFill>
              </a:rPr>
              <a:t>ї</a:t>
            </a:r>
            <a:r>
              <a:rPr lang="ru-RU" altLang="uk-UA" b="1" dirty="0" smtClean="0">
                <a:solidFill>
                  <a:srgbClr val="800000"/>
                </a:solidFill>
              </a:rPr>
              <a:t> </a:t>
            </a:r>
            <a:r>
              <a:rPr lang="ru-RU" altLang="uk-UA" b="1" dirty="0" err="1" smtClean="0">
                <a:solidFill>
                  <a:srgbClr val="800000"/>
                </a:solidFill>
              </a:rPr>
              <a:t>арм</a:t>
            </a:r>
            <a:r>
              <a:rPr lang="uk-UA" altLang="uk-UA" b="1" dirty="0" err="1" smtClean="0">
                <a:solidFill>
                  <a:srgbClr val="800000"/>
                </a:solidFill>
              </a:rPr>
              <a:t>ії</a:t>
            </a:r>
            <a:endParaRPr lang="ru-RU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08743"/>
            <a:ext cx="2418082" cy="5144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552176"/>
            <a:ext cx="1895475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074" y="4293096"/>
            <a:ext cx="357187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2773074" y="1124744"/>
            <a:ext cx="4175190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uk-UA" sz="2000" b="1" dirty="0" smtClean="0">
                <a:solidFill>
                  <a:srgbClr val="C00000"/>
                </a:solidFill>
              </a:rPr>
              <a:t>Піхота: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rgbClr val="FF0000"/>
                </a:solidFill>
              </a:rPr>
              <a:t>п</a:t>
            </a:r>
            <a:r>
              <a:rPr lang="uk-UA" sz="2000" b="1" dirty="0" smtClean="0">
                <a:solidFill>
                  <a:srgbClr val="FF0000"/>
                </a:solidFill>
              </a:rPr>
              <a:t>ращники</a:t>
            </a:r>
            <a:r>
              <a:rPr lang="uk-UA" sz="2000" dirty="0" smtClean="0">
                <a:solidFill>
                  <a:srgbClr val="C00000"/>
                </a:solidFill>
              </a:rPr>
              <a:t> (закидали ворога камінням)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uk-UA" sz="2000" dirty="0" smtClean="0">
                <a:solidFill>
                  <a:srgbClr val="C0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лучники</a:t>
            </a:r>
            <a:r>
              <a:rPr lang="uk-UA" sz="2000" dirty="0" smtClean="0">
                <a:solidFill>
                  <a:srgbClr val="C00000"/>
                </a:solidFill>
              </a:rPr>
              <a:t> (обсипали ворога стрілами)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uk-UA" sz="2000" dirty="0" smtClean="0">
                <a:solidFill>
                  <a:srgbClr val="C00000"/>
                </a:solidFill>
              </a:rPr>
              <a:t> </a:t>
            </a:r>
            <a:r>
              <a:rPr lang="uk-UA" sz="2000" b="1" dirty="0" err="1" smtClean="0">
                <a:solidFill>
                  <a:srgbClr val="FF0000"/>
                </a:solidFill>
              </a:rPr>
              <a:t>копейщики</a:t>
            </a:r>
            <a:r>
              <a:rPr lang="uk-UA" sz="2000" dirty="0" smtClean="0">
                <a:solidFill>
                  <a:srgbClr val="C00000"/>
                </a:solidFill>
              </a:rPr>
              <a:t> (володіли списами)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такабара</a:t>
            </a:r>
            <a:r>
              <a:rPr lang="ru-RU" sz="2000" dirty="0">
                <a:solidFill>
                  <a:srgbClr val="C00000"/>
                </a:solidFill>
              </a:rPr>
              <a:t> (</a:t>
            </a:r>
            <a:r>
              <a:rPr lang="ru-RU" sz="2000" dirty="0" err="1">
                <a:solidFill>
                  <a:srgbClr val="C00000"/>
                </a:solidFill>
              </a:rPr>
              <a:t>метателі</a:t>
            </a:r>
            <a:r>
              <a:rPr lang="ru-RU" sz="2000" dirty="0">
                <a:solidFill>
                  <a:srgbClr val="C00000"/>
                </a:solidFill>
              </a:rPr>
              <a:t> </a:t>
            </a:r>
            <a:r>
              <a:rPr lang="ru-RU" sz="2000" dirty="0" err="1">
                <a:solidFill>
                  <a:srgbClr val="C00000"/>
                </a:solidFill>
              </a:rPr>
              <a:t>дротиків</a:t>
            </a:r>
            <a:r>
              <a:rPr lang="ru-RU" sz="2000" dirty="0">
                <a:solidFill>
                  <a:srgbClr val="C00000"/>
                </a:solidFill>
              </a:rPr>
              <a:t>)</a:t>
            </a:r>
            <a:endParaRPr lang="uk-UA" sz="2000" dirty="0">
              <a:solidFill>
                <a:srgbClr val="C00000"/>
              </a:solidFill>
            </a:endParaRPr>
          </a:p>
          <a:p>
            <a:pPr algn="l"/>
            <a:r>
              <a:rPr lang="uk-UA" sz="2000" b="1" dirty="0" smtClean="0">
                <a:solidFill>
                  <a:srgbClr val="C00000"/>
                </a:solidFill>
              </a:rPr>
              <a:t>Кіннота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50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476250"/>
            <a:ext cx="7772400" cy="720725"/>
          </a:xfrm>
          <a:solidFill>
            <a:schemeClr val="bg1"/>
          </a:solidFill>
          <a:effectLst>
            <a:outerShdw dist="35921" dir="2700000" algn="ctr" rotWithShape="0">
              <a:srgbClr val="CC6600"/>
            </a:outerShdw>
          </a:effectLst>
        </p:spPr>
        <p:txBody>
          <a:bodyPr/>
          <a:lstStyle/>
          <a:p>
            <a:r>
              <a:rPr lang="ru-RU" altLang="uk-UA" sz="4000" b="1" dirty="0" err="1" smtClean="0">
                <a:solidFill>
                  <a:srgbClr val="C00000"/>
                </a:solidFill>
              </a:rPr>
              <a:t>Марафонс</a:t>
            </a:r>
            <a:r>
              <a:rPr lang="uk-UA" altLang="uk-UA" sz="4000" b="1" dirty="0" smtClean="0">
                <a:solidFill>
                  <a:srgbClr val="C00000"/>
                </a:solidFill>
              </a:rPr>
              <a:t>ь</a:t>
            </a:r>
            <a:r>
              <a:rPr lang="ru-RU" altLang="uk-UA" sz="4000" b="1" dirty="0" smtClean="0">
                <a:solidFill>
                  <a:srgbClr val="C00000"/>
                </a:solidFill>
              </a:rPr>
              <a:t>ка  битва</a:t>
            </a: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388938" y="1412875"/>
            <a:ext cx="3962400" cy="941388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uk-UA" sz="1600" b="1" dirty="0">
                <a:solidFill>
                  <a:srgbClr val="FFFF00"/>
                </a:solidFill>
                <a:latin typeface="Bookman Old Style" pitchFamily="18" charset="0"/>
              </a:rPr>
              <a:t>С</a:t>
            </a:r>
            <a:r>
              <a:rPr lang="uk-UA" altLang="uk-UA" sz="1600" b="1" dirty="0">
                <a:solidFill>
                  <a:srgbClr val="FFFF00"/>
                </a:solidFill>
                <a:latin typeface="Bookman Old Style" pitchFamily="18" charset="0"/>
              </a:rPr>
              <a:t>ПІВВІДНОШЕННЯ</a:t>
            </a:r>
            <a:r>
              <a:rPr lang="ru-RU" altLang="uk-UA" sz="1600" b="1" dirty="0">
                <a:solidFill>
                  <a:srgbClr val="FFFF00"/>
                </a:solidFill>
                <a:latin typeface="Bookman Old Style" pitchFamily="18" charset="0"/>
              </a:rPr>
              <a:t> СИЛ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uk-UA" sz="1600" dirty="0">
                <a:solidFill>
                  <a:srgbClr val="FFCC00"/>
                </a:solidFill>
                <a:latin typeface="Bookman Old Style" pitchFamily="18" charset="0"/>
              </a:rPr>
              <a:t>Греки – 12 000  ч</a:t>
            </a:r>
            <a:r>
              <a:rPr lang="uk-UA" altLang="uk-UA" sz="1600" dirty="0">
                <a:solidFill>
                  <a:srgbClr val="FFCC00"/>
                </a:solidFill>
                <a:latin typeface="Bookman Old Style" pitchFamily="18" charset="0"/>
              </a:rPr>
              <a:t>о</a:t>
            </a:r>
            <a:r>
              <a:rPr lang="ru-RU" altLang="uk-UA" sz="1600" dirty="0">
                <a:solidFill>
                  <a:srgbClr val="FFCC00"/>
                </a:solidFill>
                <a:latin typeface="Bookman Old Style" pitchFamily="18" charset="0"/>
              </a:rPr>
              <a:t>л.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uk-UA" sz="1600" dirty="0">
                <a:solidFill>
                  <a:srgbClr val="FFCC00"/>
                </a:solidFill>
                <a:latin typeface="Bookman Old Style" pitchFamily="18" charset="0"/>
              </a:rPr>
              <a:t>Перс</a:t>
            </a:r>
            <a:r>
              <a:rPr lang="uk-UA" altLang="uk-UA" sz="1600" dirty="0">
                <a:solidFill>
                  <a:srgbClr val="FFCC00"/>
                </a:solidFill>
                <a:latin typeface="Bookman Old Style" pitchFamily="18" charset="0"/>
              </a:rPr>
              <a:t>и</a:t>
            </a:r>
            <a:r>
              <a:rPr lang="ru-RU" altLang="uk-UA" sz="1600" dirty="0">
                <a:solidFill>
                  <a:srgbClr val="FFCC00"/>
                </a:solidFill>
                <a:latin typeface="Bookman Old Style" pitchFamily="18" charset="0"/>
              </a:rPr>
              <a:t> – 20 000 ч</a:t>
            </a:r>
            <a:r>
              <a:rPr lang="uk-UA" altLang="uk-UA" sz="1600" dirty="0">
                <a:solidFill>
                  <a:srgbClr val="FFCC00"/>
                </a:solidFill>
                <a:latin typeface="Bookman Old Style" pitchFamily="18" charset="0"/>
              </a:rPr>
              <a:t>о</a:t>
            </a:r>
            <a:r>
              <a:rPr lang="ru-RU" altLang="uk-UA" sz="1600" dirty="0">
                <a:solidFill>
                  <a:srgbClr val="FFCC00"/>
                </a:solidFill>
                <a:latin typeface="Bookman Old Style" pitchFamily="18" charset="0"/>
              </a:rPr>
              <a:t>л</a:t>
            </a:r>
            <a:r>
              <a:rPr lang="ru-RU" altLang="uk-UA" sz="1800" dirty="0">
                <a:solidFill>
                  <a:srgbClr val="FFCC00"/>
                </a:solidFill>
                <a:latin typeface="Bookman Old Style" pitchFamily="18" charset="0"/>
              </a:rPr>
              <a:t>.</a:t>
            </a: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328613" y="5300663"/>
            <a:ext cx="4022725" cy="1081087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uk-UA" altLang="uk-UA" sz="1600" b="1" dirty="0">
                <a:solidFill>
                  <a:srgbClr val="FFFF00"/>
                </a:solidFill>
                <a:latin typeface="Bookman Old Style" pitchFamily="18" charset="0"/>
              </a:rPr>
              <a:t>ВТРАТИ</a:t>
            </a:r>
            <a:endParaRPr lang="ru-RU" altLang="uk-UA" sz="1600" b="1" dirty="0">
              <a:solidFill>
                <a:srgbClr val="FFFF00"/>
              </a:solidFill>
              <a:latin typeface="Bookman Old Style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uk-UA" sz="1600" dirty="0">
                <a:solidFill>
                  <a:srgbClr val="FFCC00"/>
                </a:solidFill>
                <a:latin typeface="Bookman Old Style" pitchFamily="18" charset="0"/>
              </a:rPr>
              <a:t>Греки – 192  ч</a:t>
            </a:r>
            <a:r>
              <a:rPr lang="uk-UA" altLang="uk-UA" sz="1600" dirty="0">
                <a:solidFill>
                  <a:srgbClr val="FFCC00"/>
                </a:solidFill>
                <a:latin typeface="Bookman Old Style" pitchFamily="18" charset="0"/>
              </a:rPr>
              <a:t>о</a:t>
            </a:r>
            <a:r>
              <a:rPr lang="ru-RU" altLang="uk-UA" sz="1600" dirty="0">
                <a:solidFill>
                  <a:srgbClr val="FFCC00"/>
                </a:solidFill>
                <a:latin typeface="Bookman Old Style" pitchFamily="18" charset="0"/>
              </a:rPr>
              <a:t>л.   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uk-UA" sz="1600" dirty="0">
                <a:solidFill>
                  <a:srgbClr val="FFCC00"/>
                </a:solidFill>
                <a:latin typeface="Bookman Old Style" pitchFamily="18" charset="0"/>
              </a:rPr>
              <a:t>Перс</a:t>
            </a:r>
            <a:r>
              <a:rPr lang="uk-UA" altLang="uk-UA" sz="1600" dirty="0">
                <a:solidFill>
                  <a:srgbClr val="FFCC00"/>
                </a:solidFill>
                <a:latin typeface="Bookman Old Style" pitchFamily="18" charset="0"/>
              </a:rPr>
              <a:t>и</a:t>
            </a:r>
            <a:r>
              <a:rPr lang="ru-RU" altLang="uk-UA" sz="1600" dirty="0">
                <a:solidFill>
                  <a:srgbClr val="FFCC00"/>
                </a:solidFill>
                <a:latin typeface="Bookman Old Style" pitchFamily="18" charset="0"/>
              </a:rPr>
              <a:t> – 6 400 ч</a:t>
            </a:r>
            <a:r>
              <a:rPr lang="uk-UA" altLang="uk-UA" sz="1600" dirty="0">
                <a:solidFill>
                  <a:srgbClr val="FFCC00"/>
                </a:solidFill>
                <a:latin typeface="Bookman Old Style" pitchFamily="18" charset="0"/>
              </a:rPr>
              <a:t>о</a:t>
            </a:r>
            <a:r>
              <a:rPr lang="ru-RU" altLang="uk-UA" sz="1600" dirty="0">
                <a:solidFill>
                  <a:srgbClr val="FFCC00"/>
                </a:solidFill>
                <a:latin typeface="Bookman Old Style" pitchFamily="18" charset="0"/>
              </a:rPr>
              <a:t>л</a:t>
            </a:r>
            <a:r>
              <a:rPr lang="ru-RU" altLang="uk-UA" sz="1600" dirty="0">
                <a:solidFill>
                  <a:srgbClr val="FFCC00"/>
                </a:solidFill>
                <a:latin typeface="Times New Roman" pitchFamily="18" charset="0"/>
              </a:rPr>
              <a:t>.</a:t>
            </a:r>
          </a:p>
        </p:txBody>
      </p:sp>
      <p:pic>
        <p:nvPicPr>
          <p:cNvPr id="11269" name="Picture 10" descr="C:\Users\ЮРА\Desktop\image0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341438"/>
            <a:ext cx="4394200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9" descr="Гре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2492375"/>
            <a:ext cx="4176712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9" grpId="0" animBg="1" autoUpdateAnimBg="0"/>
      <p:bldP spid="18450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332656"/>
            <a:ext cx="8320924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5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"/>
          <p:cNvSpPr txBox="1">
            <a:spLocks noChangeArrowheads="1"/>
          </p:cNvSpPr>
          <p:nvPr/>
        </p:nvSpPr>
        <p:spPr bwMode="auto">
          <a:xfrm>
            <a:off x="1403350" y="2039938"/>
            <a:ext cx="2016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uk-UA" altLang="uk-UA" sz="1800" b="1">
                <a:solidFill>
                  <a:srgbClr val="800000"/>
                </a:solidFill>
                <a:latin typeface="Times New Roman" pitchFamily="18" charset="0"/>
              </a:rPr>
              <a:t>V століття до н.е. - греко-перські війни</a:t>
            </a:r>
            <a:endParaRPr lang="ru-RU" altLang="uk-UA" sz="1800" b="1" i="1">
              <a:solidFill>
                <a:srgbClr val="800000"/>
              </a:solidFill>
              <a:latin typeface="Times New Roman" pitchFamily="18" charset="0"/>
            </a:endParaRPr>
          </a:p>
        </p:txBody>
      </p:sp>
      <p:sp>
        <p:nvSpPr>
          <p:cNvPr id="13315" name="TextBox 5"/>
          <p:cNvSpPr txBox="1">
            <a:spLocks noChangeArrowheads="1"/>
          </p:cNvSpPr>
          <p:nvPr/>
        </p:nvSpPr>
        <p:spPr bwMode="auto">
          <a:xfrm>
            <a:off x="6156325" y="2039938"/>
            <a:ext cx="18732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uk-UA" sz="1800" b="1">
                <a:solidFill>
                  <a:srgbClr val="800000"/>
                </a:solidFill>
                <a:latin typeface="Times New Roman" pitchFamily="18" charset="0"/>
              </a:rPr>
              <a:t>XXI </a:t>
            </a:r>
            <a:r>
              <a:rPr lang="ru-RU" altLang="uk-UA" sz="1800" b="1">
                <a:solidFill>
                  <a:srgbClr val="800000"/>
                </a:solidFill>
                <a:latin typeface="Times New Roman" pitchFamily="18" charset="0"/>
              </a:rPr>
              <a:t>століття</a:t>
            </a:r>
            <a:r>
              <a:rPr lang="en-US" altLang="uk-UA" sz="1800" b="1">
                <a:solidFill>
                  <a:srgbClr val="800000"/>
                </a:solidFill>
                <a:latin typeface="Times New Roman" pitchFamily="18" charset="0"/>
              </a:rPr>
              <a:t> - </a:t>
            </a:r>
            <a:r>
              <a:rPr lang="ru-RU" altLang="uk-UA" sz="1800" b="1">
                <a:solidFill>
                  <a:srgbClr val="800000"/>
                </a:solidFill>
                <a:latin typeface="Times New Roman" pitchFamily="18" charset="0"/>
              </a:rPr>
              <a:t>Олімпіада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ru-RU" altLang="uk-UA" sz="1800">
              <a:latin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620713"/>
            <a:ext cx="8229600" cy="11525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altLang="uk-UA" dirty="0" smtClean="0"/>
              <a:t/>
            </a:r>
            <a:br>
              <a:rPr lang="uk-UA" altLang="uk-UA" dirty="0" smtClean="0"/>
            </a:br>
            <a:r>
              <a:rPr lang="uk-UA" altLang="uk-UA" dirty="0"/>
              <a:t/>
            </a:r>
            <a:br>
              <a:rPr lang="uk-UA" altLang="uk-UA" dirty="0"/>
            </a:br>
            <a:r>
              <a:rPr lang="uk-UA" altLang="uk-UA" dirty="0" smtClean="0"/>
              <a:t/>
            </a:r>
            <a:br>
              <a:rPr lang="uk-UA" altLang="uk-UA" dirty="0" smtClean="0"/>
            </a:br>
            <a:r>
              <a:rPr lang="uk-UA" altLang="uk-UA" dirty="0"/>
              <a:t/>
            </a:r>
            <a:br>
              <a:rPr lang="uk-UA" altLang="uk-UA" dirty="0"/>
            </a:br>
            <a:r>
              <a:rPr lang="uk-UA" altLang="uk-UA" dirty="0" smtClean="0"/>
              <a:t/>
            </a:r>
            <a:br>
              <a:rPr lang="uk-UA" altLang="uk-UA" dirty="0" smtClean="0"/>
            </a:br>
            <a:r>
              <a:rPr lang="uk-UA" altLang="uk-UA" dirty="0"/>
              <a:t/>
            </a:r>
            <a:br>
              <a:rPr lang="uk-UA" altLang="uk-UA" dirty="0"/>
            </a:br>
            <a:r>
              <a:rPr lang="uk-UA" altLang="uk-UA" sz="2700" b="1" dirty="0">
                <a:solidFill>
                  <a:srgbClr val="C00000"/>
                </a:solidFill>
              </a:rPr>
              <a:t>Марафон – </a:t>
            </a:r>
            <a:r>
              <a:rPr lang="ru-RU" altLang="uk-UA" sz="2700" b="1" i="1" dirty="0">
                <a:solidFill>
                  <a:srgbClr val="C00000"/>
                </a:solidFill>
              </a:rPr>
              <a:t> </a:t>
            </a:r>
            <a:r>
              <a:rPr lang="ru-RU" altLang="uk-UA" sz="2700" b="1" i="1" dirty="0" err="1">
                <a:solidFill>
                  <a:srgbClr val="C00000"/>
                </a:solidFill>
              </a:rPr>
              <a:t>спортивній</a:t>
            </a:r>
            <a:r>
              <a:rPr lang="ru-RU" altLang="uk-UA" sz="2700" b="1" i="1" dirty="0">
                <a:solidFill>
                  <a:srgbClr val="C00000"/>
                </a:solidFill>
              </a:rPr>
              <a:t> </a:t>
            </a:r>
            <a:r>
              <a:rPr lang="ru-RU" altLang="uk-UA" sz="2700" b="1" i="1" dirty="0" err="1">
                <a:solidFill>
                  <a:srgbClr val="C00000"/>
                </a:solidFill>
              </a:rPr>
              <a:t>біг</a:t>
            </a:r>
            <a:r>
              <a:rPr lang="ru-RU" altLang="uk-UA" sz="2700" b="1" i="1" dirty="0">
                <a:solidFill>
                  <a:srgbClr val="C00000"/>
                </a:solidFill>
              </a:rPr>
              <a:t> </a:t>
            </a:r>
            <a:br>
              <a:rPr lang="ru-RU" altLang="uk-UA" sz="2700" b="1" i="1" dirty="0">
                <a:solidFill>
                  <a:srgbClr val="C00000"/>
                </a:solidFill>
              </a:rPr>
            </a:br>
            <a:r>
              <a:rPr lang="ru-RU" altLang="uk-UA" sz="2700" b="1" i="1" dirty="0">
                <a:solidFill>
                  <a:srgbClr val="C00000"/>
                </a:solidFill>
              </a:rPr>
              <a:t>на 42 км 195 м</a:t>
            </a:r>
            <a:r>
              <a:rPr lang="uk-UA" altLang="uk-UA" sz="2700" b="1" dirty="0" smtClean="0">
                <a:solidFill>
                  <a:srgbClr val="C00000"/>
                </a:solidFill>
              </a:rPr>
              <a:t/>
            </a:r>
            <a:br>
              <a:rPr lang="uk-UA" altLang="uk-UA" sz="2700" b="1" dirty="0" smtClean="0">
                <a:solidFill>
                  <a:srgbClr val="C00000"/>
                </a:solidFill>
              </a:rPr>
            </a:br>
            <a:r>
              <a:rPr lang="uk-UA" altLang="uk-UA" dirty="0"/>
              <a:t/>
            </a:r>
            <a:br>
              <a:rPr lang="uk-UA" altLang="uk-UA" dirty="0"/>
            </a:br>
            <a:r>
              <a:rPr lang="uk-UA" altLang="uk-UA" dirty="0" smtClean="0"/>
              <a:t/>
            </a:r>
            <a:br>
              <a:rPr lang="uk-UA" altLang="uk-UA" dirty="0" smtClean="0"/>
            </a:br>
            <a:r>
              <a:rPr lang="uk-UA" altLang="uk-UA" dirty="0"/>
              <a:t/>
            </a:r>
            <a:br>
              <a:rPr lang="uk-UA" altLang="uk-UA" dirty="0"/>
            </a:br>
            <a:r>
              <a:rPr lang="uk-UA" altLang="uk-UA" dirty="0" smtClean="0"/>
              <a:t/>
            </a:r>
            <a:br>
              <a:rPr lang="uk-UA" altLang="uk-UA" dirty="0" smtClean="0"/>
            </a:br>
            <a:endParaRPr lang="uk-UA" sz="3100" dirty="0">
              <a:solidFill>
                <a:srgbClr val="800000"/>
              </a:solidFill>
            </a:endParaRPr>
          </a:p>
        </p:txBody>
      </p:sp>
      <p:sp>
        <p:nvSpPr>
          <p:cNvPr id="13317" name="Прямоугольник 2"/>
          <p:cNvSpPr>
            <a:spLocks noChangeArrowheads="1"/>
          </p:cNvSpPr>
          <p:nvPr/>
        </p:nvSpPr>
        <p:spPr bwMode="auto">
          <a:xfrm>
            <a:off x="863600" y="404813"/>
            <a:ext cx="7308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uk-UA" altLang="uk-UA" sz="3600" b="1">
                <a:solidFill>
                  <a:srgbClr val="002060"/>
                </a:solidFill>
                <a:latin typeface="Times New Roman" pitchFamily="18" charset="0"/>
              </a:rPr>
              <a:t>«Радійте афіняни, ми перемогли!»</a:t>
            </a: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75" y="3017838"/>
            <a:ext cx="3779838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38"/>
          <a:stretch>
            <a:fillRect/>
          </a:stretch>
        </p:blipFill>
        <p:spPr bwMode="auto">
          <a:xfrm>
            <a:off x="525463" y="2938463"/>
            <a:ext cx="4303712" cy="281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711663" y="4483894"/>
            <a:ext cx="2663824" cy="647551"/>
          </a:xfrm>
          <a:solidFill>
            <a:srgbClr val="FFC00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altLang="uk-UA" b="1" dirty="0">
                <a:solidFill>
                  <a:srgbClr val="800000"/>
                </a:solidFill>
                <a:latin typeface="Bookman Old Style" pitchFamily="18" charset="0"/>
              </a:rPr>
              <a:t>М</a:t>
            </a:r>
            <a:r>
              <a:rPr lang="uk-UA" altLang="uk-UA" b="1" dirty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b="1" dirty="0" err="1">
                <a:solidFill>
                  <a:srgbClr val="800000"/>
                </a:solidFill>
                <a:latin typeface="Bookman Old Style" pitchFamily="18" charset="0"/>
              </a:rPr>
              <a:t>льт</a:t>
            </a:r>
            <a:r>
              <a:rPr lang="uk-UA" altLang="uk-UA" b="1" dirty="0">
                <a:solidFill>
                  <a:srgbClr val="800000"/>
                </a:solidFill>
                <a:latin typeface="Bookman Old Style" pitchFamily="18" charset="0"/>
              </a:rPr>
              <a:t>і</a:t>
            </a:r>
            <a:r>
              <a:rPr lang="ru-RU" altLang="uk-UA" b="1" dirty="0" smtClean="0">
                <a:solidFill>
                  <a:srgbClr val="800000"/>
                </a:solidFill>
                <a:latin typeface="Bookman Old Style" pitchFamily="18" charset="0"/>
              </a:rPr>
              <a:t>ад</a:t>
            </a:r>
            <a:endParaRPr lang="uk-UA" dirty="0"/>
          </a:p>
        </p:txBody>
      </p:sp>
      <p:pic>
        <p:nvPicPr>
          <p:cNvPr id="12291" name="Picture 10" descr="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36"/>
          <a:stretch>
            <a:fillRect/>
          </a:stretch>
        </p:blipFill>
        <p:spPr bwMode="auto">
          <a:xfrm>
            <a:off x="730250" y="1125538"/>
            <a:ext cx="247332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284663" y="333375"/>
            <a:ext cx="4572000" cy="218521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altLang="uk-UA" sz="2800" b="1" dirty="0">
                <a:solidFill>
                  <a:srgbClr val="800000"/>
                </a:solidFill>
                <a:latin typeface="Century Schoolbook" pitchFamily="18" charset="0"/>
              </a:rPr>
              <a:t>Значення битви: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uk-UA" altLang="uk-UA" b="1" i="1" dirty="0">
                <a:solidFill>
                  <a:srgbClr val="800000"/>
                </a:solidFill>
                <a:latin typeface="Century Schoolbook" pitchFamily="18" charset="0"/>
              </a:rPr>
              <a:t>греки пишалися своєю перемогою над ворогом і тривалий час славили героїв;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uk-UA" altLang="uk-UA" b="1" i="1" dirty="0">
                <a:solidFill>
                  <a:srgbClr val="800000"/>
                </a:solidFill>
                <a:latin typeface="Century Schoolbook" pitchFamily="18" charset="0"/>
              </a:rPr>
              <a:t>перси знову потерпіли нищівну поразку, але не полишили своїх прагнень завоювати Елладу</a:t>
            </a:r>
            <a:endParaRPr lang="ru-RU" altLang="uk-UA" b="1" i="1" dirty="0">
              <a:solidFill>
                <a:srgbClr val="800000"/>
              </a:solidFill>
              <a:latin typeface="Century Schoolbook" pitchFamily="18" charset="0"/>
            </a:endParaRPr>
          </a:p>
        </p:txBody>
      </p:sp>
      <p:pic>
        <p:nvPicPr>
          <p:cNvPr id="1229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70163"/>
            <a:ext cx="3429000" cy="382746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08" y="332656"/>
            <a:ext cx="8671744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33375"/>
            <a:ext cx="8229600" cy="817563"/>
          </a:xfrm>
          <a:solidFill>
            <a:schemeClr val="bg1"/>
          </a:solidFill>
          <a:effectLst>
            <a:outerShdw dist="35921" dir="2700000" algn="ctr" rotWithShape="0">
              <a:srgbClr val="CC6600"/>
            </a:outerShdw>
          </a:effectLst>
        </p:spPr>
        <p:txBody>
          <a:bodyPr/>
          <a:lstStyle/>
          <a:p>
            <a:r>
              <a:rPr lang="ru-RU" altLang="uk-UA" sz="3600" b="1" dirty="0" err="1" smtClean="0">
                <a:solidFill>
                  <a:srgbClr val="C00000"/>
                </a:solidFill>
              </a:rPr>
              <a:t>Фермоп</a:t>
            </a:r>
            <a:r>
              <a:rPr lang="uk-UA" altLang="uk-UA" sz="3600" b="1" dirty="0" smtClean="0">
                <a:solidFill>
                  <a:srgbClr val="C00000"/>
                </a:solidFill>
              </a:rPr>
              <a:t>і</a:t>
            </a:r>
            <a:r>
              <a:rPr lang="ru-RU" altLang="uk-UA" sz="3600" b="1" dirty="0" err="1" smtClean="0">
                <a:solidFill>
                  <a:srgbClr val="C00000"/>
                </a:solidFill>
              </a:rPr>
              <a:t>льс</a:t>
            </a:r>
            <a:r>
              <a:rPr lang="uk-UA" altLang="uk-UA" sz="3600" b="1" dirty="0" err="1" smtClean="0">
                <a:solidFill>
                  <a:srgbClr val="C00000"/>
                </a:solidFill>
              </a:rPr>
              <a:t>ька</a:t>
            </a:r>
            <a:r>
              <a:rPr lang="ru-RU" altLang="uk-UA" sz="3600" b="1" dirty="0" smtClean="0">
                <a:solidFill>
                  <a:srgbClr val="C00000"/>
                </a:solidFill>
              </a:rPr>
              <a:t> </a:t>
            </a:r>
            <a:r>
              <a:rPr lang="uk-UA" altLang="uk-UA" sz="3600" b="1" dirty="0" smtClean="0">
                <a:solidFill>
                  <a:srgbClr val="C00000"/>
                </a:solidFill>
              </a:rPr>
              <a:t>битва</a:t>
            </a:r>
            <a:r>
              <a:rPr lang="ru-RU" altLang="uk-UA" sz="3600" b="1" dirty="0" smtClean="0">
                <a:solidFill>
                  <a:srgbClr val="C00000"/>
                </a:solidFill>
              </a:rPr>
              <a:t>  - 480 </a:t>
            </a:r>
            <a:r>
              <a:rPr lang="uk-UA" altLang="uk-UA" sz="3600" b="1" dirty="0" smtClean="0">
                <a:solidFill>
                  <a:srgbClr val="C00000"/>
                </a:solidFill>
              </a:rPr>
              <a:t>р</a:t>
            </a:r>
            <a:r>
              <a:rPr lang="ru-RU" altLang="uk-UA" sz="3600" b="1" dirty="0" smtClean="0">
                <a:solidFill>
                  <a:srgbClr val="C00000"/>
                </a:solidFill>
              </a:rPr>
              <a:t>. до н.</a:t>
            </a:r>
            <a:r>
              <a:rPr lang="uk-UA" altLang="uk-UA" sz="3600" b="1" dirty="0" smtClean="0">
                <a:solidFill>
                  <a:srgbClr val="C00000"/>
                </a:solidFill>
              </a:rPr>
              <a:t>е</a:t>
            </a:r>
            <a:r>
              <a:rPr lang="ru-RU" altLang="uk-UA" sz="3600" b="1" dirty="0" smtClean="0">
                <a:solidFill>
                  <a:srgbClr val="C00000"/>
                </a:solidFill>
              </a:rPr>
              <a:t>.</a:t>
            </a:r>
          </a:p>
        </p:txBody>
      </p:sp>
      <p:sp>
        <p:nvSpPr>
          <p:cNvPr id="14339" name="Line 8"/>
          <p:cNvSpPr>
            <a:spLocks noChangeShapeType="1"/>
          </p:cNvSpPr>
          <p:nvPr/>
        </p:nvSpPr>
        <p:spPr bwMode="auto">
          <a:xfrm flipV="1">
            <a:off x="685800" y="1676400"/>
            <a:ext cx="3733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340" name="Text Box 9"/>
          <p:cNvSpPr txBox="1">
            <a:spLocks noChangeArrowheads="1"/>
          </p:cNvSpPr>
          <p:nvPr/>
        </p:nvSpPr>
        <p:spPr bwMode="auto">
          <a:xfrm>
            <a:off x="4716463" y="1171575"/>
            <a:ext cx="3887787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ru-RU" altLang="uk-UA" sz="180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1" name="Picture 6" descr="История12  6кл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0" t="16179" r="3363" b="2946"/>
          <a:stretch>
            <a:fillRect/>
          </a:stretch>
        </p:blipFill>
        <p:spPr bwMode="auto">
          <a:xfrm>
            <a:off x="685800" y="1533525"/>
            <a:ext cx="3946525" cy="4073525"/>
          </a:xfrm>
          <a:prstGeom prst="rect">
            <a:avLst/>
          </a:prstGeom>
          <a:noFill/>
          <a:ln w="76200" cmpd="tri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8" y="1360488"/>
            <a:ext cx="3055937" cy="41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одзаголовок 1"/>
          <p:cNvSpPr txBox="1">
            <a:spLocks/>
          </p:cNvSpPr>
          <p:nvPr/>
        </p:nvSpPr>
        <p:spPr>
          <a:xfrm>
            <a:off x="5580112" y="5495925"/>
            <a:ext cx="2347863" cy="597371"/>
          </a:xfrm>
          <a:prstGeom prst="rect">
            <a:avLst/>
          </a:prstGeom>
          <a:solidFill>
            <a:srgbClr val="FFC000"/>
          </a:solidFill>
        </p:spPr>
        <p:txBody>
          <a:bodyPr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uk-UA" b="1" dirty="0" smtClean="0">
                <a:solidFill>
                  <a:srgbClr val="800000"/>
                </a:solidFill>
                <a:latin typeface="Bookman Old Style" pitchFamily="18" charset="0"/>
              </a:rPr>
              <a:t>Цар Леонід</a:t>
            </a:r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C:\Users\ЮРА\Desktop\69009.medi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3313112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2"/>
          <p:cNvSpPr txBox="1">
            <a:spLocks noChangeArrowheads="1"/>
          </p:cNvSpPr>
          <p:nvPr/>
        </p:nvSpPr>
        <p:spPr bwMode="auto">
          <a:xfrm>
            <a:off x="685800" y="333375"/>
            <a:ext cx="8229600" cy="8175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5921" dir="2700000" algn="ctr" rotWithShape="0">
              <a:srgbClr val="CC660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ru-RU" altLang="uk-UA" sz="4000" b="1" dirty="0" err="1">
                <a:solidFill>
                  <a:srgbClr val="C00000"/>
                </a:solidFill>
                <a:latin typeface="Calibri" pitchFamily="34" charset="0"/>
              </a:rPr>
              <a:t>Фермоп</a:t>
            </a:r>
            <a:r>
              <a:rPr lang="uk-UA" altLang="uk-UA" sz="4000" b="1" dirty="0">
                <a:solidFill>
                  <a:srgbClr val="C00000"/>
                </a:solidFill>
                <a:latin typeface="Calibri" pitchFamily="34" charset="0"/>
              </a:rPr>
              <a:t>і</a:t>
            </a:r>
            <a:r>
              <a:rPr lang="ru-RU" altLang="uk-UA" sz="4000" b="1" dirty="0" err="1">
                <a:solidFill>
                  <a:srgbClr val="C00000"/>
                </a:solidFill>
                <a:latin typeface="Calibri" pitchFamily="34" charset="0"/>
              </a:rPr>
              <a:t>льс</a:t>
            </a:r>
            <a:r>
              <a:rPr lang="uk-UA" altLang="uk-UA" sz="4000" b="1" dirty="0" err="1">
                <a:solidFill>
                  <a:srgbClr val="C00000"/>
                </a:solidFill>
                <a:latin typeface="Calibri" pitchFamily="34" charset="0"/>
              </a:rPr>
              <a:t>ька</a:t>
            </a:r>
            <a:r>
              <a:rPr lang="ru-RU" altLang="uk-UA" sz="4000" b="1" dirty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uk-UA" altLang="uk-UA" sz="4000" b="1" dirty="0">
                <a:solidFill>
                  <a:srgbClr val="C00000"/>
                </a:solidFill>
                <a:latin typeface="Calibri" pitchFamily="34" charset="0"/>
              </a:rPr>
              <a:t>битва</a:t>
            </a:r>
            <a:endParaRPr lang="ru-RU" altLang="uk-UA" sz="40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4076700"/>
            <a:ext cx="4278312" cy="176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TextBox 1"/>
          <p:cNvSpPr txBox="1">
            <a:spLocks noChangeArrowheads="1"/>
          </p:cNvSpPr>
          <p:nvPr/>
        </p:nvSpPr>
        <p:spPr bwMode="auto">
          <a:xfrm>
            <a:off x="5276849" y="5922433"/>
            <a:ext cx="2849563" cy="3683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uk-UA" altLang="ru-RU" sz="1800" dirty="0">
                <a:solidFill>
                  <a:srgbClr val="800000"/>
                </a:solidFill>
                <a:latin typeface="Times New Roman" pitchFamily="18" charset="0"/>
              </a:rPr>
              <a:t>Пам’ятник 300 спартанцям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211638" y="1341438"/>
            <a:ext cx="4351337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400" b="1" i="1" dirty="0">
                <a:solidFill>
                  <a:srgbClr val="1D114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Мандрівнику великий,  </a:t>
            </a:r>
            <a:r>
              <a:rPr lang="uk-UA" sz="2400" b="1" i="1" dirty="0" err="1">
                <a:solidFill>
                  <a:srgbClr val="1D114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сповісти</a:t>
            </a:r>
            <a:endParaRPr lang="uk-UA" sz="2400" b="1" i="1" dirty="0">
              <a:solidFill>
                <a:srgbClr val="1D114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uk-UA" sz="2400" b="1" i="1" dirty="0">
                <a:solidFill>
                  <a:srgbClr val="1D114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Всім громадянам нашої Вітчизни,</a:t>
            </a:r>
          </a:p>
          <a:p>
            <a:pPr algn="ctr">
              <a:spcBef>
                <a:spcPct val="50000"/>
              </a:spcBef>
              <a:defRPr/>
            </a:pPr>
            <a:r>
              <a:rPr lang="uk-UA" sz="2400" b="1" i="1" dirty="0">
                <a:solidFill>
                  <a:srgbClr val="1D114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Що ми загинули, та не зганьбили честі</a:t>
            </a:r>
            <a:endParaRPr lang="ru-RU" sz="2400" b="1" i="1" dirty="0">
              <a:solidFill>
                <a:srgbClr val="1D114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274638"/>
            <a:ext cx="8584084" cy="553062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5536" y="5805264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B050"/>
                </a:solidFill>
              </a:rPr>
              <a:t>СПІВВІДНОШЕННЯ СИЛ:</a:t>
            </a:r>
          </a:p>
          <a:p>
            <a:r>
              <a:rPr lang="ru-RU" b="1" dirty="0" err="1">
                <a:solidFill>
                  <a:srgbClr val="00B050"/>
                </a:solidFill>
              </a:rPr>
              <a:t>грецький</a:t>
            </a:r>
            <a:r>
              <a:rPr lang="ru-RU" b="1" dirty="0">
                <a:solidFill>
                  <a:srgbClr val="00B050"/>
                </a:solidFill>
              </a:rPr>
              <a:t> флот- 380 </a:t>
            </a:r>
            <a:r>
              <a:rPr lang="ru-RU" b="1" dirty="0" err="1">
                <a:solidFill>
                  <a:srgbClr val="00B050"/>
                </a:solidFill>
              </a:rPr>
              <a:t>трієр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smtClean="0">
                <a:solidFill>
                  <a:srgbClr val="00B050"/>
                </a:solidFill>
              </a:rPr>
              <a:t>             </a:t>
            </a:r>
            <a:r>
              <a:rPr lang="ru-RU" b="1" dirty="0" err="1" smtClean="0">
                <a:solidFill>
                  <a:srgbClr val="00B050"/>
                </a:solidFill>
              </a:rPr>
              <a:t>перська</a:t>
            </a:r>
            <a:r>
              <a:rPr lang="ru-RU" b="1" dirty="0" smtClean="0">
                <a:solidFill>
                  <a:srgbClr val="00B050"/>
                </a:solidFill>
              </a:rPr>
              <a:t>  </a:t>
            </a:r>
            <a:r>
              <a:rPr lang="ru-RU" b="1" dirty="0" err="1" smtClean="0">
                <a:solidFill>
                  <a:srgbClr val="00B050"/>
                </a:solidFill>
              </a:rPr>
              <a:t>флотилію</a:t>
            </a:r>
            <a:r>
              <a:rPr lang="ru-RU" b="1" dirty="0" smtClean="0">
                <a:solidFill>
                  <a:srgbClr val="00B050"/>
                </a:solidFill>
              </a:rPr>
              <a:t>- </a:t>
            </a:r>
            <a:r>
              <a:rPr lang="ru-RU" b="1" dirty="0">
                <a:solidFill>
                  <a:srgbClr val="00B050"/>
                </a:solidFill>
              </a:rPr>
              <a:t>700 суден</a:t>
            </a:r>
          </a:p>
          <a:p>
            <a:endParaRPr lang="ru-RU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94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434975" y="5448300"/>
            <a:ext cx="45799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8900" indent="274638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uk-UA" altLang="uk-UA" sz="2000" b="1" i="1">
                <a:solidFill>
                  <a:srgbClr val="C00000"/>
                </a:solidFill>
                <a:cs typeface="Times New Roman" pitchFamily="18" charset="0"/>
              </a:rPr>
              <a:t>Значення битви: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uk-UA" altLang="uk-UA" sz="2000" b="1" i="1">
                <a:solidFill>
                  <a:srgbClr val="800000"/>
                </a:solidFill>
                <a:cs typeface="Times New Roman" pitchFamily="18" charset="0"/>
              </a:rPr>
              <a:t>остаточно    позбавила Грецію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uk-UA" altLang="uk-UA" sz="2000" b="1" i="1">
                <a:solidFill>
                  <a:srgbClr val="800000"/>
                </a:solidFill>
                <a:cs typeface="Times New Roman" pitchFamily="18" charset="0"/>
              </a:rPr>
              <a:t> від присутності перських військ. 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11188" y="1196975"/>
            <a:ext cx="45370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uk-UA" sz="2000" b="1" i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Дата: 9 вересня 479 р. до н. е. Місце: </a:t>
            </a:r>
            <a:r>
              <a:rPr lang="uk-UA" sz="2000" b="1" i="1" dirty="0" err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Платеї</a:t>
            </a:r>
            <a:r>
              <a:rPr lang="uk-UA" sz="2000" b="1" i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 (</a:t>
            </a:r>
            <a:r>
              <a:rPr lang="uk-UA" sz="2000" b="1" i="1" dirty="0" err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Беотія</a:t>
            </a:r>
            <a:r>
              <a:rPr lang="uk-UA" sz="2000" b="1" i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), Греція</a:t>
            </a:r>
          </a:p>
          <a:p>
            <a:pPr>
              <a:defRPr/>
            </a:pPr>
            <a:endParaRPr lang="uk-UA" sz="1600" b="1" i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  <a:p>
            <a:pPr>
              <a:defRPr/>
            </a:pPr>
            <a:endParaRPr lang="uk-UA" sz="1600" b="1" i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</p:txBody>
      </p:sp>
      <p:pic>
        <p:nvPicPr>
          <p:cNvPr id="1946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549275"/>
            <a:ext cx="5449888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2028825"/>
            <a:ext cx="2803525" cy="312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2" name="Прямоугольник 11"/>
          <p:cNvSpPr>
            <a:spLocks noChangeArrowheads="1"/>
          </p:cNvSpPr>
          <p:nvPr/>
        </p:nvSpPr>
        <p:spPr bwMode="auto">
          <a:xfrm>
            <a:off x="828675" y="4787900"/>
            <a:ext cx="2014538" cy="369888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8900" indent="274638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uk-UA" altLang="uk-UA" sz="2000" b="1" i="1">
                <a:solidFill>
                  <a:srgbClr val="C00000"/>
                </a:solidFill>
                <a:cs typeface="Times New Roman" pitchFamily="18" charset="0"/>
              </a:rPr>
              <a:t>Арістид</a:t>
            </a:r>
          </a:p>
        </p:txBody>
      </p:sp>
      <p:pic>
        <p:nvPicPr>
          <p:cNvPr id="19463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947863"/>
            <a:ext cx="5219700" cy="351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Объект 2"/>
          <p:cNvSpPr txBox="1">
            <a:spLocks/>
          </p:cNvSpPr>
          <p:nvPr/>
        </p:nvSpPr>
        <p:spPr bwMode="auto">
          <a:xfrm>
            <a:off x="4200525" y="5445125"/>
            <a:ext cx="4513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Font typeface="Arial" charset="0"/>
              <a:buNone/>
            </a:pPr>
            <a:r>
              <a:rPr lang="uk-UA" altLang="ru-RU" sz="1600" dirty="0">
                <a:solidFill>
                  <a:srgbClr val="C00000"/>
                </a:solidFill>
              </a:rPr>
              <a:t>Вид на </a:t>
            </a:r>
            <a:r>
              <a:rPr lang="uk-UA" altLang="ru-RU" sz="1600" dirty="0" err="1">
                <a:solidFill>
                  <a:srgbClr val="C00000"/>
                </a:solidFill>
              </a:rPr>
              <a:t>Платейску</a:t>
            </a:r>
            <a:r>
              <a:rPr lang="uk-UA" altLang="ru-RU" sz="1600" dirty="0">
                <a:solidFill>
                  <a:srgbClr val="C00000"/>
                </a:solidFill>
              </a:rPr>
              <a:t> рівнину, на якій відбулося бій.</a:t>
            </a:r>
          </a:p>
          <a:p>
            <a:pPr algn="ctr">
              <a:buFont typeface="Arial" charset="0"/>
              <a:buNone/>
            </a:pPr>
            <a:r>
              <a:rPr lang="uk-UA" altLang="ru-RU" sz="1600" dirty="0">
                <a:solidFill>
                  <a:srgbClr val="C00000"/>
                </a:solidFill>
              </a:rPr>
              <a:t> Гравюра 1829 року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04664"/>
            <a:ext cx="864096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0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2"/>
          <p:cNvSpPr>
            <a:spLocks noGrp="1"/>
          </p:cNvSpPr>
          <p:nvPr>
            <p:ph type="ctrTitle"/>
          </p:nvPr>
        </p:nvSpPr>
        <p:spPr>
          <a:xfrm>
            <a:off x="395288" y="333375"/>
            <a:ext cx="8305800" cy="842963"/>
          </a:xfrm>
        </p:spPr>
        <p:txBody>
          <a:bodyPr/>
          <a:lstStyle/>
          <a:p>
            <a:r>
              <a:rPr lang="uk-UA" altLang="ru-RU" sz="4000" b="1" smtClean="0">
                <a:solidFill>
                  <a:srgbClr val="C00000"/>
                </a:solidFill>
              </a:rPr>
              <a:t>Перший Афінський морський союз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543034"/>
            <a:ext cx="446405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Час виникнення: </a:t>
            </a:r>
            <a:endParaRPr lang="uk-UA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  <a:p>
            <a:pPr>
              <a:defRPr/>
            </a:pPr>
            <a:r>
              <a:rPr lang="uk-UA" b="1" i="1" dirty="0" smtClean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478-477 </a:t>
            </a:r>
            <a:r>
              <a:rPr lang="uk-UA" b="1" i="1" dirty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рр. до н.е.</a:t>
            </a:r>
          </a:p>
          <a:p>
            <a:pPr>
              <a:defRPr/>
            </a:pPr>
            <a:endParaRPr lang="uk-UA" b="1" i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  <a:p>
            <a:pPr>
              <a:defRPr/>
            </a:pPr>
            <a:r>
              <a:rPr lang="uk-UA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Перша назва: </a:t>
            </a:r>
            <a:endParaRPr lang="uk-UA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  <a:p>
            <a:pPr>
              <a:defRPr/>
            </a:pPr>
            <a:r>
              <a:rPr lang="uk-UA" b="1" i="1" dirty="0" err="1" smtClean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Делоський</a:t>
            </a:r>
            <a:r>
              <a:rPr lang="uk-UA" b="1" i="1" dirty="0" smtClean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 </a:t>
            </a:r>
            <a:r>
              <a:rPr lang="uk-UA" b="1" i="1" dirty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союз</a:t>
            </a:r>
          </a:p>
          <a:p>
            <a:pPr>
              <a:defRPr/>
            </a:pPr>
            <a:r>
              <a:rPr lang="uk-UA" b="1" i="1" dirty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 ( скарбниця зберігалася на острові </a:t>
            </a:r>
            <a:r>
              <a:rPr lang="uk-UA" b="1" i="1" dirty="0" err="1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Делос</a:t>
            </a:r>
            <a:r>
              <a:rPr lang="uk-UA" b="1" i="1" dirty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)</a:t>
            </a:r>
          </a:p>
          <a:p>
            <a:pPr>
              <a:defRPr/>
            </a:pPr>
            <a:endParaRPr lang="uk-UA" b="1" i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  <a:p>
            <a:pPr>
              <a:defRPr/>
            </a:pPr>
            <a:r>
              <a:rPr lang="uk-UA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Мета:</a:t>
            </a: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uk-UA" b="1" i="1" dirty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Захист від зовнішніх ворогів</a:t>
            </a: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uk-UA" b="1" i="1" dirty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Внесок коштів  в </a:t>
            </a:r>
            <a:r>
              <a:rPr lang="uk-UA" b="1" i="1" dirty="0" err="1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скарбнию</a:t>
            </a:r>
            <a:r>
              <a:rPr lang="uk-UA" b="1" i="1" dirty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 союзу на воєнні потреби</a:t>
            </a:r>
            <a:endParaRPr lang="ru-RU" b="1" i="1" dirty="0">
              <a:solidFill>
                <a:srgbClr val="5B3ED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  <a:p>
            <a:pPr>
              <a:defRPr/>
            </a:pPr>
            <a:endParaRPr lang="uk-UA" b="1" i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  <a:p>
            <a:pPr>
              <a:defRPr/>
            </a:pPr>
            <a:r>
              <a:rPr lang="uk-UA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Кількість учасників: </a:t>
            </a:r>
            <a:endParaRPr lang="uk-UA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  <a:p>
            <a:pPr>
              <a:defRPr/>
            </a:pPr>
            <a:r>
              <a:rPr lang="uk-UA" b="1" i="1" dirty="0" smtClean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400 </a:t>
            </a:r>
            <a:r>
              <a:rPr lang="uk-UA" b="1" i="1" dirty="0">
                <a:solidFill>
                  <a:srgbClr val="5B3ED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грецьких полісів</a:t>
            </a:r>
          </a:p>
          <a:p>
            <a:pPr>
              <a:defRPr/>
            </a:pPr>
            <a:endParaRPr lang="uk-UA" b="1" i="1" dirty="0">
              <a:solidFill>
                <a:srgbClr val="5B3ED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</p:txBody>
      </p:sp>
      <p:pic>
        <p:nvPicPr>
          <p:cNvPr id="20484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113003"/>
            <a:ext cx="4230111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815975" y="866775"/>
            <a:ext cx="7772400" cy="503238"/>
          </a:xfrm>
          <a:solidFill>
            <a:schemeClr val="bg1"/>
          </a:solidFill>
          <a:effectLst>
            <a:outerShdw dist="35921" dir="2700000" algn="ctr" rotWithShape="0">
              <a:srgbClr val="CC6600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altLang="uk-UA" sz="3200" b="1" dirty="0" smtClean="0">
                <a:solidFill>
                  <a:srgbClr val="C00000"/>
                </a:solidFill>
              </a:rPr>
              <a:t>Результати</a:t>
            </a:r>
            <a:r>
              <a:rPr lang="ru-RU" altLang="uk-UA" sz="3200" b="1" dirty="0" smtClean="0">
                <a:solidFill>
                  <a:srgbClr val="C00000"/>
                </a:solidFill>
              </a:rPr>
              <a:t> в</a:t>
            </a:r>
            <a:r>
              <a:rPr lang="uk-UA" altLang="uk-UA" sz="3200" b="1" dirty="0" smtClean="0">
                <a:solidFill>
                  <a:srgbClr val="C00000"/>
                </a:solidFill>
              </a:rPr>
              <a:t>і</a:t>
            </a:r>
            <a:r>
              <a:rPr lang="ru-RU" altLang="uk-UA" sz="3200" b="1" dirty="0" err="1" smtClean="0">
                <a:solidFill>
                  <a:srgbClr val="C00000"/>
                </a:solidFill>
              </a:rPr>
              <a:t>йн</a:t>
            </a:r>
            <a:r>
              <a:rPr lang="uk-UA" altLang="uk-UA" sz="3200" b="1" dirty="0" smtClean="0">
                <a:solidFill>
                  <a:srgbClr val="C00000"/>
                </a:solidFill>
              </a:rPr>
              <a:t>и</a:t>
            </a:r>
            <a:endParaRPr lang="ru-RU" altLang="uk-UA" sz="3200" b="1" dirty="0" smtClean="0">
              <a:solidFill>
                <a:srgbClr val="C00000"/>
              </a:solidFill>
            </a:endParaRPr>
          </a:p>
        </p:txBody>
      </p:sp>
      <p:sp>
        <p:nvSpPr>
          <p:cNvPr id="26627" name="AutoShape 6"/>
          <p:cNvSpPr>
            <a:spLocks noChangeArrowheads="1"/>
          </p:cNvSpPr>
          <p:nvPr/>
        </p:nvSpPr>
        <p:spPr bwMode="auto">
          <a:xfrm>
            <a:off x="3463925" y="1906588"/>
            <a:ext cx="2362200" cy="1066800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CC6600"/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ru-RU" altLang="uk-UA" sz="1800" dirty="0">
                <a:solidFill>
                  <a:srgbClr val="FFFF00"/>
                </a:solidFill>
                <a:latin typeface="Bookman Old Style" pitchFamily="18" charset="0"/>
              </a:rPr>
              <a:t>В</a:t>
            </a:r>
            <a:r>
              <a:rPr lang="uk-UA" altLang="uk-UA" sz="1800" dirty="0">
                <a:solidFill>
                  <a:srgbClr val="FFFF00"/>
                </a:solidFill>
                <a:latin typeface="Bookman Old Style" pitchFamily="18" charset="0"/>
              </a:rPr>
              <a:t>ІЙСЬКОВО</a:t>
            </a:r>
            <a:r>
              <a:rPr lang="ru-RU" altLang="uk-UA" sz="1800" dirty="0">
                <a:solidFill>
                  <a:srgbClr val="FFFF00"/>
                </a:solidFill>
                <a:latin typeface="Bookman Old Style" pitchFamily="18" charset="0"/>
              </a:rPr>
              <a:t>-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ru-RU" altLang="uk-UA" sz="1800" dirty="0">
                <a:solidFill>
                  <a:srgbClr val="FFFF00"/>
                </a:solidFill>
                <a:latin typeface="Bookman Old Style" pitchFamily="18" charset="0"/>
              </a:rPr>
              <a:t>ПОЛ</a:t>
            </a:r>
            <a:r>
              <a:rPr lang="uk-UA" altLang="uk-UA" sz="1800" dirty="0">
                <a:solidFill>
                  <a:srgbClr val="FFFF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FFFF00"/>
                </a:solidFill>
                <a:latin typeface="Bookman Old Style" pitchFamily="18" charset="0"/>
              </a:rPr>
              <a:t>ТИЧ</a:t>
            </a:r>
            <a:r>
              <a:rPr lang="uk-UA" altLang="uk-UA" sz="1800" dirty="0">
                <a:solidFill>
                  <a:srgbClr val="FFFF00"/>
                </a:solidFill>
                <a:latin typeface="Bookman Old Style" pitchFamily="18" charset="0"/>
              </a:rPr>
              <a:t>НІ</a:t>
            </a:r>
            <a:endParaRPr lang="ru-RU" altLang="uk-UA" sz="1800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26628" name="AutoShape 8"/>
          <p:cNvSpPr>
            <a:spLocks noChangeArrowheads="1"/>
          </p:cNvSpPr>
          <p:nvPr/>
        </p:nvSpPr>
        <p:spPr bwMode="auto">
          <a:xfrm>
            <a:off x="781050" y="2135188"/>
            <a:ext cx="2362200" cy="609600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CC6600"/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1800" dirty="0" smtClean="0">
                <a:solidFill>
                  <a:srgbClr val="FFFF00"/>
                </a:solidFill>
                <a:latin typeface="Bookman Old Style" pitchFamily="18" charset="0"/>
              </a:rPr>
              <a:t>МОРАЛЬН</a:t>
            </a:r>
            <a:r>
              <a:rPr lang="uk-UA" altLang="uk-UA" sz="1800" dirty="0" smtClean="0">
                <a:solidFill>
                  <a:srgbClr val="FFFF00"/>
                </a:solidFill>
                <a:latin typeface="Bookman Old Style" pitchFamily="18" charset="0"/>
              </a:rPr>
              <a:t>І</a:t>
            </a:r>
            <a:endParaRPr lang="ru-RU" altLang="uk-UA" sz="1800" dirty="0" smtClean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26629" name="AutoShape 9"/>
          <p:cNvSpPr>
            <a:spLocks noChangeArrowheads="1"/>
          </p:cNvSpPr>
          <p:nvPr/>
        </p:nvSpPr>
        <p:spPr bwMode="auto">
          <a:xfrm>
            <a:off x="6207125" y="2135188"/>
            <a:ext cx="2362200" cy="609600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CC6600"/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uk-UA" altLang="uk-UA" sz="1800" dirty="0">
                <a:solidFill>
                  <a:srgbClr val="FFFF00"/>
                </a:solidFill>
                <a:latin typeface="Bookman Old Style" pitchFamily="18" charset="0"/>
              </a:rPr>
              <a:t>Е</a:t>
            </a:r>
            <a:r>
              <a:rPr lang="ru-RU" altLang="uk-UA" sz="1800" dirty="0">
                <a:solidFill>
                  <a:srgbClr val="FFFF00"/>
                </a:solidFill>
                <a:latin typeface="Bookman Old Style" pitchFamily="18" charset="0"/>
              </a:rPr>
              <a:t>КОНОМ</a:t>
            </a:r>
            <a:r>
              <a:rPr lang="uk-UA" altLang="uk-UA" sz="1800" dirty="0">
                <a:solidFill>
                  <a:srgbClr val="FFFF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FFFF00"/>
                </a:solidFill>
                <a:latin typeface="Bookman Old Style" pitchFamily="18" charset="0"/>
              </a:rPr>
              <a:t>Ч</a:t>
            </a:r>
            <a:r>
              <a:rPr lang="uk-UA" altLang="uk-UA" sz="1800" dirty="0">
                <a:solidFill>
                  <a:srgbClr val="FFFF00"/>
                </a:solidFill>
                <a:latin typeface="Bookman Old Style" pitchFamily="18" charset="0"/>
              </a:rPr>
              <a:t>НІ</a:t>
            </a:r>
            <a:endParaRPr lang="ru-RU" altLang="uk-UA" sz="1800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26630" name="AutoShape 10"/>
          <p:cNvSpPr>
            <a:spLocks noChangeArrowheads="1"/>
          </p:cNvSpPr>
          <p:nvPr/>
        </p:nvSpPr>
        <p:spPr bwMode="auto">
          <a:xfrm>
            <a:off x="6172200" y="3359150"/>
            <a:ext cx="2362200" cy="609600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CC6600"/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Велика кількість</a:t>
            </a:r>
            <a:endParaRPr lang="ru-RU" altLang="uk-UA" sz="1800" dirty="0">
              <a:solidFill>
                <a:srgbClr val="FFC000"/>
              </a:solidFill>
              <a:latin typeface="Bookman Old Style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п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о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л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о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н</a:t>
            </a:r>
            <a:r>
              <a:rPr lang="uk-UA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ени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х 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 раб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в</a:t>
            </a:r>
          </a:p>
        </p:txBody>
      </p:sp>
      <p:sp>
        <p:nvSpPr>
          <p:cNvPr id="26631" name="AutoShape 11"/>
          <p:cNvSpPr>
            <a:spLocks noChangeArrowheads="1"/>
          </p:cNvSpPr>
          <p:nvPr/>
        </p:nvSpPr>
        <p:spPr bwMode="auto">
          <a:xfrm>
            <a:off x="3505200" y="4437063"/>
            <a:ext cx="2362200" cy="990600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CC6600"/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Створено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 морс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ь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к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и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й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союз 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на чолі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з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 </a:t>
            </a:r>
            <a:r>
              <a:rPr lang="ru-RU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Аф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нами – 478 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р</a:t>
            </a:r>
            <a:r>
              <a:rPr lang="ru-RU" altLang="uk-UA" sz="1800" dirty="0" smtClean="0">
                <a:solidFill>
                  <a:srgbClr val="800000"/>
                </a:solidFill>
                <a:latin typeface="Bookman Old Style" pitchFamily="18" charset="0"/>
              </a:rPr>
              <a:t>.</a:t>
            </a:r>
          </a:p>
        </p:txBody>
      </p:sp>
      <p:sp>
        <p:nvSpPr>
          <p:cNvPr id="26632" name="AutoShape 14"/>
          <p:cNvSpPr>
            <a:spLocks noChangeArrowheads="1"/>
          </p:cNvSpPr>
          <p:nvPr/>
        </p:nvSpPr>
        <p:spPr bwMode="auto">
          <a:xfrm>
            <a:off x="647700" y="2978150"/>
            <a:ext cx="2514600" cy="990600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CC6600"/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1800" dirty="0" smtClean="0">
                <a:solidFill>
                  <a:srgbClr val="FFC000"/>
                </a:solidFill>
                <a:latin typeface="Bookman Old Style" pitchFamily="18" charset="0"/>
              </a:rPr>
              <a:t>Греки </a:t>
            </a:r>
            <a:r>
              <a:rPr lang="uk-UA" altLang="uk-UA" sz="1800" dirty="0" smtClean="0">
                <a:solidFill>
                  <a:srgbClr val="FFC000"/>
                </a:solidFill>
                <a:latin typeface="Bookman Old Style" pitchFamily="18" charset="0"/>
              </a:rPr>
              <a:t>відстояли</a:t>
            </a:r>
            <a:r>
              <a:rPr lang="ru-RU" altLang="uk-UA" sz="1800" dirty="0" smtClean="0">
                <a:solidFill>
                  <a:srgbClr val="FFC000"/>
                </a:solidFill>
                <a:latin typeface="Bookman Old Style" pitchFamily="18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1800" dirty="0" smtClean="0">
                <a:solidFill>
                  <a:srgbClr val="FFC000"/>
                </a:solidFill>
                <a:latin typeface="Bookman Old Style" pitchFamily="18" charset="0"/>
              </a:rPr>
              <a:t>свою </a:t>
            </a:r>
            <a:r>
              <a:rPr lang="uk-UA" altLang="uk-UA" sz="1800" dirty="0" smtClean="0">
                <a:solidFill>
                  <a:srgbClr val="FFC000"/>
                </a:solidFill>
                <a:latin typeface="Bookman Old Style" pitchFamily="18" charset="0"/>
              </a:rPr>
              <a:t>незалежність</a:t>
            </a:r>
            <a:endParaRPr lang="ru-RU" altLang="uk-UA" sz="1800" dirty="0" smtClean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26633" name="AutoShape 15"/>
          <p:cNvSpPr>
            <a:spLocks noChangeArrowheads="1"/>
          </p:cNvSpPr>
          <p:nvPr/>
        </p:nvSpPr>
        <p:spPr bwMode="auto">
          <a:xfrm>
            <a:off x="696913" y="4149725"/>
            <a:ext cx="2438400" cy="990600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CC6600"/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Зріс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 авторитет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Аф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н</a:t>
            </a:r>
          </a:p>
        </p:txBody>
      </p:sp>
      <p:sp>
        <p:nvSpPr>
          <p:cNvPr id="26634" name="AutoShape 16"/>
          <p:cNvSpPr>
            <a:spLocks noChangeArrowheads="1"/>
          </p:cNvSpPr>
          <p:nvPr/>
        </p:nvSpPr>
        <p:spPr bwMode="auto">
          <a:xfrm>
            <a:off x="3200400" y="5486400"/>
            <a:ext cx="2971800" cy="990600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CC6600"/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Перс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ь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ким в</a:t>
            </a:r>
            <a:r>
              <a:rPr lang="uk-UA" altLang="uk-UA" sz="1800" dirty="0" err="1">
                <a:solidFill>
                  <a:srgbClr val="FFC000"/>
                </a:solidFill>
                <a:latin typeface="Bookman Old Style" pitchFamily="18" charset="0"/>
              </a:rPr>
              <a:t>ійськовим</a:t>
            </a:r>
            <a:endParaRPr lang="ru-RU" altLang="uk-UA" sz="1800" dirty="0">
              <a:solidFill>
                <a:srgbClr val="FFC000"/>
              </a:solidFill>
              <a:latin typeface="Bookman Old Style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кораблям за</a:t>
            </a:r>
            <a:r>
              <a:rPr lang="uk-UA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боронений</a:t>
            </a:r>
            <a:endParaRPr lang="ru-RU" altLang="uk-UA" sz="1800" dirty="0">
              <a:solidFill>
                <a:srgbClr val="FFC000"/>
              </a:solidFill>
              <a:latin typeface="Bookman Old Style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в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и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х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д в 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Е</a:t>
            </a:r>
            <a:r>
              <a:rPr lang="ru-RU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гейс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ь</a:t>
            </a:r>
            <a:r>
              <a:rPr lang="ru-RU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ке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 море</a:t>
            </a:r>
          </a:p>
        </p:txBody>
      </p:sp>
      <p:sp>
        <p:nvSpPr>
          <p:cNvPr id="26635" name="AutoShape 17"/>
          <p:cNvSpPr>
            <a:spLocks noChangeArrowheads="1"/>
          </p:cNvSpPr>
          <p:nvPr/>
        </p:nvSpPr>
        <p:spPr bwMode="auto">
          <a:xfrm>
            <a:off x="3505200" y="3009900"/>
            <a:ext cx="2362200" cy="1295400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CC6600"/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Перс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я 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в</a:t>
            </a:r>
            <a:r>
              <a:rPr lang="ru-RU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изнавала</a:t>
            </a:r>
            <a:endParaRPr lang="ru-RU" altLang="uk-UA" sz="1800" dirty="0">
              <a:solidFill>
                <a:srgbClr val="FFC000"/>
              </a:solidFill>
              <a:latin typeface="Bookman Old Style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неза</a:t>
            </a:r>
            <a:r>
              <a:rPr lang="uk-UA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лежніст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ь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гре</a:t>
            </a:r>
            <a:r>
              <a:rPr lang="uk-UA" altLang="uk-UA" sz="1800" dirty="0" err="1">
                <a:solidFill>
                  <a:srgbClr val="FFC000"/>
                </a:solidFill>
                <a:latin typeface="Bookman Old Style" pitchFamily="18" charset="0"/>
              </a:rPr>
              <a:t>ць</a:t>
            </a:r>
            <a:r>
              <a:rPr lang="ru-RU" altLang="uk-UA" sz="1800" dirty="0" err="1">
                <a:solidFill>
                  <a:srgbClr val="FFC000"/>
                </a:solidFill>
                <a:latin typeface="Bookman Old Style" pitchFamily="18" charset="0"/>
              </a:rPr>
              <a:t>ских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 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міст</a:t>
            </a:r>
            <a:endParaRPr lang="ru-RU" altLang="uk-UA" sz="1800" dirty="0">
              <a:solidFill>
                <a:srgbClr val="FFC000"/>
              </a:solidFill>
              <a:latin typeface="Bookman Old Style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Мало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ї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 Аз</a:t>
            </a:r>
            <a:r>
              <a:rPr lang="uk-UA" altLang="uk-UA" sz="1800" dirty="0" err="1">
                <a:solidFill>
                  <a:srgbClr val="FFC000"/>
                </a:solidFill>
                <a:latin typeface="Bookman Old Style" pitchFamily="18" charset="0"/>
              </a:rPr>
              <a:t>ії</a:t>
            </a:r>
            <a:endParaRPr lang="ru-RU" altLang="uk-UA" sz="1800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26636" name="AutoShape 18"/>
          <p:cNvSpPr>
            <a:spLocks noChangeArrowheads="1"/>
          </p:cNvSpPr>
          <p:nvPr/>
        </p:nvSpPr>
        <p:spPr bwMode="auto">
          <a:xfrm>
            <a:off x="6172200" y="4197350"/>
            <a:ext cx="2362200" cy="1219200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CC6600"/>
            </a:outerShdw>
          </a:effectLst>
        </p:spPr>
        <p:txBody>
          <a:bodyPr wrap="none" anchor="ctr"/>
          <a:lstStyle>
            <a:lvl1pPr eaLnBrk="0" hangingPunct="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rgbClr val="B37732"/>
              </a:buClr>
              <a:buSzPct val="85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9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ts val="338"/>
              </a:spcBef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Греки 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отримали</a:t>
            </a:r>
            <a:endParaRPr lang="ru-RU" altLang="uk-UA" sz="1800" dirty="0">
              <a:solidFill>
                <a:srgbClr val="FFC000"/>
              </a:solidFill>
              <a:latin typeface="Bookman Old Style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контроль над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 </a:t>
            </a:r>
            <a:r>
              <a:rPr lang="ru-RU" altLang="uk-UA" sz="1800" dirty="0" err="1">
                <a:solidFill>
                  <a:srgbClr val="FFC000"/>
                </a:solidFill>
                <a:latin typeface="Bookman Old Style" pitchFamily="18" charset="0"/>
              </a:rPr>
              <a:t>Чорн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и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м 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і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  <a:defRPr/>
            </a:pP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Е</a:t>
            </a:r>
            <a:r>
              <a:rPr lang="ru-RU" altLang="uk-UA" sz="1800" dirty="0" err="1">
                <a:solidFill>
                  <a:srgbClr val="FFC000"/>
                </a:solidFill>
                <a:latin typeface="Bookman Old Style" pitchFamily="18" charset="0"/>
              </a:rPr>
              <a:t>гейс</a:t>
            </a:r>
            <a:r>
              <a:rPr lang="uk-UA" altLang="uk-UA" sz="1800" dirty="0">
                <a:solidFill>
                  <a:srgbClr val="FFC000"/>
                </a:solidFill>
                <a:latin typeface="Bookman Old Style" pitchFamily="18" charset="0"/>
              </a:rPr>
              <a:t>ь</a:t>
            </a:r>
            <a:r>
              <a:rPr lang="ru-RU" altLang="uk-UA" sz="1800" dirty="0">
                <a:solidFill>
                  <a:srgbClr val="FFC000"/>
                </a:solidFill>
                <a:latin typeface="Bookman Old Style" pitchFamily="18" charset="0"/>
              </a:rPr>
              <a:t>ким морями</a:t>
            </a:r>
          </a:p>
        </p:txBody>
      </p:sp>
      <p:sp>
        <p:nvSpPr>
          <p:cNvPr id="21517" name="Line 19"/>
          <p:cNvSpPr>
            <a:spLocks noChangeShapeType="1"/>
          </p:cNvSpPr>
          <p:nvPr/>
        </p:nvSpPr>
        <p:spPr bwMode="auto">
          <a:xfrm flipH="1">
            <a:off x="2084388" y="1409700"/>
            <a:ext cx="1524000" cy="5334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18" name="Line 20"/>
          <p:cNvSpPr>
            <a:spLocks noChangeShapeType="1"/>
          </p:cNvSpPr>
          <p:nvPr/>
        </p:nvSpPr>
        <p:spPr bwMode="auto">
          <a:xfrm>
            <a:off x="4694238" y="1357313"/>
            <a:ext cx="0" cy="5334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19" name="Line 23"/>
          <p:cNvSpPr>
            <a:spLocks noChangeShapeType="1"/>
          </p:cNvSpPr>
          <p:nvPr/>
        </p:nvSpPr>
        <p:spPr bwMode="auto">
          <a:xfrm>
            <a:off x="6048375" y="1409700"/>
            <a:ext cx="1295400" cy="6096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50825" y="404813"/>
            <a:ext cx="8440738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altLang="uk-UA" sz="2400" b="1" i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anose="02020603050405020304" pitchFamily="18" charset="0"/>
              </a:rPr>
              <a:t>449 р. до н.е.</a:t>
            </a:r>
            <a:r>
              <a:rPr lang="uk-UA" altLang="uk-UA" sz="2400" b="1" i="1" dirty="0">
                <a:solidFill>
                  <a:srgbClr val="800000"/>
                </a:solidFill>
                <a:cs typeface="Times New Roman" panose="02020603050405020304" pitchFamily="18" charset="0"/>
              </a:rPr>
              <a:t> був укладений мирний договір – </a:t>
            </a:r>
            <a:r>
              <a:rPr lang="uk-UA" altLang="uk-UA" sz="2400" b="1" i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anose="02020603050405020304" pitchFamily="18" charset="0"/>
              </a:rPr>
              <a:t>“</a:t>
            </a:r>
            <a:r>
              <a:rPr lang="uk-UA" altLang="uk-UA" sz="2400" b="1" i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anose="02020603050405020304" pitchFamily="18" charset="0"/>
              </a:rPr>
              <a:t>Калієв</a:t>
            </a:r>
            <a:r>
              <a:rPr lang="uk-UA" altLang="uk-UA" sz="2400" b="1" i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anose="02020603050405020304" pitchFamily="18" charset="0"/>
              </a:rPr>
              <a:t> мир“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</a:rPr>
              <a:t>Причини перемоги греків над персами:</a:t>
            </a:r>
            <a:endParaRPr lang="ru-RU" dirty="0" smtClean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57200" y="2060575"/>
            <a:ext cx="6923112" cy="295260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Греки добре знали місцевість.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Талант грецьких полководців.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Греки змогли об</a:t>
            </a:r>
            <a:r>
              <a:rPr lang="en-US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’</a:t>
            </a: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єднатись для боротьби з ворогом.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У війську персів були різні підкорені народи.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Греки захищали власну Батьківщину.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365104"/>
            <a:ext cx="2547937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47002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</a:rPr>
              <a:t>Позитивні наслідки перемоги над персами для греків:</a:t>
            </a:r>
            <a:endParaRPr lang="ru-RU" sz="3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39750" y="1844675"/>
            <a:ext cx="6480522" cy="34845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Економічний, політичний, культурний розквіт Греції в ІІ пол. </a:t>
            </a:r>
            <a:r>
              <a:rPr lang="en-US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V</a:t>
            </a: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 ст. до н.е. досяг найвищого рівня.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Області Малої Азії, райони Егейського та Чорного морів були відкриті для греків.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13225"/>
            <a:ext cx="2547937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</a:rPr>
              <a:t>Негативні наслідки перемоги над персами для греків:</a:t>
            </a:r>
            <a:endParaRPr lang="ru-RU" sz="3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188" y="1997075"/>
            <a:ext cx="57610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/>
              <a:defRPr/>
            </a:pPr>
            <a:r>
              <a:rPr lang="uk-UA" sz="2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Перемога над персами призвела до загострення стосунків між Афінами та Спартою. Кожна з цих держав вважала, що саме вона зробила вирішальний внесок у перемогу.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uk-UA" sz="2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Всередині полісів також виникли проблеми. У Спарті 464 р. до н.е. повстали раби, а в Афінах почалась напружена боротьба за владу.</a:t>
            </a: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653136"/>
            <a:ext cx="2547937" cy="1908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</a:rPr>
              <a:t>Значення перемоги греків</a:t>
            </a:r>
            <a:br>
              <a:rPr lang="uk-UA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</a:rPr>
            </a:br>
            <a:r>
              <a:rPr lang="uk-UA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</a:rPr>
              <a:t> над персами:</a:t>
            </a:r>
            <a:endParaRPr lang="ru-RU" sz="3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57200" y="1600201"/>
            <a:ext cx="6779096" cy="413305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spcBef>
                <a:spcPct val="0"/>
              </a:spcBef>
              <a:buFont typeface="+mj-lt"/>
              <a:buAutoNum type="arabicPeriod"/>
              <a:defRPr/>
            </a:pP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Під час війни з персами греки вперше об</a:t>
            </a:r>
            <a:r>
              <a:rPr lang="en-US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’</a:t>
            </a: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єдналися для того, щоб захистити від нападників всю Грецію, а не тільки рідне місто. </a:t>
            </a:r>
          </a:p>
          <a:p>
            <a:pPr marL="514350" indent="-514350" algn="just">
              <a:spcBef>
                <a:spcPct val="0"/>
              </a:spcBef>
              <a:buFont typeface="+mj-lt"/>
              <a:buAutoNum type="arabicPeriod"/>
              <a:defRPr/>
            </a:pPr>
            <a:r>
              <a:rPr lang="uk-UA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Війна показала, що могутня колись Перська імперія слабне і починає занепадати.</a:t>
            </a:r>
            <a:endParaRPr lang="ru-RU" sz="28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365104"/>
            <a:ext cx="2547937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2"/>
          <p:cNvSpPr>
            <a:spLocks noGrp="1"/>
          </p:cNvSpPr>
          <p:nvPr>
            <p:ph type="ctrTitle"/>
          </p:nvPr>
        </p:nvSpPr>
        <p:spPr>
          <a:xfrm>
            <a:off x="539750" y="188640"/>
            <a:ext cx="8305800" cy="792435"/>
          </a:xfrm>
        </p:spPr>
        <p:txBody>
          <a:bodyPr/>
          <a:lstStyle/>
          <a:p>
            <a:r>
              <a:rPr lang="uk-UA" altLang="uk-UA" sz="4000" b="1" dirty="0" smtClean="0">
                <a:solidFill>
                  <a:srgbClr val="800000"/>
                </a:solidFill>
                <a:latin typeface="Century Schoolbook" pitchFamily="18" charset="0"/>
              </a:rPr>
              <a:t>Хід греко – перських війн</a:t>
            </a:r>
            <a:endParaRPr lang="uk-UA" altLang="ru-RU" sz="4000" dirty="0" smtClean="0"/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670115"/>
              </p:ext>
            </p:extLst>
          </p:nvPr>
        </p:nvGraphicFramePr>
        <p:xfrm>
          <a:off x="899590" y="1196752"/>
          <a:ext cx="7344817" cy="513419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162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42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931"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/>
                        <a:t>Дата </a:t>
                      </a:r>
                      <a:endParaRPr lang="uk-UA" sz="16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/>
                        <a:t>Битва </a:t>
                      </a:r>
                      <a:endParaRPr lang="uk-UA" sz="16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/>
                        <a:t>Результат битви</a:t>
                      </a:r>
                      <a:endParaRPr lang="uk-UA" sz="16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5134"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492 р. до н.е.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Початок перського походу проти греків.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Поразка персів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28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dirty="0" smtClean="0"/>
                        <a:t>490 р. до н.е.</a:t>
                      </a:r>
                    </a:p>
                    <a:p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Марафонська битва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Перемога греків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2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dirty="0" smtClean="0"/>
                        <a:t>480 р. до н.е.</a:t>
                      </a:r>
                    </a:p>
                    <a:p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Битва при Фермопілах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Поразка персів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2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dirty="0" smtClean="0"/>
                        <a:t>480 р. до н.е.</a:t>
                      </a:r>
                    </a:p>
                    <a:p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err="1" smtClean="0"/>
                        <a:t>Саламінська</a:t>
                      </a:r>
                      <a:r>
                        <a:rPr lang="uk-UA" sz="1800" dirty="0" smtClean="0"/>
                        <a:t> битва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Перемога греків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72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dirty="0" smtClean="0"/>
                        <a:t>479 р. до н.е.</a:t>
                      </a:r>
                    </a:p>
                    <a:p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Битва під </a:t>
                      </a:r>
                      <a:r>
                        <a:rPr lang="uk-UA" sz="1800" dirty="0" err="1" smtClean="0"/>
                        <a:t>Платеями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Перемога греків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72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dirty="0" smtClean="0"/>
                        <a:t>449 р. до н.е.</a:t>
                      </a:r>
                    </a:p>
                    <a:p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Закінчення </a:t>
                      </a:r>
                      <a:r>
                        <a:rPr lang="uk-UA" sz="1800" dirty="0" err="1" smtClean="0"/>
                        <a:t>греко-перських</a:t>
                      </a:r>
                      <a:r>
                        <a:rPr lang="uk-UA" sz="1800" dirty="0" smtClean="0"/>
                        <a:t> війн.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Укладання «Калієвого миру». 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3" marR="91433" marT="45707" marB="4570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ЮРА\Desktop\300-спартанцев-Битва-при-Фермопилах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981075"/>
            <a:ext cx="4256087" cy="318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4581128"/>
            <a:ext cx="67687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за </a:t>
            </a: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увагу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88024" y="963083"/>
            <a:ext cx="4284662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2400" b="1" dirty="0">
                <a:solidFill>
                  <a:srgbClr val="800000"/>
                </a:solidFill>
              </a:rPr>
              <a:t>Домашнє завдання: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uk-UA" sz="2400" i="1" dirty="0">
                <a:solidFill>
                  <a:srgbClr val="003366"/>
                </a:solidFill>
              </a:rPr>
              <a:t> </a:t>
            </a:r>
            <a:r>
              <a:rPr lang="uk-UA" sz="2400" i="1" dirty="0" smtClean="0">
                <a:solidFill>
                  <a:srgbClr val="003366"/>
                </a:solidFill>
              </a:rPr>
              <a:t>Опрацювати </a:t>
            </a:r>
            <a:r>
              <a:rPr lang="uk-UA" sz="2400" i="1" dirty="0">
                <a:solidFill>
                  <a:srgbClr val="003366"/>
                </a:solidFill>
              </a:rPr>
              <a:t>параграф;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uk-UA" sz="2400" i="1" dirty="0" smtClean="0">
                <a:solidFill>
                  <a:srgbClr val="003366"/>
                </a:solidFill>
              </a:rPr>
              <a:t>Головні події пам’ятати</a:t>
            </a:r>
            <a:endParaRPr lang="uk-UA" sz="2400" i="1" dirty="0">
              <a:solidFill>
                <a:srgbClr val="003366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3878</TotalTime>
  <Words>1271</Words>
  <Application>Microsoft Office PowerPoint</Application>
  <PresentationFormat>Экран (4:3)</PresentationFormat>
  <Paragraphs>196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5" baseType="lpstr">
      <vt:lpstr>Arial</vt:lpstr>
      <vt:lpstr>Book Antiqua</vt:lpstr>
      <vt:lpstr>Bookman Old Style</vt:lpstr>
      <vt:lpstr>Calibri</vt:lpstr>
      <vt:lpstr>Century Schoolbook</vt:lpstr>
      <vt:lpstr>Comic Sans MS</vt:lpstr>
      <vt:lpstr>Times New Roman</vt:lpstr>
      <vt:lpstr>Wingdings</vt:lpstr>
      <vt:lpstr>Wingdings 2</vt:lpstr>
      <vt:lpstr>Тема Office</vt:lpstr>
      <vt:lpstr>П Персько-грецькі війни  (500-449 р.р. до н.е.)</vt:lpstr>
      <vt:lpstr>    </vt:lpstr>
      <vt:lpstr>Презентация PowerPoint</vt:lpstr>
      <vt:lpstr>Презентация PowerPoint</vt:lpstr>
      <vt:lpstr>Презентация PowerPoint</vt:lpstr>
      <vt:lpstr>Причини війн</vt:lpstr>
      <vt:lpstr>ПРИГАДАЙ</vt:lpstr>
      <vt:lpstr>Причини війн</vt:lpstr>
      <vt:lpstr>500-494 р.р. до н.е. – повстання грецьких міст в Малій Азії</vt:lpstr>
      <vt:lpstr>Презентация PowerPoint</vt:lpstr>
      <vt:lpstr>Хід греко – перських війн</vt:lpstr>
      <vt:lpstr>Організація грецької армії</vt:lpstr>
      <vt:lpstr>Презентация PowerPoint</vt:lpstr>
      <vt:lpstr>Стрій греків</vt:lpstr>
      <vt:lpstr>Презентация PowerPoint</vt:lpstr>
      <vt:lpstr>Презентация PowerPoint</vt:lpstr>
      <vt:lpstr>Організація перської армії</vt:lpstr>
      <vt:lpstr>Марафонська  битва</vt:lpstr>
      <vt:lpstr>Презентация PowerPoint</vt:lpstr>
      <vt:lpstr>      Марафон –  спортивній біг  на 42 км 195 м     </vt:lpstr>
      <vt:lpstr>Презентация PowerPoint</vt:lpstr>
      <vt:lpstr>Презентация PowerPoint</vt:lpstr>
      <vt:lpstr>Фермопільська битва  - 480 р. до н.е.</vt:lpstr>
      <vt:lpstr>Презентация PowerPoint</vt:lpstr>
      <vt:lpstr>Презентация PowerPoint</vt:lpstr>
      <vt:lpstr>Презентация PowerPoint</vt:lpstr>
      <vt:lpstr>Презентация PowerPoint</vt:lpstr>
      <vt:lpstr>Перший Афінський морський союз</vt:lpstr>
      <vt:lpstr>Результати війни</vt:lpstr>
      <vt:lpstr>Причини перемоги греків над персами:</vt:lpstr>
      <vt:lpstr>Позитивні наслідки перемоги над персами для греків:</vt:lpstr>
      <vt:lpstr>Негативні наслідки перемоги над персами для греків:</vt:lpstr>
      <vt:lpstr>Значення перемоги греків  над персами:</vt:lpstr>
      <vt:lpstr>Хід греко – перських війн</vt:lpstr>
      <vt:lpstr>Презентация PowerPoint</vt:lpstr>
    </vt:vector>
  </TitlesOfParts>
  <Company>MCIO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Греко-перские войны</dc:subject>
  <dc:creator>Chemerys A.V.</dc:creator>
  <cp:lastModifiedBy>ADMIN</cp:lastModifiedBy>
  <cp:revision>197</cp:revision>
  <dcterms:created xsi:type="dcterms:W3CDTF">2002-11-19T08:38:31Z</dcterms:created>
  <dcterms:modified xsi:type="dcterms:W3CDTF">2023-02-26T14:27:23Z</dcterms:modified>
</cp:coreProperties>
</file>