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98" r:id="rId5"/>
    <p:sldId id="259" r:id="rId6"/>
    <p:sldId id="260" r:id="rId7"/>
    <p:sldId id="261" r:id="rId8"/>
    <p:sldId id="262" r:id="rId9"/>
    <p:sldId id="263" r:id="rId10"/>
    <p:sldId id="264" r:id="rId11"/>
    <p:sldId id="299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300" r:id="rId20"/>
    <p:sldId id="272" r:id="rId21"/>
    <p:sldId id="273" r:id="rId22"/>
    <p:sldId id="274" r:id="rId23"/>
    <p:sldId id="275" r:id="rId24"/>
    <p:sldId id="276" r:id="rId25"/>
    <p:sldId id="277" r:id="rId26"/>
    <p:sldId id="301" r:id="rId27"/>
    <p:sldId id="278" r:id="rId28"/>
    <p:sldId id="279" r:id="rId29"/>
    <p:sldId id="280" r:id="rId30"/>
    <p:sldId id="281" r:id="rId31"/>
    <p:sldId id="302" r:id="rId32"/>
    <p:sldId id="282" r:id="rId33"/>
    <p:sldId id="283" r:id="rId34"/>
    <p:sldId id="284" r:id="rId35"/>
    <p:sldId id="285" r:id="rId36"/>
    <p:sldId id="286" r:id="rId37"/>
    <p:sldId id="303" r:id="rId38"/>
    <p:sldId id="287" r:id="rId39"/>
    <p:sldId id="288" r:id="rId40"/>
    <p:sldId id="289" r:id="rId41"/>
    <p:sldId id="290" r:id="rId42"/>
    <p:sldId id="291" r:id="rId43"/>
    <p:sldId id="304" r:id="rId44"/>
    <p:sldId id="292" r:id="rId45"/>
    <p:sldId id="293" r:id="rId46"/>
    <p:sldId id="294" r:id="rId47"/>
    <p:sldId id="295" r:id="rId48"/>
    <p:sldId id="296" r:id="rId49"/>
    <p:sldId id="297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F2FF"/>
    <a:srgbClr val="57D3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10" autoAdjust="0"/>
  </p:normalViewPr>
  <p:slideViewPr>
    <p:cSldViewPr>
      <p:cViewPr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827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D27C52-9DE5-438A-ABCF-6008BC75B6F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9BFD8EE-5E74-4735-AE37-AB4844F92818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k-UA" dirty="0" smtClean="0"/>
            <a:t>1967 р. – антисемітська політика</a:t>
          </a:r>
          <a:endParaRPr lang="ru-RU" dirty="0"/>
        </a:p>
      </dgm:t>
    </dgm:pt>
    <dgm:pt modelId="{78E51658-00D5-4F1B-BB76-9FBDC4762A99}" type="parTrans" cxnId="{02501DE2-07B2-43F7-9B75-60F4121AF734}">
      <dgm:prSet/>
      <dgm:spPr/>
      <dgm:t>
        <a:bodyPr/>
        <a:lstStyle/>
        <a:p>
          <a:endParaRPr lang="ru-RU"/>
        </a:p>
      </dgm:t>
    </dgm:pt>
    <dgm:pt modelId="{F4064927-5C76-4595-9B1A-8C7E20D407F8}" type="sibTrans" cxnId="{02501DE2-07B2-43F7-9B75-60F4121AF734}">
      <dgm:prSet/>
      <dgm:spPr/>
      <dgm:t>
        <a:bodyPr/>
        <a:lstStyle/>
        <a:p>
          <a:endParaRPr lang="ru-RU"/>
        </a:p>
      </dgm:t>
    </dgm:pt>
    <dgm:pt modelId="{9C7B5FCD-F6C5-402F-A3DA-7E70CE29694A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k-UA" dirty="0" smtClean="0"/>
            <a:t>1968 р. – урядова криза</a:t>
          </a:r>
          <a:endParaRPr lang="ru-RU" dirty="0"/>
        </a:p>
      </dgm:t>
    </dgm:pt>
    <dgm:pt modelId="{845FBBD9-5A09-4E61-9C41-311AEFF7A1FB}" type="parTrans" cxnId="{580E8A2E-94C7-40BD-9BD1-A6A22CA3096D}">
      <dgm:prSet/>
      <dgm:spPr/>
      <dgm:t>
        <a:bodyPr/>
        <a:lstStyle/>
        <a:p>
          <a:endParaRPr lang="ru-RU"/>
        </a:p>
      </dgm:t>
    </dgm:pt>
    <dgm:pt modelId="{E3FDE8BC-D187-4773-99F0-CC6CC3555420}" type="sibTrans" cxnId="{580E8A2E-94C7-40BD-9BD1-A6A22CA3096D}">
      <dgm:prSet/>
      <dgm:spPr/>
      <dgm:t>
        <a:bodyPr/>
        <a:lstStyle/>
        <a:p>
          <a:endParaRPr lang="ru-RU"/>
        </a:p>
      </dgm:t>
    </dgm:pt>
    <dgm:pt modelId="{07522E0A-ED6F-41C1-AAB4-19260E98E8DF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k-UA" dirty="0" smtClean="0"/>
            <a:t>1970 р. – підвищення цін на продовольчі товари та енергоресурси</a:t>
          </a:r>
          <a:endParaRPr lang="ru-RU" dirty="0"/>
        </a:p>
      </dgm:t>
    </dgm:pt>
    <dgm:pt modelId="{AAF519A9-0A32-444A-A422-DB89E4CD089F}" type="parTrans" cxnId="{01705AE4-CD7C-474B-88B1-B63299BF6D85}">
      <dgm:prSet/>
      <dgm:spPr/>
      <dgm:t>
        <a:bodyPr/>
        <a:lstStyle/>
        <a:p>
          <a:endParaRPr lang="ru-RU"/>
        </a:p>
      </dgm:t>
    </dgm:pt>
    <dgm:pt modelId="{117E2850-55DA-41E1-A8AE-4EC138B43EA8}" type="sibTrans" cxnId="{01705AE4-CD7C-474B-88B1-B63299BF6D85}">
      <dgm:prSet/>
      <dgm:spPr/>
      <dgm:t>
        <a:bodyPr/>
        <a:lstStyle/>
        <a:p>
          <a:endParaRPr lang="ru-RU"/>
        </a:p>
      </dgm:t>
    </dgm:pt>
    <dgm:pt modelId="{5F7116DE-41B9-4989-8054-EDAF2F1C7E9D}">
      <dgm:prSet phldrT="[Текст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uk-UA" dirty="0" smtClean="0"/>
            <a:t>Грудень 1970 р. – страйки на суднобудівних підприємствах Гданська, Гдині, Щецина</a:t>
          </a:r>
          <a:endParaRPr lang="ru-RU" dirty="0"/>
        </a:p>
      </dgm:t>
    </dgm:pt>
    <dgm:pt modelId="{61BBE516-A75D-42DF-B390-091E1B902C04}" type="parTrans" cxnId="{DD7883CE-BB07-426A-A225-E7087F6A6F2E}">
      <dgm:prSet/>
      <dgm:spPr/>
      <dgm:t>
        <a:bodyPr/>
        <a:lstStyle/>
        <a:p>
          <a:endParaRPr lang="ru-RU"/>
        </a:p>
      </dgm:t>
    </dgm:pt>
    <dgm:pt modelId="{0CD840B6-CEC8-45B3-8835-0030FC3E3472}" type="sibTrans" cxnId="{DD7883CE-BB07-426A-A225-E7087F6A6F2E}">
      <dgm:prSet/>
      <dgm:spPr/>
      <dgm:t>
        <a:bodyPr/>
        <a:lstStyle/>
        <a:p>
          <a:endParaRPr lang="ru-RU"/>
        </a:p>
      </dgm:t>
    </dgm:pt>
    <dgm:pt modelId="{9E5F5D3A-677D-481A-AC3F-396251CAD67A}" type="pres">
      <dgm:prSet presAssocID="{40D27C52-9DE5-438A-ABCF-6008BC75B6F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32FF36-99CC-4628-8728-7D395EF0AB08}" type="pres">
      <dgm:prSet presAssocID="{89BFD8EE-5E74-4735-AE37-AB4844F9281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9E883F-B952-4021-9B98-5CEAEE316576}" type="pres">
      <dgm:prSet presAssocID="{F4064927-5C76-4595-9B1A-8C7E20D407F8}" presName="sibTrans" presStyleCnt="0"/>
      <dgm:spPr/>
    </dgm:pt>
    <dgm:pt modelId="{02D72025-4B02-49E9-A2E1-E523EEB307B9}" type="pres">
      <dgm:prSet presAssocID="{9C7B5FCD-F6C5-402F-A3DA-7E70CE29694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4D64DB-643E-42A6-91FF-FF9E76D04C3E}" type="pres">
      <dgm:prSet presAssocID="{E3FDE8BC-D187-4773-99F0-CC6CC3555420}" presName="sibTrans" presStyleCnt="0"/>
      <dgm:spPr/>
    </dgm:pt>
    <dgm:pt modelId="{AD6B9497-BAE0-4E16-94CA-98F1197AAEFF}" type="pres">
      <dgm:prSet presAssocID="{07522E0A-ED6F-41C1-AAB4-19260E98E8DF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8ACBAD-C0D3-428D-83DF-CD1FD5951F87}" type="pres">
      <dgm:prSet presAssocID="{117E2850-55DA-41E1-A8AE-4EC138B43EA8}" presName="sibTrans" presStyleCnt="0"/>
      <dgm:spPr/>
    </dgm:pt>
    <dgm:pt modelId="{A96E00A2-1789-4EE5-A663-A52B1C3C98DA}" type="pres">
      <dgm:prSet presAssocID="{5F7116DE-41B9-4989-8054-EDAF2F1C7E9D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721A8F-6636-472A-8C8E-41488C6335E1}" type="presOf" srcId="{40D27C52-9DE5-438A-ABCF-6008BC75B6F7}" destId="{9E5F5D3A-677D-481A-AC3F-396251CAD67A}" srcOrd="0" destOrd="0" presId="urn:microsoft.com/office/officeart/2005/8/layout/default"/>
    <dgm:cxn modelId="{02501DE2-07B2-43F7-9B75-60F4121AF734}" srcId="{40D27C52-9DE5-438A-ABCF-6008BC75B6F7}" destId="{89BFD8EE-5E74-4735-AE37-AB4844F92818}" srcOrd="0" destOrd="0" parTransId="{78E51658-00D5-4F1B-BB76-9FBDC4762A99}" sibTransId="{F4064927-5C76-4595-9B1A-8C7E20D407F8}"/>
    <dgm:cxn modelId="{10476F90-BBDF-4920-B259-DFB79E45D872}" type="presOf" srcId="{89BFD8EE-5E74-4735-AE37-AB4844F92818}" destId="{9932FF36-99CC-4628-8728-7D395EF0AB08}" srcOrd="0" destOrd="0" presId="urn:microsoft.com/office/officeart/2005/8/layout/default"/>
    <dgm:cxn modelId="{B2B6B004-79F8-47F9-9476-47DF3C719BAD}" type="presOf" srcId="{9C7B5FCD-F6C5-402F-A3DA-7E70CE29694A}" destId="{02D72025-4B02-49E9-A2E1-E523EEB307B9}" srcOrd="0" destOrd="0" presId="urn:microsoft.com/office/officeart/2005/8/layout/default"/>
    <dgm:cxn modelId="{DD7883CE-BB07-426A-A225-E7087F6A6F2E}" srcId="{40D27C52-9DE5-438A-ABCF-6008BC75B6F7}" destId="{5F7116DE-41B9-4989-8054-EDAF2F1C7E9D}" srcOrd="3" destOrd="0" parTransId="{61BBE516-A75D-42DF-B390-091E1B902C04}" sibTransId="{0CD840B6-CEC8-45B3-8835-0030FC3E3472}"/>
    <dgm:cxn modelId="{01705AE4-CD7C-474B-88B1-B63299BF6D85}" srcId="{40D27C52-9DE5-438A-ABCF-6008BC75B6F7}" destId="{07522E0A-ED6F-41C1-AAB4-19260E98E8DF}" srcOrd="2" destOrd="0" parTransId="{AAF519A9-0A32-444A-A422-DB89E4CD089F}" sibTransId="{117E2850-55DA-41E1-A8AE-4EC138B43EA8}"/>
    <dgm:cxn modelId="{20CBED6D-E82D-4B5C-A49E-C1CA4A5F0ABE}" type="presOf" srcId="{07522E0A-ED6F-41C1-AAB4-19260E98E8DF}" destId="{AD6B9497-BAE0-4E16-94CA-98F1197AAEFF}" srcOrd="0" destOrd="0" presId="urn:microsoft.com/office/officeart/2005/8/layout/default"/>
    <dgm:cxn modelId="{580E8A2E-94C7-40BD-9BD1-A6A22CA3096D}" srcId="{40D27C52-9DE5-438A-ABCF-6008BC75B6F7}" destId="{9C7B5FCD-F6C5-402F-A3DA-7E70CE29694A}" srcOrd="1" destOrd="0" parTransId="{845FBBD9-5A09-4E61-9C41-311AEFF7A1FB}" sibTransId="{E3FDE8BC-D187-4773-99F0-CC6CC3555420}"/>
    <dgm:cxn modelId="{0D9FB8C3-22F7-4F00-AEB4-2AF0DE711E26}" type="presOf" srcId="{5F7116DE-41B9-4989-8054-EDAF2F1C7E9D}" destId="{A96E00A2-1789-4EE5-A663-A52B1C3C98DA}" srcOrd="0" destOrd="0" presId="urn:microsoft.com/office/officeart/2005/8/layout/default"/>
    <dgm:cxn modelId="{142A2885-4487-4035-8FC8-605746E29BD4}" type="presParOf" srcId="{9E5F5D3A-677D-481A-AC3F-396251CAD67A}" destId="{9932FF36-99CC-4628-8728-7D395EF0AB08}" srcOrd="0" destOrd="0" presId="urn:microsoft.com/office/officeart/2005/8/layout/default"/>
    <dgm:cxn modelId="{907FEE55-C49E-433E-BAEE-1B561ABBB3B7}" type="presParOf" srcId="{9E5F5D3A-677D-481A-AC3F-396251CAD67A}" destId="{829E883F-B952-4021-9B98-5CEAEE316576}" srcOrd="1" destOrd="0" presId="urn:microsoft.com/office/officeart/2005/8/layout/default"/>
    <dgm:cxn modelId="{A29BBBEE-E2FA-4F0A-80C5-E32BDBC9A997}" type="presParOf" srcId="{9E5F5D3A-677D-481A-AC3F-396251CAD67A}" destId="{02D72025-4B02-49E9-A2E1-E523EEB307B9}" srcOrd="2" destOrd="0" presId="urn:microsoft.com/office/officeart/2005/8/layout/default"/>
    <dgm:cxn modelId="{E29249F6-8BC2-460A-89D1-6FFFAB9C270D}" type="presParOf" srcId="{9E5F5D3A-677D-481A-AC3F-396251CAD67A}" destId="{024D64DB-643E-42A6-91FF-FF9E76D04C3E}" srcOrd="3" destOrd="0" presId="urn:microsoft.com/office/officeart/2005/8/layout/default"/>
    <dgm:cxn modelId="{6AA35050-83C2-47CA-8489-4224C33FEC00}" type="presParOf" srcId="{9E5F5D3A-677D-481A-AC3F-396251CAD67A}" destId="{AD6B9497-BAE0-4E16-94CA-98F1197AAEFF}" srcOrd="4" destOrd="0" presId="urn:microsoft.com/office/officeart/2005/8/layout/default"/>
    <dgm:cxn modelId="{744A211A-0566-4572-90D9-991EAC025C88}" type="presParOf" srcId="{9E5F5D3A-677D-481A-AC3F-396251CAD67A}" destId="{1D8ACBAD-C0D3-428D-83DF-CD1FD5951F87}" srcOrd="5" destOrd="0" presId="urn:microsoft.com/office/officeart/2005/8/layout/default"/>
    <dgm:cxn modelId="{89E8A15A-4A5E-445E-89D1-C3614DCC1778}" type="presParOf" srcId="{9E5F5D3A-677D-481A-AC3F-396251CAD67A}" destId="{A96E00A2-1789-4EE5-A663-A52B1C3C98D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D2570B-753D-4425-A288-F8AD9DD97FD5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F38485-0108-4898-88B3-71EB0393B29B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uk-UA" sz="1600" dirty="0" smtClean="0"/>
            <a:t>- Відставка Е.</a:t>
          </a:r>
          <a:r>
            <a:rPr lang="uk-UA" sz="1600" dirty="0" err="1" smtClean="0"/>
            <a:t>Герека</a:t>
          </a:r>
          <a:r>
            <a:rPr lang="uk-UA" sz="1600" dirty="0" smtClean="0"/>
            <a:t>, заміна комуністичного керівництва країни.</a:t>
          </a:r>
        </a:p>
        <a:p>
          <a:pPr algn="l"/>
          <a:r>
            <a:rPr lang="uk-UA" sz="1600" dirty="0" smtClean="0"/>
            <a:t>- </a:t>
          </a:r>
          <a:r>
            <a:rPr lang="uk-UA" sz="1600" b="1" dirty="0" smtClean="0"/>
            <a:t>13 грудня 1981 р</a:t>
          </a:r>
          <a:r>
            <a:rPr lang="uk-UA" sz="1600" dirty="0" smtClean="0"/>
            <a:t>. – запровадження на території Польщі військового стану</a:t>
          </a:r>
        </a:p>
        <a:p>
          <a:pPr algn="l"/>
          <a:r>
            <a:rPr lang="uk-UA" sz="1600" dirty="0" smtClean="0"/>
            <a:t>- Вся повнота влади перейшла Військовій раді національного порятунку на чолі з В. </a:t>
          </a:r>
          <a:r>
            <a:rPr lang="uk-UA" sz="1600" dirty="0" err="1" smtClean="0"/>
            <a:t>Ярузельським</a:t>
          </a:r>
          <a:r>
            <a:rPr lang="uk-UA" sz="1600" dirty="0" smtClean="0"/>
            <a:t>.</a:t>
          </a:r>
        </a:p>
        <a:p>
          <a:pPr algn="l"/>
          <a:r>
            <a:rPr lang="uk-UA" sz="1600" dirty="0" smtClean="0"/>
            <a:t>- Надзвичайний стан тривав до 1983 р.</a:t>
          </a:r>
        </a:p>
        <a:p>
          <a:pPr algn="l"/>
          <a:endParaRPr lang="ru-RU" sz="1300" dirty="0"/>
        </a:p>
      </dgm:t>
    </dgm:pt>
    <dgm:pt modelId="{5B648937-C574-4299-A15B-E3763C8EF9BB}" type="parTrans" cxnId="{7E58945B-782C-4E6C-94A4-E663A2FCE753}">
      <dgm:prSet/>
      <dgm:spPr/>
      <dgm:t>
        <a:bodyPr/>
        <a:lstStyle/>
        <a:p>
          <a:endParaRPr lang="ru-RU"/>
        </a:p>
      </dgm:t>
    </dgm:pt>
    <dgm:pt modelId="{4A748580-2753-4CFE-8583-4E4A1D1DB6E0}" type="sibTrans" cxnId="{7E58945B-782C-4E6C-94A4-E663A2FCE753}">
      <dgm:prSet/>
      <dgm:spPr/>
      <dgm:t>
        <a:bodyPr/>
        <a:lstStyle/>
        <a:p>
          <a:endParaRPr lang="ru-RU"/>
        </a:p>
      </dgm:t>
    </dgm:pt>
    <dgm:pt modelId="{1391265A-ACBE-4E7B-9A15-501C7164FEA4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uk-UA" sz="1800" dirty="0" smtClean="0"/>
            <a:t>Падіння авторитету комуністичної влади</a:t>
          </a:r>
          <a:endParaRPr lang="ru-RU" sz="1800" dirty="0"/>
        </a:p>
      </dgm:t>
    </dgm:pt>
    <dgm:pt modelId="{1D613578-D27C-443C-8E0A-2D6CB12C556F}" type="parTrans" cxnId="{A3D062A8-D976-400F-84A5-11F9933F6559}">
      <dgm:prSet/>
      <dgm:spPr/>
      <dgm:t>
        <a:bodyPr/>
        <a:lstStyle/>
        <a:p>
          <a:endParaRPr lang="ru-RU"/>
        </a:p>
      </dgm:t>
    </dgm:pt>
    <dgm:pt modelId="{2F09FE17-3776-4C5D-832A-29C42E04D756}" type="sibTrans" cxnId="{A3D062A8-D976-400F-84A5-11F9933F6559}">
      <dgm:prSet/>
      <dgm:spPr/>
      <dgm:t>
        <a:bodyPr/>
        <a:lstStyle/>
        <a:p>
          <a:endParaRPr lang="ru-RU"/>
        </a:p>
      </dgm:t>
    </dgm:pt>
    <dgm:pt modelId="{50A65D07-076B-4D2B-82FD-090D620534C7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uk-UA" sz="1800" dirty="0" smtClean="0"/>
            <a:t>Наростання економічної та політичної кризи</a:t>
          </a:r>
          <a:endParaRPr lang="ru-RU" sz="1800" dirty="0"/>
        </a:p>
      </dgm:t>
    </dgm:pt>
    <dgm:pt modelId="{CC02FD6B-89B9-46FF-B45B-0D25AC6B2C09}" type="parTrans" cxnId="{5430CB5E-36F0-400C-A1D7-B9AABB140414}">
      <dgm:prSet/>
      <dgm:spPr/>
      <dgm:t>
        <a:bodyPr/>
        <a:lstStyle/>
        <a:p>
          <a:endParaRPr lang="ru-RU"/>
        </a:p>
      </dgm:t>
    </dgm:pt>
    <dgm:pt modelId="{B5D26A16-43FD-492E-B00C-0B98C0BB90C1}" type="sibTrans" cxnId="{5430CB5E-36F0-400C-A1D7-B9AABB140414}">
      <dgm:prSet/>
      <dgm:spPr/>
      <dgm:t>
        <a:bodyPr/>
        <a:lstStyle/>
        <a:p>
          <a:endParaRPr lang="ru-RU"/>
        </a:p>
      </dgm:t>
    </dgm:pt>
    <dgm:pt modelId="{83D3F22A-EF41-44F7-93F9-2FF0F2015CBE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uk-UA" sz="1800" dirty="0" smtClean="0"/>
            <a:t>Зміцнення авторитету опозиційного руху робітників</a:t>
          </a:r>
          <a:endParaRPr lang="ru-RU" sz="1800" dirty="0"/>
        </a:p>
      </dgm:t>
    </dgm:pt>
    <dgm:pt modelId="{3B475D6B-5D82-46CA-B2D2-AB984214A8CF}" type="parTrans" cxnId="{1248CB59-5872-42EB-9240-22CB3CBE2D5E}">
      <dgm:prSet/>
      <dgm:spPr/>
      <dgm:t>
        <a:bodyPr/>
        <a:lstStyle/>
        <a:p>
          <a:endParaRPr lang="ru-RU"/>
        </a:p>
      </dgm:t>
    </dgm:pt>
    <dgm:pt modelId="{B1E2995C-2975-47C9-A328-D54087A22912}" type="sibTrans" cxnId="{1248CB59-5872-42EB-9240-22CB3CBE2D5E}">
      <dgm:prSet/>
      <dgm:spPr/>
      <dgm:t>
        <a:bodyPr/>
        <a:lstStyle/>
        <a:p>
          <a:endParaRPr lang="ru-RU"/>
        </a:p>
      </dgm:t>
    </dgm:pt>
    <dgm:pt modelId="{7AB14D3B-58F4-4C82-8A98-B4F448F46E29}">
      <dgm:prSet phldrT="[Текст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uk-UA" sz="1800" dirty="0" smtClean="0"/>
            <a:t>Поглиблення соціально-політичної та економічної кризи в Польщі</a:t>
          </a:r>
          <a:endParaRPr lang="ru-RU" sz="1800" dirty="0"/>
        </a:p>
      </dgm:t>
    </dgm:pt>
    <dgm:pt modelId="{D6C5B75C-D098-4936-9130-234952EE8CFE}" type="parTrans" cxnId="{527E4F07-D003-489B-A903-132548FFECE9}">
      <dgm:prSet/>
      <dgm:spPr/>
      <dgm:t>
        <a:bodyPr/>
        <a:lstStyle/>
        <a:p>
          <a:endParaRPr lang="ru-RU"/>
        </a:p>
      </dgm:t>
    </dgm:pt>
    <dgm:pt modelId="{EB87EDB8-D5DC-40CA-A02A-F15013BB87A3}" type="sibTrans" cxnId="{527E4F07-D003-489B-A903-132548FFECE9}">
      <dgm:prSet/>
      <dgm:spPr/>
      <dgm:t>
        <a:bodyPr/>
        <a:lstStyle/>
        <a:p>
          <a:endParaRPr lang="ru-RU"/>
        </a:p>
      </dgm:t>
    </dgm:pt>
    <dgm:pt modelId="{A39FE59E-4993-4DB9-AFFC-FA91A19C4FA1}" type="pres">
      <dgm:prSet presAssocID="{DCD2570B-753D-4425-A288-F8AD9DD97FD5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00F25C-D6E9-4628-AFA5-7676B15BD4BF}" type="pres">
      <dgm:prSet presAssocID="{86F38485-0108-4898-88B3-71EB0393B29B}" presName="roof" presStyleLbl="dkBgShp" presStyleIdx="0" presStyleCnt="2" custScaleY="128571"/>
      <dgm:spPr/>
      <dgm:t>
        <a:bodyPr/>
        <a:lstStyle/>
        <a:p>
          <a:endParaRPr lang="ru-RU"/>
        </a:p>
      </dgm:t>
    </dgm:pt>
    <dgm:pt modelId="{482326FF-36C8-4934-A49C-5FE64BD4C35E}" type="pres">
      <dgm:prSet presAssocID="{86F38485-0108-4898-88B3-71EB0393B29B}" presName="pillars" presStyleCnt="0"/>
      <dgm:spPr/>
    </dgm:pt>
    <dgm:pt modelId="{6A78D59A-0C43-4E1B-95E9-DF724AC87C14}" type="pres">
      <dgm:prSet presAssocID="{86F38485-0108-4898-88B3-71EB0393B29B}" presName="pillar1" presStyleLbl="node1" presStyleIdx="0" presStyleCnt="4" custScaleX="1120061" custScaleY="59184" custLinFactX="123642" custLinFactNeighborX="200000" custLinFactNeighborY="-5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E6D4A0-6E54-4D2B-A891-0765BAF36248}" type="pres">
      <dgm:prSet presAssocID="{50A65D07-076B-4D2B-82FD-090D620534C7}" presName="pillarX" presStyleLbl="node1" presStyleIdx="1" presStyleCnt="4" custScaleX="1181907" custScaleY="59184" custLinFactX="430118" custLinFactNeighborX="500000" custLinFactNeighborY="-5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D40A01-4660-4B30-B049-8C3BE4DFA9E5}" type="pres">
      <dgm:prSet presAssocID="{83D3F22A-EF41-44F7-93F9-2FF0F2015CBE}" presName="pillarX" presStyleLbl="node1" presStyleIdx="2" presStyleCnt="4" custScaleX="1198533" custScaleY="59184" custLinFactX="721725" custLinFactNeighborX="800000" custLinFactNeighborY="-5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2D5349-1A0C-4B5C-87BD-FE29A6262C48}" type="pres">
      <dgm:prSet presAssocID="{7AB14D3B-58F4-4C82-8A98-B4F448F46E29}" presName="pillarX" presStyleLbl="node1" presStyleIdx="3" presStyleCnt="4" custScaleX="2000000" custScaleY="34240" custLinFactX="-900000" custLinFactNeighborX="-923692" custLinFactNeighborY="37982">
        <dgm:presLayoutVars>
          <dgm:bulletEnabled val="1"/>
        </dgm:presLayoutVars>
      </dgm:prSet>
      <dgm:spPr>
        <a:prstGeom prst="flowChartProcess">
          <a:avLst/>
        </a:prstGeom>
      </dgm:spPr>
      <dgm:t>
        <a:bodyPr/>
        <a:lstStyle/>
        <a:p>
          <a:endParaRPr lang="ru-RU"/>
        </a:p>
      </dgm:t>
    </dgm:pt>
    <dgm:pt modelId="{421F05EF-AD33-432C-954D-5126B86D431D}" type="pres">
      <dgm:prSet presAssocID="{86F38485-0108-4898-88B3-71EB0393B29B}" presName="base" presStyleLbl="dkBgShp" presStyleIdx="1" presStyleCnt="2" custScaleY="79593"/>
      <dgm:spPr>
        <a:prstGeom prst="flowChartDecision">
          <a:avLst/>
        </a:prstGeom>
      </dgm:spPr>
    </dgm:pt>
  </dgm:ptLst>
  <dgm:cxnLst>
    <dgm:cxn modelId="{2DEF9351-85C9-4DD2-BCAE-376660DD53F0}" type="presOf" srcId="{86F38485-0108-4898-88B3-71EB0393B29B}" destId="{4B00F25C-D6E9-4628-AFA5-7676B15BD4BF}" srcOrd="0" destOrd="0" presId="urn:microsoft.com/office/officeart/2005/8/layout/hList3"/>
    <dgm:cxn modelId="{91BC1902-2710-4FF4-8BFA-5BA1C3A861BC}" type="presOf" srcId="{7AB14D3B-58F4-4C82-8A98-B4F448F46E29}" destId="{252D5349-1A0C-4B5C-87BD-FE29A6262C48}" srcOrd="0" destOrd="0" presId="urn:microsoft.com/office/officeart/2005/8/layout/hList3"/>
    <dgm:cxn modelId="{527E4F07-D003-489B-A903-132548FFECE9}" srcId="{86F38485-0108-4898-88B3-71EB0393B29B}" destId="{7AB14D3B-58F4-4C82-8A98-B4F448F46E29}" srcOrd="3" destOrd="0" parTransId="{D6C5B75C-D098-4936-9130-234952EE8CFE}" sibTransId="{EB87EDB8-D5DC-40CA-A02A-F15013BB87A3}"/>
    <dgm:cxn modelId="{2EF7F009-5AEA-458C-A0C5-B63AF8CBF8A4}" type="presOf" srcId="{DCD2570B-753D-4425-A288-F8AD9DD97FD5}" destId="{A39FE59E-4993-4DB9-AFFC-FA91A19C4FA1}" srcOrd="0" destOrd="0" presId="urn:microsoft.com/office/officeart/2005/8/layout/hList3"/>
    <dgm:cxn modelId="{7E58945B-782C-4E6C-94A4-E663A2FCE753}" srcId="{DCD2570B-753D-4425-A288-F8AD9DD97FD5}" destId="{86F38485-0108-4898-88B3-71EB0393B29B}" srcOrd="0" destOrd="0" parTransId="{5B648937-C574-4299-A15B-E3763C8EF9BB}" sibTransId="{4A748580-2753-4CFE-8583-4E4A1D1DB6E0}"/>
    <dgm:cxn modelId="{1248CB59-5872-42EB-9240-22CB3CBE2D5E}" srcId="{86F38485-0108-4898-88B3-71EB0393B29B}" destId="{83D3F22A-EF41-44F7-93F9-2FF0F2015CBE}" srcOrd="2" destOrd="0" parTransId="{3B475D6B-5D82-46CA-B2D2-AB984214A8CF}" sibTransId="{B1E2995C-2975-47C9-A328-D54087A22912}"/>
    <dgm:cxn modelId="{20FB7EAD-A79F-4C59-8336-B81CFA13DE01}" type="presOf" srcId="{1391265A-ACBE-4E7B-9A15-501C7164FEA4}" destId="{6A78D59A-0C43-4E1B-95E9-DF724AC87C14}" srcOrd="0" destOrd="0" presId="urn:microsoft.com/office/officeart/2005/8/layout/hList3"/>
    <dgm:cxn modelId="{A3D062A8-D976-400F-84A5-11F9933F6559}" srcId="{86F38485-0108-4898-88B3-71EB0393B29B}" destId="{1391265A-ACBE-4E7B-9A15-501C7164FEA4}" srcOrd="0" destOrd="0" parTransId="{1D613578-D27C-443C-8E0A-2D6CB12C556F}" sibTransId="{2F09FE17-3776-4C5D-832A-29C42E04D756}"/>
    <dgm:cxn modelId="{0F8F0919-F49E-4E61-8595-2A489A88C8C7}" type="presOf" srcId="{50A65D07-076B-4D2B-82FD-090D620534C7}" destId="{29E6D4A0-6E54-4D2B-A891-0765BAF36248}" srcOrd="0" destOrd="0" presId="urn:microsoft.com/office/officeart/2005/8/layout/hList3"/>
    <dgm:cxn modelId="{EEF9FC8E-E784-4611-96AF-009CA1DA4448}" type="presOf" srcId="{83D3F22A-EF41-44F7-93F9-2FF0F2015CBE}" destId="{67D40A01-4660-4B30-B049-8C3BE4DFA9E5}" srcOrd="0" destOrd="0" presId="urn:microsoft.com/office/officeart/2005/8/layout/hList3"/>
    <dgm:cxn modelId="{5430CB5E-36F0-400C-A1D7-B9AABB140414}" srcId="{86F38485-0108-4898-88B3-71EB0393B29B}" destId="{50A65D07-076B-4D2B-82FD-090D620534C7}" srcOrd="1" destOrd="0" parTransId="{CC02FD6B-89B9-46FF-B45B-0D25AC6B2C09}" sibTransId="{B5D26A16-43FD-492E-B00C-0B98C0BB90C1}"/>
    <dgm:cxn modelId="{2D5E3A03-2167-4C5B-9278-095D164F0FC7}" type="presParOf" srcId="{A39FE59E-4993-4DB9-AFFC-FA91A19C4FA1}" destId="{4B00F25C-D6E9-4628-AFA5-7676B15BD4BF}" srcOrd="0" destOrd="0" presId="urn:microsoft.com/office/officeart/2005/8/layout/hList3"/>
    <dgm:cxn modelId="{85FDA1EF-2C2F-40FB-81E3-06FAB8D5705E}" type="presParOf" srcId="{A39FE59E-4993-4DB9-AFFC-FA91A19C4FA1}" destId="{482326FF-36C8-4934-A49C-5FE64BD4C35E}" srcOrd="1" destOrd="0" presId="urn:microsoft.com/office/officeart/2005/8/layout/hList3"/>
    <dgm:cxn modelId="{E7160B14-FE77-42D5-A262-E0D32150BB68}" type="presParOf" srcId="{482326FF-36C8-4934-A49C-5FE64BD4C35E}" destId="{6A78D59A-0C43-4E1B-95E9-DF724AC87C14}" srcOrd="0" destOrd="0" presId="urn:microsoft.com/office/officeart/2005/8/layout/hList3"/>
    <dgm:cxn modelId="{36AD3B22-86E3-4FDD-AD05-050944501694}" type="presParOf" srcId="{482326FF-36C8-4934-A49C-5FE64BD4C35E}" destId="{29E6D4A0-6E54-4D2B-A891-0765BAF36248}" srcOrd="1" destOrd="0" presId="urn:microsoft.com/office/officeart/2005/8/layout/hList3"/>
    <dgm:cxn modelId="{5432B1DA-E449-468E-9D96-C66822934871}" type="presParOf" srcId="{482326FF-36C8-4934-A49C-5FE64BD4C35E}" destId="{67D40A01-4660-4B30-B049-8C3BE4DFA9E5}" srcOrd="2" destOrd="0" presId="urn:microsoft.com/office/officeart/2005/8/layout/hList3"/>
    <dgm:cxn modelId="{01393289-C93E-40BD-B4C8-659F78241DEB}" type="presParOf" srcId="{482326FF-36C8-4934-A49C-5FE64BD4C35E}" destId="{252D5349-1A0C-4B5C-87BD-FE29A6262C48}" srcOrd="3" destOrd="0" presId="urn:microsoft.com/office/officeart/2005/8/layout/hList3"/>
    <dgm:cxn modelId="{89243613-0DCF-4987-A564-6B5B8E79DF48}" type="presParOf" srcId="{A39FE59E-4993-4DB9-AFFC-FA91A19C4FA1}" destId="{421F05EF-AD33-432C-954D-5126B86D431D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932FF36-99CC-4628-8728-7D395EF0AB08}">
      <dsp:nvSpPr>
        <dsp:cNvPr id="0" name=""/>
        <dsp:cNvSpPr/>
      </dsp:nvSpPr>
      <dsp:spPr>
        <a:xfrm>
          <a:off x="685" y="156465"/>
          <a:ext cx="2673929" cy="160435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1967 р. – антисемітська політика</a:t>
          </a:r>
          <a:endParaRPr lang="ru-RU" sz="1700" kern="1200" dirty="0"/>
        </a:p>
      </dsp:txBody>
      <dsp:txXfrm>
        <a:off x="685" y="156465"/>
        <a:ext cx="2673929" cy="1604357"/>
      </dsp:txXfrm>
    </dsp:sp>
    <dsp:sp modelId="{02D72025-4B02-49E9-A2E1-E523EEB307B9}">
      <dsp:nvSpPr>
        <dsp:cNvPr id="0" name=""/>
        <dsp:cNvSpPr/>
      </dsp:nvSpPr>
      <dsp:spPr>
        <a:xfrm>
          <a:off x="2942008" y="156465"/>
          <a:ext cx="2673929" cy="160435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1968 р. – урядова криза</a:t>
          </a:r>
          <a:endParaRPr lang="ru-RU" sz="1700" kern="1200" dirty="0"/>
        </a:p>
      </dsp:txBody>
      <dsp:txXfrm>
        <a:off x="2942008" y="156465"/>
        <a:ext cx="2673929" cy="1604357"/>
      </dsp:txXfrm>
    </dsp:sp>
    <dsp:sp modelId="{AD6B9497-BAE0-4E16-94CA-98F1197AAEFF}">
      <dsp:nvSpPr>
        <dsp:cNvPr id="0" name=""/>
        <dsp:cNvSpPr/>
      </dsp:nvSpPr>
      <dsp:spPr>
        <a:xfrm>
          <a:off x="685" y="2028216"/>
          <a:ext cx="2673929" cy="160435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1970 р. – підвищення цін на продовольчі товари та енергоресурси</a:t>
          </a:r>
          <a:endParaRPr lang="ru-RU" sz="1700" kern="1200" dirty="0"/>
        </a:p>
      </dsp:txBody>
      <dsp:txXfrm>
        <a:off x="685" y="2028216"/>
        <a:ext cx="2673929" cy="1604357"/>
      </dsp:txXfrm>
    </dsp:sp>
    <dsp:sp modelId="{A96E00A2-1789-4EE5-A663-A52B1C3C98DA}">
      <dsp:nvSpPr>
        <dsp:cNvPr id="0" name=""/>
        <dsp:cNvSpPr/>
      </dsp:nvSpPr>
      <dsp:spPr>
        <a:xfrm>
          <a:off x="2942008" y="2028216"/>
          <a:ext cx="2673929" cy="1604357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Грудень 1970 р. – страйки на суднобудівних підприємствах Гданська, Гдині, Щецина</a:t>
          </a:r>
          <a:endParaRPr lang="ru-RU" sz="1700" kern="1200" dirty="0"/>
        </a:p>
      </dsp:txBody>
      <dsp:txXfrm>
        <a:off x="2942008" y="2028216"/>
        <a:ext cx="2673929" cy="160435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B00F25C-D6E9-4628-AFA5-7676B15BD4BF}">
      <dsp:nvSpPr>
        <dsp:cNvPr id="0" name=""/>
        <dsp:cNvSpPr/>
      </dsp:nvSpPr>
      <dsp:spPr>
        <a:xfrm>
          <a:off x="0" y="-90009"/>
          <a:ext cx="8496944" cy="1944209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- Відставка Е.</a:t>
          </a:r>
          <a:r>
            <a:rPr lang="uk-UA" sz="1600" kern="1200" dirty="0" err="1" smtClean="0"/>
            <a:t>Герека</a:t>
          </a:r>
          <a:r>
            <a:rPr lang="uk-UA" sz="1600" kern="1200" dirty="0" smtClean="0"/>
            <a:t>, заміна комуністичного керівництва країни.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- </a:t>
          </a:r>
          <a:r>
            <a:rPr lang="uk-UA" sz="1600" b="1" kern="1200" dirty="0" smtClean="0"/>
            <a:t>13 грудня 1981 р</a:t>
          </a:r>
          <a:r>
            <a:rPr lang="uk-UA" sz="1600" kern="1200" dirty="0" smtClean="0"/>
            <a:t>. – запровадження на території Польщі військового стану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- Вся повнота влади перейшла Військовій раді національного порятунку на чолі з В. </a:t>
          </a:r>
          <a:r>
            <a:rPr lang="uk-UA" sz="1600" kern="1200" dirty="0" err="1" smtClean="0"/>
            <a:t>Ярузельським</a:t>
          </a:r>
          <a:r>
            <a:rPr lang="uk-UA" sz="1600" kern="1200" dirty="0" smtClean="0"/>
            <a:t>.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- Надзвичайний стан тривав до 1983 р.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0" y="-90009"/>
        <a:ext cx="8496944" cy="1944209"/>
      </dsp:txXfrm>
    </dsp:sp>
    <dsp:sp modelId="{6A78D59A-0C43-4E1B-95E9-DF724AC87C14}">
      <dsp:nvSpPr>
        <dsp:cNvPr id="0" name=""/>
        <dsp:cNvSpPr/>
      </dsp:nvSpPr>
      <dsp:spPr>
        <a:xfrm>
          <a:off x="504526" y="2106224"/>
          <a:ext cx="1728110" cy="187941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Падіння авторитету комуністичної влади</a:t>
          </a:r>
          <a:endParaRPr lang="ru-RU" sz="1800" kern="1200" dirty="0"/>
        </a:p>
      </dsp:txBody>
      <dsp:txXfrm>
        <a:off x="504526" y="2106224"/>
        <a:ext cx="1728110" cy="1879419"/>
      </dsp:txXfrm>
    </dsp:sp>
    <dsp:sp modelId="{29E6D4A0-6E54-4D2B-A891-0765BAF36248}">
      <dsp:nvSpPr>
        <dsp:cNvPr id="0" name=""/>
        <dsp:cNvSpPr/>
      </dsp:nvSpPr>
      <dsp:spPr>
        <a:xfrm>
          <a:off x="3168351" y="2106224"/>
          <a:ext cx="1823530" cy="187941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Наростання економічної та політичної кризи</a:t>
          </a:r>
          <a:endParaRPr lang="ru-RU" sz="1800" kern="1200" dirty="0"/>
        </a:p>
      </dsp:txBody>
      <dsp:txXfrm>
        <a:off x="3168351" y="2106224"/>
        <a:ext cx="1823530" cy="1879419"/>
      </dsp:txXfrm>
    </dsp:sp>
    <dsp:sp modelId="{67D40A01-4660-4B30-B049-8C3BE4DFA9E5}">
      <dsp:nvSpPr>
        <dsp:cNvPr id="0" name=""/>
        <dsp:cNvSpPr/>
      </dsp:nvSpPr>
      <dsp:spPr>
        <a:xfrm>
          <a:off x="5904655" y="2106224"/>
          <a:ext cx="1849182" cy="1879419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Зміцнення авторитету опозиційного руху робітників</a:t>
          </a:r>
          <a:endParaRPr lang="ru-RU" sz="1800" kern="1200" dirty="0"/>
        </a:p>
      </dsp:txBody>
      <dsp:txXfrm>
        <a:off x="5904655" y="2106224"/>
        <a:ext cx="1849182" cy="1879419"/>
      </dsp:txXfrm>
    </dsp:sp>
    <dsp:sp modelId="{252D5349-1A0C-4B5C-87BD-FE29A6262C48}">
      <dsp:nvSpPr>
        <dsp:cNvPr id="0" name=""/>
        <dsp:cNvSpPr/>
      </dsp:nvSpPr>
      <dsp:spPr>
        <a:xfrm>
          <a:off x="2592289" y="3888439"/>
          <a:ext cx="3085743" cy="1087309"/>
        </a:xfrm>
        <a:prstGeom prst="flowChartProcess">
          <a:avLst/>
        </a:prstGeom>
        <a:solidFill>
          <a:schemeClr val="accent1">
            <a:lumMod val="60000"/>
            <a:lumOff val="4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Поглиблення соціально-політичної та економічної кризи в Польщі</a:t>
          </a:r>
          <a:endParaRPr lang="ru-RU" sz="1800" kern="1200" dirty="0"/>
        </a:p>
      </dsp:txBody>
      <dsp:txXfrm>
        <a:off x="2592289" y="3888439"/>
        <a:ext cx="3085743" cy="1087309"/>
      </dsp:txXfrm>
    </dsp:sp>
    <dsp:sp modelId="{421F05EF-AD33-432C-954D-5126B86D431D}">
      <dsp:nvSpPr>
        <dsp:cNvPr id="0" name=""/>
        <dsp:cNvSpPr/>
      </dsp:nvSpPr>
      <dsp:spPr>
        <a:xfrm>
          <a:off x="0" y="4849734"/>
          <a:ext cx="8496944" cy="280835"/>
        </a:xfrm>
        <a:prstGeom prst="flowChartDecision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/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/>
            <a:ahLst/>
            <a:cxnLst>
              <a:cxn ang="0">
                <a:pos x="5799" y="10000"/>
              </a:cxn>
              <a:cxn ang="0">
                <a:pos x="5961" y="9880"/>
              </a:cxn>
              <a:cxn ang="0">
                <a:pos x="5988" y="9820"/>
              </a:cxn>
              <a:cxn ang="0">
                <a:pos x="8042" y="5260"/>
              </a:cxn>
              <a:cxn ang="0">
                <a:pos x="8042" y="4721"/>
              </a:cxn>
              <a:cxn ang="0">
                <a:pos x="5988" y="221"/>
              </a:cxn>
              <a:cxn ang="0">
                <a:pos x="5961" y="160"/>
              </a:cxn>
              <a:cxn ang="0">
                <a:pos x="5799" y="41"/>
              </a:cxn>
              <a:cxn ang="0">
                <a:pos x="18" y="0"/>
              </a:cxn>
              <a:cxn ang="0">
                <a:pos x="0" y="9991"/>
              </a:cxn>
              <a:cxn ang="0">
                <a:pos x="5799" y="10000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“</a:t>
            </a:r>
          </a:p>
        </p:txBody>
      </p:sp>
      <p:sp>
        <p:nvSpPr>
          <p:cNvPr id="7" name="TextBox 62"/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  <a:latin typeface="Arial" charset="0"/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/>
            <a:ahLst/>
            <a:cxnLst>
              <a:cxn ang="0">
                <a:pos x="7908" y="4694"/>
              </a:cxn>
              <a:cxn ang="0">
                <a:pos x="6575" y="188"/>
              </a:cxn>
              <a:cxn ang="0">
                <a:pos x="6546" y="94"/>
              </a:cxn>
              <a:cxn ang="0">
                <a:pos x="6463" y="0"/>
              </a:cxn>
              <a:cxn ang="0">
                <a:pos x="5935" y="0"/>
              </a:cxn>
              <a:cxn ang="0">
                <a:pos x="0" y="62"/>
              </a:cxn>
              <a:cxn ang="0">
                <a:pos x="0" y="10000"/>
              </a:cxn>
              <a:cxn ang="0">
                <a:pos x="5935" y="9952"/>
              </a:cxn>
              <a:cxn ang="0">
                <a:pos x="6463" y="9952"/>
              </a:cxn>
              <a:cxn ang="0">
                <a:pos x="6546" y="9859"/>
              </a:cxn>
              <a:cxn ang="0">
                <a:pos x="6575" y="9764"/>
              </a:cxn>
              <a:cxn ang="0">
                <a:pos x="7908" y="5258"/>
              </a:cxn>
              <a:cxn ang="0">
                <a:pos x="7908" y="4694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5633" cy="534098"/>
            </a:xfrm>
            <a:custGeom>
              <a:avLst/>
              <a:gdLst/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6601" y="2779108"/>
              <a:ext cx="550779" cy="1978191"/>
            </a:xfrm>
            <a:custGeom>
              <a:avLst/>
              <a:gdLst/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7" y="4730255"/>
              <a:ext cx="519639" cy="1210171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5023" y="5630785"/>
              <a:ext cx="145967" cy="309641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3246" y="2818321"/>
              <a:ext cx="700637" cy="2834099"/>
            </a:xfrm>
            <a:custGeom>
              <a:avLst/>
              <a:gdLst/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7075" y="285750"/>
              <a:ext cx="89526" cy="2493358"/>
            </a:xfrm>
            <a:custGeom>
              <a:avLst/>
              <a:gdLst/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3784" y="2599273"/>
              <a:ext cx="68118" cy="420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488" y="4757298"/>
              <a:ext cx="161535" cy="8734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380" y="1282282"/>
              <a:ext cx="1769108" cy="3447973"/>
            </a:xfrm>
            <a:custGeom>
              <a:avLst/>
              <a:gdLst/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883" y="5652419"/>
              <a:ext cx="138182" cy="2880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488" y="4655887"/>
              <a:ext cx="31139" cy="189300"/>
            </a:xfrm>
            <a:custGeom>
              <a:avLst/>
              <a:gdLst/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1605" y="5410385"/>
              <a:ext cx="202406" cy="530041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48"/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5717"/>
              <a:ext cx="409575" cy="3645937"/>
            </a:xfrm>
            <a:custGeom>
              <a:avLst/>
              <a:gdLst/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1200" y="3771945"/>
              <a:ext cx="350838" cy="1310012"/>
            </a:xfrm>
            <a:custGeom>
              <a:avLst/>
              <a:gdLst/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025" y="5053021"/>
              <a:ext cx="357188" cy="820730"/>
            </a:xfrm>
            <a:custGeom>
              <a:avLst/>
              <a:gdLst/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7388" y="3811403"/>
              <a:ext cx="457200" cy="1853219"/>
            </a:xfrm>
            <a:custGeom>
              <a:avLst/>
              <a:gdLst/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2938" y="1263719"/>
              <a:ext cx="144462" cy="2508226"/>
            </a:xfrm>
            <a:custGeom>
              <a:avLst/>
              <a:gdLst/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6338" y="5640947"/>
              <a:ext cx="111125" cy="232804"/>
            </a:xfrm>
            <a:custGeom>
              <a:avLst/>
              <a:gdLst/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1513" y="3598329"/>
              <a:ext cx="68262" cy="424833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2038" y="2802588"/>
              <a:ext cx="1168400" cy="2250433"/>
            </a:xfrm>
            <a:custGeom>
              <a:avLst/>
              <a:gdLst/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4588" y="5664622"/>
              <a:ext cx="100012" cy="2091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2038" y="5081957"/>
              <a:ext cx="114300" cy="5589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2038" y="4978050"/>
              <a:ext cx="31750" cy="189399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025" y="5434450"/>
              <a:ext cx="174625" cy="439301"/>
            </a:xfrm>
            <a:custGeom>
              <a:avLst/>
              <a:gdLst/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2" name="Rectangle 61"/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63EFED3-7F00-45D1-931F-5B4D739A6F17}" type="datetimeFigureOut">
              <a:rPr lang="ru-RU" smtClean="0"/>
              <a:pPr/>
              <a:t>30.04.2024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FEFFFF"/>
                </a:solidFill>
                <a:latin typeface="+mn-lt"/>
                <a:cs typeface="+mn-cs"/>
              </a:defRPr>
            </a:lvl1pPr>
          </a:lstStyle>
          <a:p>
            <a:fld id="{7A536527-2572-4A45-9EF2-0D9C118D60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42973"/>
            <a:ext cx="4788024" cy="5015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052736"/>
            <a:ext cx="7499259" cy="2262781"/>
          </a:xfrm>
        </p:spPr>
        <p:txBody>
          <a:bodyPr>
            <a:noAutofit/>
          </a:bodyPr>
          <a:lstStyle/>
          <a:p>
            <a:pPr algn="ctr"/>
            <a:r>
              <a:rPr lang="uk-UA" sz="4000" b="1" dirty="0" smtClean="0">
                <a:solidFill>
                  <a:srgbClr val="0070C0"/>
                </a:solidFill>
              </a:rPr>
              <a:t>Центрально та східноєвропейські країни після Другої світової війни.  Крах комуністичних режимів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4777380"/>
            <a:ext cx="3538819" cy="1126283"/>
          </a:xfrm>
        </p:spPr>
        <p:txBody>
          <a:bodyPr/>
          <a:lstStyle/>
          <a:p>
            <a:r>
              <a:rPr lang="uk-UA" dirty="0" smtClean="0"/>
              <a:t>Підготувала викладач історії Котішевська В.В.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892480" cy="1280890"/>
          </a:xfrm>
        </p:spPr>
        <p:txBody>
          <a:bodyPr/>
          <a:lstStyle/>
          <a:p>
            <a:pPr algn="ctr"/>
            <a:r>
              <a:rPr lang="uk-UA" sz="2800" b="1" dirty="0" smtClean="0"/>
              <a:t>Етапи розвитку країн Центральної та Східної Європи в ІІ пол. ХХ – на поч. ХХІ ст.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340768"/>
            <a:ext cx="1656184" cy="79208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1944(45) - 1953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36912"/>
            <a:ext cx="2016224" cy="9144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Встановлення комуністичних режимів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51920" y="1268760"/>
            <a:ext cx="4968552" cy="244827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uk-UA" dirty="0" smtClean="0"/>
              <a:t>Визволення країн Радянською армією;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err="1" smtClean="0"/>
              <a:t>“Залізна</a:t>
            </a:r>
            <a:r>
              <a:rPr lang="uk-UA" dirty="0" smtClean="0"/>
              <a:t> </a:t>
            </a:r>
            <a:r>
              <a:rPr lang="uk-UA" dirty="0" err="1" smtClean="0"/>
              <a:t>завіса”</a:t>
            </a:r>
            <a:r>
              <a:rPr lang="uk-UA" dirty="0" smtClean="0"/>
              <a:t>;</a:t>
            </a:r>
          </a:p>
          <a:p>
            <a:pPr>
              <a:buFontTx/>
              <a:buChar char="-"/>
            </a:pPr>
            <a:r>
              <a:rPr lang="uk-UA" dirty="0" smtClean="0"/>
              <a:t> Гостра політична боротьба;</a:t>
            </a:r>
          </a:p>
          <a:p>
            <a:pPr>
              <a:buFontTx/>
              <a:buChar char="-"/>
            </a:pPr>
            <a:r>
              <a:rPr lang="uk-UA" dirty="0" smtClean="0"/>
              <a:t> Прихід до влади комуністів;</a:t>
            </a:r>
          </a:p>
          <a:p>
            <a:pPr>
              <a:buFontTx/>
              <a:buChar char="-"/>
            </a:pPr>
            <a:r>
              <a:rPr lang="uk-UA" dirty="0"/>
              <a:t> С</a:t>
            </a:r>
            <a:r>
              <a:rPr lang="uk-UA" dirty="0" smtClean="0"/>
              <a:t>кладання культу вождя;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Формування тоталітарних режимів;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Політичні репресії;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Початок соціалістичного будівництва </a:t>
            </a:r>
          </a:p>
          <a:p>
            <a:pPr>
              <a:buFontTx/>
              <a:buChar char="-"/>
            </a:pPr>
            <a:endParaRPr lang="ru-RU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2483768" y="2852936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611560" y="3717032"/>
            <a:ext cx="1656184" cy="7920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1953 - 1989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67544" y="5157192"/>
            <a:ext cx="2016224" cy="914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Наростання внутрішньої нестабільності</a:t>
            </a:r>
            <a:endParaRPr lang="ru-RU" dirty="0"/>
          </a:p>
        </p:txBody>
      </p:sp>
      <p:cxnSp>
        <p:nvCxnSpPr>
          <p:cNvPr id="30" name="Прямая со стрелкой 29"/>
          <p:cNvCxnSpPr>
            <a:endCxn id="25" idx="0"/>
          </p:cNvCxnSpPr>
          <p:nvPr/>
        </p:nvCxnSpPr>
        <p:spPr>
          <a:xfrm>
            <a:off x="1475656" y="4509120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endCxn id="5" idx="0"/>
          </p:cNvCxnSpPr>
          <p:nvPr/>
        </p:nvCxnSpPr>
        <p:spPr>
          <a:xfrm>
            <a:off x="1475656" y="2132856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2483768" y="5661248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Скругленный прямоугольник 35"/>
          <p:cNvSpPr/>
          <p:nvPr/>
        </p:nvSpPr>
        <p:spPr>
          <a:xfrm>
            <a:off x="3851920" y="4149080"/>
            <a:ext cx="4968552" cy="2232248"/>
          </a:xfrm>
          <a:prstGeom prst="round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uk-UA" dirty="0" smtClean="0"/>
              <a:t> Часткова лібералізація політичних режимів;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Погіршення матеріального становища;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Глибокі політичні кризи;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Посилення тоталітарних режимів; 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Масове невдоволення населення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76672"/>
            <a:ext cx="1656184" cy="79208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1989 - 1990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5536" y="1772816"/>
            <a:ext cx="2016224" cy="9144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Демократичні революції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1331640" y="1268760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2411760" y="2276872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3779912" y="116632"/>
            <a:ext cx="5364088" cy="3645024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uk-UA" dirty="0" smtClean="0"/>
              <a:t> Масове обурення відсутністю демократичних прав і свобод, низьким рівнем життя;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err="1" smtClean="0"/>
              <a:t>“Круглі</a:t>
            </a:r>
            <a:r>
              <a:rPr lang="uk-UA" dirty="0" smtClean="0"/>
              <a:t> </a:t>
            </a:r>
            <a:r>
              <a:rPr lang="uk-UA" dirty="0" err="1" smtClean="0"/>
              <a:t>столи”</a:t>
            </a:r>
            <a:r>
              <a:rPr lang="uk-UA" dirty="0" smtClean="0"/>
              <a:t>;</a:t>
            </a:r>
          </a:p>
          <a:p>
            <a:pPr>
              <a:buFontTx/>
              <a:buChar char="-"/>
            </a:pPr>
            <a:r>
              <a:rPr lang="uk-UA" dirty="0" smtClean="0"/>
              <a:t>Прихід до влади демократичних сил;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Злам тоталітарної системи;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Початок ринкових економічних реформ;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Падіння в деяких країнах життєвого рівня;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Подолання економічних і політичних труднощів;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Початок інтеграції в європейський простір</a:t>
            </a:r>
          </a:p>
          <a:p>
            <a:pPr>
              <a:buFontTx/>
              <a:buChar char="-"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3717032"/>
            <a:ext cx="1656184" cy="79208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1991 - …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5157192"/>
            <a:ext cx="2304256" cy="914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Період демократичного розвитку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699792" y="5445224"/>
            <a:ext cx="136815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9" idx="2"/>
          </p:cNvCxnSpPr>
          <p:nvPr/>
        </p:nvCxnSpPr>
        <p:spPr>
          <a:xfrm flipH="1">
            <a:off x="1403648" y="4509120"/>
            <a:ext cx="36004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3851920" y="4149080"/>
            <a:ext cx="4968552" cy="2232248"/>
          </a:xfrm>
          <a:prstGeom prst="round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Tx/>
              <a:buChar char="-"/>
            </a:pPr>
            <a:r>
              <a:rPr lang="uk-UA" dirty="0" smtClean="0"/>
              <a:t>  Розв'язання міжнаціональних проблем (окрім Югославії);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Громадянська війна та міжетнічні конфлікти на теренах колишньої Югославії;</a:t>
            </a:r>
          </a:p>
          <a:p>
            <a:pPr>
              <a:buFontTx/>
              <a:buChar char="-"/>
            </a:pPr>
            <a:r>
              <a:rPr lang="uk-UA" dirty="0"/>
              <a:t> </a:t>
            </a:r>
            <a:r>
              <a:rPr lang="uk-UA" dirty="0" smtClean="0"/>
              <a:t>Успішна інтеграція більшості країн в європейський економічний простір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6589199" cy="98072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ПОЛЬЩА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59394" name="Picture 2" descr="Із нового року мапа Польщі виглядатиме дещо інакше - Монітор Інфо - Новини  з Польщі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8515350" cy="53149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2483768" cy="792088"/>
          </a:xfrm>
        </p:spPr>
        <p:txBody>
          <a:bodyPr/>
          <a:lstStyle/>
          <a:p>
            <a:r>
              <a:rPr lang="uk-UA" b="1" dirty="0" smtClean="0"/>
              <a:t>ПОЛЬЩА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3768" y="620688"/>
            <a:ext cx="6591985" cy="4680520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ru-RU" dirty="0" smtClean="0"/>
              <a:t>Червень 1944 р. – </a:t>
            </a:r>
            <a:r>
              <a:rPr lang="uk-UA" dirty="0" smtClean="0"/>
              <a:t>створення Польського комітету національного визволення та Армії Людової, що орієнтувалися на Москву;</a:t>
            </a:r>
          </a:p>
          <a:p>
            <a:r>
              <a:rPr lang="uk-UA" dirty="0" smtClean="0"/>
              <a:t>1947 р. – встановлення однопартійного режиму правління Польської об'єднаної робітничої партії </a:t>
            </a:r>
            <a:r>
              <a:rPr lang="uk-UA" dirty="0" err="1" smtClean="0"/>
              <a:t>ПОРП</a:t>
            </a:r>
            <a:r>
              <a:rPr lang="uk-UA" dirty="0" smtClean="0"/>
              <a:t>;</a:t>
            </a:r>
          </a:p>
          <a:p>
            <a:r>
              <a:rPr lang="uk-UA" dirty="0" smtClean="0"/>
              <a:t>1952 р. – ухвалення Конституції Польської Народної Республіки, за якою: </a:t>
            </a:r>
          </a:p>
          <a:p>
            <a:pPr>
              <a:buFontTx/>
              <a:buChar char="-"/>
            </a:pPr>
            <a:r>
              <a:rPr lang="uk-UA" dirty="0" smtClean="0"/>
              <a:t>ліквідовано інститут президентства; </a:t>
            </a:r>
          </a:p>
          <a:p>
            <a:pPr>
              <a:buFontTx/>
              <a:buChar char="-"/>
            </a:pPr>
            <a:r>
              <a:rPr lang="uk-UA" dirty="0" smtClean="0"/>
              <a:t>- створено колективний орган керівництва – Державну раду;</a:t>
            </a:r>
          </a:p>
          <a:p>
            <a:r>
              <a:rPr lang="uk-UA" dirty="0" smtClean="0"/>
              <a:t>1956 р. – остаточне формування в країні командно-адміністративної системи управління економікою та суспільством </a:t>
            </a:r>
            <a:endParaRPr lang="ru-RU" dirty="0"/>
          </a:p>
        </p:txBody>
      </p:sp>
      <p:pic>
        <p:nvPicPr>
          <p:cNvPr id="12290" name="Picture 2" descr="https://upload.wikimedia.org/wikipedia/commons/thumb/3/3e/PL_Boles%C5%82aw_Bierut_%281892-1956%29.jpg/274px-PL_Boles%C5%82aw_Bierut_%281892-1956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429000"/>
            <a:ext cx="1944216" cy="2476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23528" y="1340768"/>
            <a:ext cx="2088232" cy="1800200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Болеслав </a:t>
            </a:r>
            <a:r>
              <a:rPr lang="uk-UA" sz="1400" i="1" dirty="0" err="1" smtClean="0"/>
              <a:t>Берут</a:t>
            </a:r>
            <a:r>
              <a:rPr lang="uk-UA" sz="1400" i="1" dirty="0" smtClean="0"/>
              <a:t> – Генеральний секретар ЦК </a:t>
            </a:r>
            <a:r>
              <a:rPr lang="uk-UA" sz="1400" i="1" dirty="0" err="1" smtClean="0"/>
              <a:t>ПОРП</a:t>
            </a:r>
            <a:r>
              <a:rPr lang="uk-UA" sz="1400" i="1" dirty="0" smtClean="0"/>
              <a:t> з 1948 р., президент з 1947 р. та голова Державної ради з 1952 р. </a:t>
            </a:r>
            <a:endParaRPr lang="ru-RU" sz="1400" i="1" dirty="0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34375" y="5905500"/>
            <a:ext cx="8096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24744"/>
            <a:ext cx="3096344" cy="720080"/>
          </a:xfrm>
        </p:spPr>
        <p:txBody>
          <a:bodyPr/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Політика Б.</a:t>
            </a:r>
            <a:r>
              <a:rPr lang="uk-UA" sz="2400" b="1" dirty="0" err="1" smtClean="0">
                <a:solidFill>
                  <a:srgbClr val="C00000"/>
                </a:solidFill>
              </a:rPr>
              <a:t>Берута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9" y="1628800"/>
            <a:ext cx="4104455" cy="4392488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dirty="0" smtClean="0"/>
              <a:t>Посилення беззаконня, корупції та зловживань владою;</a:t>
            </a:r>
          </a:p>
          <a:p>
            <a:r>
              <a:rPr lang="uk-UA" dirty="0" smtClean="0"/>
              <a:t>Погіршення умов праці трудящих;</a:t>
            </a:r>
          </a:p>
          <a:p>
            <a:r>
              <a:rPr lang="uk-UA" dirty="0" smtClean="0"/>
              <a:t>Різке зменшення заробітної платні;</a:t>
            </a:r>
          </a:p>
          <a:p>
            <a:r>
              <a:rPr lang="uk-UA" dirty="0" smtClean="0"/>
              <a:t>Зростання споживчих цін;</a:t>
            </a:r>
          </a:p>
          <a:p>
            <a:r>
              <a:rPr lang="uk-UA" dirty="0" smtClean="0"/>
              <a:t>Репресії проти католицької церкви (1953); </a:t>
            </a:r>
          </a:p>
          <a:p>
            <a:r>
              <a:rPr lang="uk-UA" dirty="0" smtClean="0"/>
              <a:t>1956 р. – страйк в Познані;</a:t>
            </a:r>
          </a:p>
          <a:p>
            <a:r>
              <a:rPr lang="uk-UA" dirty="0" smtClean="0"/>
              <a:t>Придушення виступів за допомогою армії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248376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ПОЛЬЩА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266" name="AutoShape 2" descr="«Жадаємо хліба». Маніфестація на вул. Червоної Армії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0" name="Picture 2" descr="«Жадаємо хліба». Маніфестація на вул. Червоної Армії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8640"/>
            <a:ext cx="3937620" cy="3688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292" name="Picture 4" descr="https://upload.wikimedia.org/wikipedia/commons/thumb/e/ec/Pozna%C5%84_1956_protests.jpg/220px-Pozna%C5%84_1956_protest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356992"/>
            <a:ext cx="3679676" cy="33953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34375" y="5905500"/>
            <a:ext cx="8096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16632"/>
            <a:ext cx="5796136" cy="3168352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 </a:t>
            </a:r>
            <a:r>
              <a:rPr lang="uk-UA" b="1" dirty="0" smtClean="0">
                <a:solidFill>
                  <a:srgbClr val="C00000"/>
                </a:solidFill>
              </a:rPr>
              <a:t>“ Польський шлях до соціалізму ”:</a:t>
            </a:r>
          </a:p>
          <a:p>
            <a:r>
              <a:rPr lang="uk-UA" dirty="0" smtClean="0"/>
              <a:t>Децентралізація управління;</a:t>
            </a:r>
          </a:p>
          <a:p>
            <a:r>
              <a:rPr lang="uk-UA" dirty="0" smtClean="0"/>
              <a:t>Співіснування різних форм власності в с/г;</a:t>
            </a:r>
          </a:p>
          <a:p>
            <a:r>
              <a:rPr lang="uk-UA" dirty="0" smtClean="0"/>
              <a:t>Розвиток дрібного виробництва і приватної торгівлі;</a:t>
            </a:r>
          </a:p>
          <a:p>
            <a:r>
              <a:rPr lang="uk-UA" dirty="0" smtClean="0"/>
              <a:t>Лібералізація;</a:t>
            </a:r>
          </a:p>
          <a:p>
            <a:r>
              <a:rPr lang="uk-UA" dirty="0" smtClean="0"/>
              <a:t>Пом'якшення цензури, співробітництво з католицькою церквою.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ru-RU" dirty="0"/>
          </a:p>
        </p:txBody>
      </p:sp>
      <p:pic>
        <p:nvPicPr>
          <p:cNvPr id="11266" name="Picture 2" descr="https://upload.wikimedia.org/wikipedia/commons/thumb/9/9d/W%C5%82adys%C5%82aw_Gomu%C5%82ka_1960.jpg/267px-W%C5%82adys%C5%82aw_Gomu%C5%82ka_1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3319090"/>
            <a:ext cx="2304256" cy="3106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323528" y="1340768"/>
            <a:ext cx="2088232" cy="1800200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Владислав </a:t>
            </a:r>
            <a:r>
              <a:rPr lang="uk-UA" sz="1400" i="1" dirty="0" err="1" smtClean="0"/>
              <a:t>Гомулка–</a:t>
            </a:r>
            <a:r>
              <a:rPr lang="uk-UA" sz="1400" i="1" dirty="0" smtClean="0"/>
              <a:t> Генеральний секретар ЦК </a:t>
            </a:r>
            <a:r>
              <a:rPr lang="uk-UA" sz="1400" i="1" dirty="0" err="1" smtClean="0"/>
              <a:t>ПОРП</a:t>
            </a:r>
            <a:r>
              <a:rPr lang="uk-UA" sz="1400" i="1" dirty="0" smtClean="0"/>
              <a:t> 1956 – 1970 рр. </a:t>
            </a:r>
            <a:endParaRPr lang="ru-RU" sz="1400" i="1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07504" y="0"/>
            <a:ext cx="248376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ПОЛЬЩА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34375" y="5905500"/>
            <a:ext cx="8096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Схема 8"/>
          <p:cNvGraphicFramePr/>
          <p:nvPr/>
        </p:nvGraphicFramePr>
        <p:xfrm>
          <a:off x="3131840" y="3068960"/>
          <a:ext cx="5616624" cy="3789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upload.wikimedia.org/wikipedia/commons/thumb/8/87/Lech_Walesa_-_2009.jpg/274px-Lech_Walesa_-_2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4371808"/>
            <a:ext cx="1881814" cy="2486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28079" y="260648"/>
            <a:ext cx="6015921" cy="273630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1970 р. змінив В.</a:t>
            </a:r>
            <a:r>
              <a:rPr lang="uk-UA" dirty="0" err="1" smtClean="0"/>
              <a:t>Гомулку</a:t>
            </a:r>
            <a:r>
              <a:rPr lang="uk-UA" dirty="0" smtClean="0"/>
              <a:t> на посаді лідера </a:t>
            </a:r>
            <a:r>
              <a:rPr lang="uk-UA" dirty="0" err="1" smtClean="0"/>
              <a:t>ПОРП</a:t>
            </a:r>
            <a:r>
              <a:rPr lang="uk-UA" dirty="0" smtClean="0"/>
              <a:t>;</a:t>
            </a:r>
          </a:p>
          <a:p>
            <a:r>
              <a:rPr lang="uk-UA" dirty="0" smtClean="0"/>
              <a:t>За допомогою іноземних кредитів намагався реорганізувати економіку, зазнав невдач;</a:t>
            </a:r>
          </a:p>
          <a:p>
            <a:r>
              <a:rPr lang="uk-UA" dirty="0" smtClean="0"/>
              <a:t>Спроби придушити протести силою привели до об'єднання опозиційних сил;</a:t>
            </a:r>
          </a:p>
          <a:p>
            <a:r>
              <a:rPr lang="uk-UA" dirty="0" smtClean="0"/>
              <a:t>Змушений визнати рух </a:t>
            </a:r>
            <a:r>
              <a:rPr lang="uk-UA" dirty="0" err="1" smtClean="0"/>
              <a:t>“Солідарність”</a:t>
            </a:r>
            <a:r>
              <a:rPr lang="uk-UA" dirty="0" smtClean="0"/>
              <a:t>, дозволити страйки.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248376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ПОЛЬЩА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34375" y="5905500"/>
            <a:ext cx="8096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323528" y="1340768"/>
            <a:ext cx="2088232" cy="1800200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Едвард </a:t>
            </a:r>
            <a:r>
              <a:rPr lang="uk-UA" sz="1400" i="1" dirty="0" err="1" smtClean="0"/>
              <a:t>Герек–</a:t>
            </a:r>
            <a:r>
              <a:rPr lang="uk-UA" sz="1400" i="1" dirty="0" smtClean="0"/>
              <a:t> Генеральний секретар ЦК </a:t>
            </a:r>
            <a:r>
              <a:rPr lang="uk-UA" sz="1400" i="1" dirty="0" err="1" smtClean="0"/>
              <a:t>ПОРП</a:t>
            </a:r>
            <a:r>
              <a:rPr lang="uk-UA" sz="1400" i="1" dirty="0" smtClean="0"/>
              <a:t> 1970 – 1980 рр. </a:t>
            </a:r>
            <a:endParaRPr lang="ru-RU" sz="1400" i="1" dirty="0"/>
          </a:p>
        </p:txBody>
      </p:sp>
      <p:pic>
        <p:nvPicPr>
          <p:cNvPr id="10242" name="Picture 2" descr="https://upload.wikimedia.org/wikipedia/commons/thumb/b/b4/Edward_Gierek_1980.jpg/220px-Edward_Gierek_19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429000"/>
            <a:ext cx="2095500" cy="2781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2483768" y="3068960"/>
            <a:ext cx="4176464" cy="37890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1980</a:t>
            </a:r>
            <a:r>
              <a:rPr kumimoji="0" lang="uk-UA" sz="1800" b="1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р. 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виникнення в Гданську незалежної профспілки </a:t>
            </a:r>
            <a:r>
              <a:rPr kumimoji="0" lang="uk-UA" sz="1800" b="0" i="0" u="none" strike="noStrike" kern="1200" cap="none" spc="0" normalizeH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“Солідарність”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лідер Лех Валенса;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404040"/>
                </a:solidFill>
              </a:rPr>
              <a:t>Мета: </a:t>
            </a:r>
            <a:r>
              <a:rPr lang="uk-UA" baseline="0" dirty="0" smtClean="0">
                <a:solidFill>
                  <a:srgbClr val="404040"/>
                </a:solidFill>
              </a:rPr>
              <a:t>організація</a:t>
            </a:r>
            <a:r>
              <a:rPr lang="uk-UA" dirty="0" smtClean="0">
                <a:solidFill>
                  <a:srgbClr val="404040"/>
                </a:solidFill>
              </a:rPr>
              <a:t> робітників для боротьби за свої права, протистояння комуністичному режиму, об'єднання демократичних сил;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Форма діяльності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страйки, переговори з владою, мирні акції протесту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6732240" y="2708920"/>
            <a:ext cx="2411760" cy="1548172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Лех Валенса, лідер      “ Солідарності ”, перший президент Польщі 1990 – 1995 рр.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548680"/>
            <a:ext cx="6589199" cy="572642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</a:rPr>
              <a:t>Результати діяльності “ Солідарності ”</a:t>
            </a:r>
            <a:endParaRPr lang="ru-RU" sz="2400" b="1" dirty="0">
              <a:solidFill>
                <a:srgbClr val="C00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67544" y="1268760"/>
          <a:ext cx="849694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248376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ПОЛЬЩА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334375" y="5905500"/>
            <a:ext cx="8096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71665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Економічні реформи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2776"/>
            <a:ext cx="5184576" cy="544522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600" dirty="0" smtClean="0"/>
              <a:t>1989 р. – прихід до влади уряду Т.</a:t>
            </a:r>
            <a:r>
              <a:rPr lang="uk-UA" sz="1600" dirty="0" err="1" smtClean="0"/>
              <a:t>Мазовецького</a:t>
            </a:r>
            <a:r>
              <a:rPr lang="uk-UA" sz="1600" dirty="0" smtClean="0"/>
              <a:t>, початок економічних реформ;</a:t>
            </a:r>
          </a:p>
          <a:p>
            <a:r>
              <a:rPr lang="uk-UA" sz="1600" b="1" dirty="0" err="1" smtClean="0"/>
              <a:t>“Шокова</a:t>
            </a:r>
            <a:r>
              <a:rPr lang="uk-UA" sz="1600" b="1" dirty="0" smtClean="0"/>
              <a:t> </a:t>
            </a:r>
            <a:r>
              <a:rPr lang="uk-UA" sz="1600" b="1" dirty="0" err="1" smtClean="0"/>
              <a:t>терапія</a:t>
            </a:r>
            <a:r>
              <a:rPr lang="uk-UA" sz="1600" dirty="0" err="1" smtClean="0"/>
              <a:t>”</a:t>
            </a:r>
            <a:r>
              <a:rPr lang="uk-UA" sz="1600" dirty="0" smtClean="0"/>
              <a:t> міністра фінансів Л.Бальцеровича: </a:t>
            </a:r>
          </a:p>
          <a:p>
            <a:pPr>
              <a:buFontTx/>
              <a:buChar char="-"/>
            </a:pPr>
            <a:r>
              <a:rPr lang="uk-UA" sz="1600" dirty="0" smtClean="0"/>
              <a:t>ліквідація державного контролю над цінами; </a:t>
            </a:r>
          </a:p>
          <a:p>
            <a:pPr>
              <a:buFontTx/>
              <a:buChar char="-"/>
            </a:pPr>
            <a:r>
              <a:rPr lang="uk-UA" sz="1600" dirty="0" smtClean="0"/>
              <a:t>початок приватизації державної власності; </a:t>
            </a:r>
          </a:p>
          <a:p>
            <a:pPr>
              <a:buFontTx/>
              <a:buChar char="-"/>
            </a:pPr>
            <a:r>
              <a:rPr lang="uk-UA" sz="1600" dirty="0" smtClean="0"/>
              <a:t>залучення іноземного капіталу</a:t>
            </a:r>
          </a:p>
          <a:p>
            <a:r>
              <a:rPr lang="uk-UA" sz="1600" b="1" dirty="0" smtClean="0"/>
              <a:t>Наслідки реформ</a:t>
            </a:r>
            <a:r>
              <a:rPr lang="uk-UA" sz="1600" dirty="0" smtClean="0"/>
              <a:t>: </a:t>
            </a:r>
          </a:p>
          <a:p>
            <a:pPr>
              <a:buFontTx/>
              <a:buChar char="-"/>
            </a:pPr>
            <a:r>
              <a:rPr lang="uk-UA" sz="1600" dirty="0" smtClean="0"/>
              <a:t>наповнення магазинів товарами; </a:t>
            </a:r>
          </a:p>
          <a:p>
            <a:pPr>
              <a:buFontTx/>
              <a:buChar char="-"/>
            </a:pPr>
            <a:r>
              <a:rPr lang="uk-UA" sz="1600" dirty="0" smtClean="0"/>
              <a:t>зникнення поняття </a:t>
            </a:r>
            <a:r>
              <a:rPr lang="uk-UA" sz="1600" dirty="0" err="1" smtClean="0"/>
              <a:t>“дефіциту”</a:t>
            </a:r>
            <a:r>
              <a:rPr lang="uk-UA" sz="1600" dirty="0" smtClean="0"/>
              <a:t>; </a:t>
            </a:r>
          </a:p>
          <a:p>
            <a:pPr>
              <a:buFontTx/>
              <a:buChar char="-"/>
            </a:pPr>
            <a:r>
              <a:rPr lang="uk-UA" sz="1600" dirty="0" smtClean="0"/>
              <a:t>перетворення злотого на конвертовану валюту; </a:t>
            </a:r>
          </a:p>
          <a:p>
            <a:pPr>
              <a:buFontTx/>
              <a:buChar char="-"/>
            </a:pPr>
            <a:r>
              <a:rPr lang="uk-UA" sz="1600" dirty="0" smtClean="0"/>
              <a:t>падіння життєвого рівня населення; </a:t>
            </a:r>
          </a:p>
          <a:p>
            <a:pPr>
              <a:buFontTx/>
              <a:buChar char="-"/>
            </a:pPr>
            <a:r>
              <a:rPr lang="uk-UA" sz="1600" dirty="0" smtClean="0"/>
              <a:t>масове безробіття; </a:t>
            </a:r>
          </a:p>
          <a:p>
            <a:pPr>
              <a:buFontTx/>
              <a:buChar char="-"/>
            </a:pPr>
            <a:r>
              <a:rPr lang="uk-UA" sz="1600" dirty="0" smtClean="0"/>
              <a:t>багатолюдні акції протесту</a:t>
            </a:r>
            <a:endParaRPr lang="ru-RU" sz="1600" dirty="0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4375" y="5905500"/>
            <a:ext cx="8096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5652120" y="1484784"/>
            <a:ext cx="3312368" cy="39604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dirty="0" smtClean="0"/>
              <a:t>- Друга половина 90-х років – активізація інвестиційної діяльності та зовнішньої політики.</a:t>
            </a:r>
          </a:p>
          <a:p>
            <a:pPr>
              <a:buFontTx/>
              <a:buChar char="-"/>
            </a:pPr>
            <a:r>
              <a:rPr lang="uk-UA" dirty="0" smtClean="0"/>
              <a:t> 90-ті рр. – остаточний перехід Польщі на ринкові засади. </a:t>
            </a:r>
          </a:p>
          <a:p>
            <a:r>
              <a:rPr lang="uk-UA" dirty="0" smtClean="0"/>
              <a:t>- Внаслідок реформ з 1992 р. почалося зростання обсягів виробництва, що прискорилося в наступні роки</a:t>
            </a:r>
          </a:p>
          <a:p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107504" y="0"/>
            <a:ext cx="248376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ПОЛЬЩА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548680"/>
            <a:ext cx="6589199" cy="128089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ЧЕХОСЛОВАЧЧИНА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3490" name="Picture 2" descr="Словаччина: від складової частини колишньої Чехословаччини в ..."/>
          <p:cNvPicPr>
            <a:picLocks noChangeAspect="1" noChangeArrowheads="1"/>
          </p:cNvPicPr>
          <p:nvPr/>
        </p:nvPicPr>
        <p:blipFill>
          <a:blip r:embed="rId2" cstate="print"/>
          <a:srcRect l="7681"/>
          <a:stretch>
            <a:fillRect/>
          </a:stretch>
        </p:blipFill>
        <p:spPr bwMode="auto">
          <a:xfrm>
            <a:off x="1331640" y="1412776"/>
            <a:ext cx="6924019" cy="3888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47525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ЧЕХОСЛОВАЧЧИНА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3575" y="5811837"/>
            <a:ext cx="8604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/>
          <p:cNvSpPr/>
          <p:nvPr/>
        </p:nvSpPr>
        <p:spPr>
          <a:xfrm>
            <a:off x="827584" y="1124744"/>
            <a:ext cx="2232248" cy="216024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1945 р. – звільнення території Чехословаччини</a:t>
            </a:r>
            <a:endParaRPr lang="ru-RU" dirty="0"/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3995936" y="764704"/>
            <a:ext cx="4680520" cy="864096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Відновлення Чехословацької  Республіки</a:t>
            </a:r>
            <a:endParaRPr lang="ru-RU" b="1" dirty="0"/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995936" y="2060848"/>
            <a:ext cx="4680520" cy="864096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Виселення німців, які співробітничали з окупантами</a:t>
            </a:r>
            <a:endParaRPr lang="ru-RU" b="1" dirty="0"/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3995936" y="3284984"/>
            <a:ext cx="4680520" cy="864096"/>
          </a:xfrm>
          <a:prstGeom prst="flowChartAlternateProcess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29 червня 1945 р. </a:t>
            </a:r>
            <a:r>
              <a:rPr lang="uk-UA" b="1" dirty="0" smtClean="0"/>
              <a:t>– передача Закарпаття УРСР</a:t>
            </a:r>
            <a:endParaRPr lang="ru-RU" b="1" dirty="0"/>
          </a:p>
        </p:txBody>
      </p:sp>
      <p:sp>
        <p:nvSpPr>
          <p:cNvPr id="10" name="Блок-схема: альтернативный процесс 9"/>
          <p:cNvSpPr/>
          <p:nvPr/>
        </p:nvSpPr>
        <p:spPr>
          <a:xfrm>
            <a:off x="323528" y="4365104"/>
            <a:ext cx="2448272" cy="1944216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Утворення уряду Національного фронту з чехів і словаків (8 з 25 портфелів належали комуністам)</a:t>
            </a:r>
            <a:endParaRPr lang="ru-RU" dirty="0"/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3275856" y="4365104"/>
            <a:ext cx="2376264" cy="1944216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Перетворення Чехословаччини на двонаціональну державу чехів та словаків</a:t>
            </a:r>
            <a:endParaRPr lang="ru-RU" dirty="0"/>
          </a:p>
        </p:txBody>
      </p:sp>
      <p:sp>
        <p:nvSpPr>
          <p:cNvPr id="13" name="Блок-схема: альтернативный процесс 12"/>
          <p:cNvSpPr/>
          <p:nvPr/>
        </p:nvSpPr>
        <p:spPr>
          <a:xfrm>
            <a:off x="5975648" y="4365104"/>
            <a:ext cx="2772816" cy="1944216"/>
          </a:xfrm>
          <a:prstGeom prst="flowChartAlternateProcess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Скорочення чисельності населення майже на 3 млн чол. (виселені німці)</a:t>
            </a:r>
            <a:endParaRPr lang="ru-RU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2339752" y="980728"/>
            <a:ext cx="1656184" cy="1440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6" idx="6"/>
            <a:endCxn id="8" idx="1"/>
          </p:cNvCxnSpPr>
          <p:nvPr/>
        </p:nvCxnSpPr>
        <p:spPr>
          <a:xfrm>
            <a:off x="3059832" y="2204864"/>
            <a:ext cx="936104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endCxn id="9" idx="1"/>
          </p:cNvCxnSpPr>
          <p:nvPr/>
        </p:nvCxnSpPr>
        <p:spPr>
          <a:xfrm>
            <a:off x="2555776" y="3140968"/>
            <a:ext cx="1440160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6" idx="4"/>
          </p:cNvCxnSpPr>
          <p:nvPr/>
        </p:nvCxnSpPr>
        <p:spPr>
          <a:xfrm>
            <a:off x="1943708" y="3284984"/>
            <a:ext cx="36004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548680"/>
            <a:ext cx="6591985" cy="158417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Розгром демократичних партій;</a:t>
            </a:r>
          </a:p>
          <a:p>
            <a:r>
              <a:rPr lang="uk-UA" dirty="0" smtClean="0"/>
              <a:t>Проголошено курс на “ будівництво соціалізму ”: розбудова важкої промисловості, колективізація, терор проти інакодумства. </a:t>
            </a:r>
            <a:endParaRPr lang="ru-RU" dirty="0"/>
          </a:p>
        </p:txBody>
      </p:sp>
      <p:pic>
        <p:nvPicPr>
          <p:cNvPr id="6146" name="Picture 2" descr="https://upload.wikimedia.org/wikipedia/commons/thumb/e/e0/Klement_GOTTWALD%2C_p%C5%99edseda_%C4%8Deskoslovensk%C3%A9_vl%C3%A1dy%2C_ofici%C3%A1ln%C3%AD_portr%C3%A9t_%28%C4%8CTK%2C_ID_FO00075657%29.jpg/258px-Klement_GOTTWALD%2C_p%C5%99edseda_%C4%8Deskoslovensk%C3%A9_vl%C3%A1dy%2C_ofici%C3%A1ln%C3%AD_portr%C3%A9t_%28%C4%8CTK%2C_ID_FO00075657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8999"/>
            <a:ext cx="2457450" cy="3429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47525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ЧЕХОСЛОВАЧЧИНА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3575" y="5811837"/>
            <a:ext cx="8604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23528" y="1340768"/>
            <a:ext cx="2088232" cy="1800200"/>
          </a:xfrm>
          <a:prstGeom prst="wedgeRoundRectCallo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Клемент Готвальд – лідер Компартії ЧСР, з лютого 1948 р. – президент ЧСР</a:t>
            </a:r>
            <a:endParaRPr lang="ru-RU" sz="1400" i="1" dirty="0"/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2552015" y="1916832"/>
            <a:ext cx="6591985" cy="49411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У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50-х роках КПЧ заявила про “ перемогу </a:t>
            </a:r>
            <a:r>
              <a:rPr kumimoji="0" lang="uk-UA" sz="1800" b="0" i="0" u="none" strike="noStrike" kern="1200" cap="none" spc="0" normalizeH="0" noProof="0" dirty="0" err="1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соціалізму”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404040"/>
                </a:solidFill>
              </a:rPr>
              <a:t>1960р.</a:t>
            </a:r>
            <a:r>
              <a:rPr lang="uk-UA" b="1" dirty="0" smtClean="0">
                <a:solidFill>
                  <a:srgbClr val="404040"/>
                </a:solidFill>
              </a:rPr>
              <a:t> – прийняття нової Конституції</a:t>
            </a:r>
            <a:r>
              <a:rPr lang="uk-UA" dirty="0" smtClean="0">
                <a:solidFill>
                  <a:srgbClr val="404040"/>
                </a:solidFill>
              </a:rPr>
              <a:t>, яка закріпила нову назву країни – Чехословацька Соціалістична Республіка (ЧССР), автономію Словаччини фактично анульовано;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 початку 60-х рр. – загострення економічних труднощів;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noProof="0" dirty="0" smtClean="0">
                <a:solidFill>
                  <a:srgbClr val="404040"/>
                </a:solidFill>
              </a:rPr>
              <a:t>Широке невдоволення суспільства тоталітарним режимом, партійним диктатом, відсутністю демократичних прав і свобод;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Виникнення</a:t>
            </a:r>
            <a:r>
              <a:rPr kumimoji="0" lang="uk-UA" sz="1800" b="0" i="0" u="none" strike="noStrike" kern="1200" cap="none" spc="0" normalizeH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гострої політичної кризи;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aseline="0" noProof="0" dirty="0" smtClean="0">
                <a:solidFill>
                  <a:srgbClr val="404040"/>
                </a:solidFill>
              </a:rPr>
              <a:t>На початку </a:t>
            </a:r>
            <a:r>
              <a:rPr lang="uk-UA" b="1" baseline="0" noProof="0" dirty="0" smtClean="0">
                <a:solidFill>
                  <a:srgbClr val="404040"/>
                </a:solidFill>
              </a:rPr>
              <a:t>1968 р. </a:t>
            </a:r>
            <a:r>
              <a:rPr lang="uk-UA" baseline="0" noProof="0" dirty="0" smtClean="0">
                <a:solidFill>
                  <a:srgbClr val="404040"/>
                </a:solidFill>
              </a:rPr>
              <a:t>партійне керівництво очолив </a:t>
            </a:r>
            <a:r>
              <a:rPr lang="uk-UA" b="1" baseline="0" noProof="0" dirty="0" smtClean="0">
                <a:solidFill>
                  <a:srgbClr val="404040"/>
                </a:solidFill>
              </a:rPr>
              <a:t>Олександр </a:t>
            </a:r>
            <a:r>
              <a:rPr lang="uk-UA" b="1" baseline="0" noProof="0" dirty="0" err="1" smtClean="0">
                <a:solidFill>
                  <a:srgbClr val="404040"/>
                </a:solidFill>
              </a:rPr>
              <a:t>Дубчек</a:t>
            </a:r>
            <a:r>
              <a:rPr lang="uk-UA" baseline="0" noProof="0" dirty="0" smtClean="0">
                <a:solidFill>
                  <a:srgbClr val="404040"/>
                </a:solidFill>
              </a:rPr>
              <a:t>, президентом став </a:t>
            </a:r>
            <a:r>
              <a:rPr lang="uk-UA" b="1" baseline="0" noProof="0" dirty="0" err="1" smtClean="0">
                <a:solidFill>
                  <a:srgbClr val="404040"/>
                </a:solidFill>
              </a:rPr>
              <a:t>Людвік</a:t>
            </a:r>
            <a:r>
              <a:rPr lang="uk-UA" b="1" baseline="0" noProof="0" dirty="0" smtClean="0">
                <a:solidFill>
                  <a:srgbClr val="404040"/>
                </a:solidFill>
              </a:rPr>
              <a:t> Свобода.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19872" y="2060848"/>
            <a:ext cx="5474568" cy="3777622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solidFill>
                  <a:srgbClr val="C00000"/>
                </a:solidFill>
              </a:rPr>
              <a:t>“ Соціалізм з людським обличчям ”:</a:t>
            </a:r>
          </a:p>
          <a:p>
            <a:r>
              <a:rPr lang="uk-UA" dirty="0" smtClean="0"/>
              <a:t>Багатопартійність, демократія, звільнення від жорстокого контролю КПЧ;</a:t>
            </a:r>
          </a:p>
          <a:p>
            <a:r>
              <a:rPr lang="uk-UA" dirty="0" smtClean="0"/>
              <a:t>Скорочення бюрократичного апарату;</a:t>
            </a:r>
          </a:p>
          <a:p>
            <a:r>
              <a:rPr lang="uk-UA" dirty="0" smtClean="0"/>
              <a:t>Введення самоврядування;</a:t>
            </a:r>
          </a:p>
          <a:p>
            <a:r>
              <a:rPr lang="uk-UA" dirty="0" smtClean="0"/>
              <a:t>Основи ринкової економіки;</a:t>
            </a:r>
          </a:p>
          <a:p>
            <a:r>
              <a:rPr lang="uk-UA" dirty="0" smtClean="0"/>
              <a:t>Рівність чехів і словаків;</a:t>
            </a:r>
          </a:p>
          <a:p>
            <a:r>
              <a:rPr lang="uk-UA" dirty="0" smtClean="0"/>
              <a:t>Федеративний устрій держави;</a:t>
            </a:r>
          </a:p>
          <a:p>
            <a:r>
              <a:rPr lang="uk-UA" dirty="0" smtClean="0"/>
              <a:t>Співробітництво з усіма країнами</a:t>
            </a:r>
            <a:endParaRPr lang="ru-RU" dirty="0"/>
          </a:p>
        </p:txBody>
      </p:sp>
      <p:pic>
        <p:nvPicPr>
          <p:cNvPr id="5122" name="Picture 2" descr="50 лет назад: Александр Дубчек исключен из Коммунистической партии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57600"/>
            <a:ext cx="2728428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47525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ЧЕХОСЛОВАЧЧИНА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83575" y="5811837"/>
            <a:ext cx="8604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323528" y="1268760"/>
            <a:ext cx="2088232" cy="1800200"/>
          </a:xfrm>
          <a:prstGeom prst="wedgeRoundRectCallo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Олександр </a:t>
            </a:r>
            <a:r>
              <a:rPr lang="uk-UA" sz="1400" i="1" dirty="0" err="1" smtClean="0"/>
              <a:t>Дубчек</a:t>
            </a:r>
            <a:r>
              <a:rPr lang="uk-UA" sz="1400" i="1" dirty="0" smtClean="0"/>
              <a:t> – лідер Компартії ЧССР, 1968 р. 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716658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“ Празька весна ” 1968 р.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47864" y="1268760"/>
            <a:ext cx="5583873" cy="3672408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dirty="0" smtClean="0"/>
              <a:t>Ніч з 20 на 21 серпня 1968 р. введення військ п'яти держав ОВД (СРСР, Болгарія, НДР, Польща, Угорщина) до Чехословаччини;</a:t>
            </a:r>
          </a:p>
          <a:p>
            <a:r>
              <a:rPr lang="uk-UA" dirty="0" smtClean="0"/>
              <a:t>Застосування “ доктрини Брежнєва ” (прикриваючись гаслом “ ліквідації загрози соціалізму ” – втручання у внутрішні справи соціалістичних країн);</a:t>
            </a:r>
          </a:p>
          <a:p>
            <a:r>
              <a:rPr lang="uk-UA" dirty="0" smtClean="0"/>
              <a:t>Негативна реакція в ЧССР і в усьому світі на інтервенцію військ ОВД;</a:t>
            </a:r>
          </a:p>
          <a:p>
            <a:r>
              <a:rPr lang="uk-UA" dirty="0" smtClean="0"/>
              <a:t>“ Празька весна ” закінчилася поразкою комуністів-реформаторів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47525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ЧЕХОСЛОВАЧЧИНА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3575" y="5811837"/>
            <a:ext cx="8604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Соціалізм із людським обличчям | нова сі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11510"/>
            <a:ext cx="3635896" cy="20464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3851920" y="4869160"/>
            <a:ext cx="529208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 Празька весна ”</a:t>
            </a:r>
            <a:r>
              <a:rPr kumimoji="0" lang="uk-UA" sz="24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була спробою переходу до ринкової економіки й демократичного суспільства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100" name="Picture 4" descr="Празька весна» як «ідеологічна диверсія» | Газета «День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12776"/>
            <a:ext cx="3384376" cy="2363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908720"/>
            <a:ext cx="6156176" cy="4392488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Лідером КПЧ обрано “ вірного брежнівця ”, зміцнював тоталітарний комуністичний режим, відмовився від економічних та політичних реформ;</a:t>
            </a:r>
          </a:p>
          <a:p>
            <a:r>
              <a:rPr lang="uk-UA" dirty="0" smtClean="0"/>
              <a:t>Наслідки: </a:t>
            </a:r>
          </a:p>
          <a:p>
            <a:pPr>
              <a:buFontTx/>
              <a:buChar char="-"/>
            </a:pPr>
            <a:r>
              <a:rPr lang="uk-UA" dirty="0" smtClean="0"/>
              <a:t>застій у соціально-політичному розвитку країни; </a:t>
            </a:r>
          </a:p>
          <a:p>
            <a:pPr>
              <a:buFontTx/>
              <a:buChar char="-"/>
            </a:pPr>
            <a:r>
              <a:rPr lang="uk-UA" dirty="0" smtClean="0"/>
              <a:t>посилення дисидентського руху (“ Хартія - 77 ” – відозва групи діячів науки та культури за демократизацію); </a:t>
            </a:r>
          </a:p>
          <a:p>
            <a:pPr>
              <a:buFontTx/>
              <a:buChar char="-"/>
            </a:pPr>
            <a:r>
              <a:rPr lang="uk-UA" dirty="0" smtClean="0"/>
              <a:t>наростання кризових явищ у суспільстві; </a:t>
            </a:r>
          </a:p>
          <a:p>
            <a:pPr>
              <a:buFontTx/>
              <a:buChar char="-"/>
            </a:pPr>
            <a:r>
              <a:rPr lang="uk-UA" dirty="0" smtClean="0"/>
              <a:t>масове невдоволення населення відсутністю демократичних прав і свобод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47525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ЧЕХОСЛОВАЧЧИНА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3575" y="5811837"/>
            <a:ext cx="8604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Гусак Густав. Большая российская энциклопед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12976"/>
            <a:ext cx="2304256" cy="3462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23528" y="1268760"/>
            <a:ext cx="2088232" cy="1800200"/>
          </a:xfrm>
          <a:prstGeom prst="wedgeRoundRectCallo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Густав Гусак – лідер Компартії ЧССР, президент ЧССР 1975 – 1989 рр. 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3" y="624110"/>
            <a:ext cx="7274768" cy="1280890"/>
          </a:xfrm>
        </p:spPr>
        <p:txBody>
          <a:bodyPr/>
          <a:lstStyle/>
          <a:p>
            <a:r>
              <a:rPr lang="uk-UA" sz="3200" b="1" dirty="0" smtClean="0">
                <a:solidFill>
                  <a:srgbClr val="C00000"/>
                </a:solidFill>
              </a:rPr>
              <a:t>“ Оксамитова революція ” 1989 р.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75856" y="1124744"/>
            <a:ext cx="5868144" cy="468052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600" dirty="0" smtClean="0"/>
              <a:t>70 – 80-ті рр. – поглиблення економічних проблем у країні після розгрому “ Празької весни ”;</a:t>
            </a:r>
          </a:p>
          <a:p>
            <a:r>
              <a:rPr lang="uk-UA" sz="1600" dirty="0" smtClean="0"/>
              <a:t>Придушення будь-якого інакомислення;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17 листопада 1989 р</a:t>
            </a:r>
            <a:r>
              <a:rPr lang="uk-UA" sz="1600" dirty="0" smtClean="0"/>
              <a:t>. – початок демократичної революції в Чехословаччині –  </a:t>
            </a:r>
            <a:r>
              <a:rPr lang="uk-UA" sz="1600" b="1" dirty="0" smtClean="0">
                <a:solidFill>
                  <a:srgbClr val="C00000"/>
                </a:solidFill>
              </a:rPr>
              <a:t>“ Оксамитова революція ”</a:t>
            </a:r>
          </a:p>
          <a:p>
            <a:r>
              <a:rPr lang="uk-UA" sz="1600" dirty="0" smtClean="0"/>
              <a:t>Відставка керівництва КПЧ під тиском громадськості;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Грудень 1989 р. </a:t>
            </a:r>
            <a:r>
              <a:rPr lang="uk-UA" sz="1600" dirty="0" smtClean="0"/>
              <a:t>– формування коаліційного уряду національної згоди й оновлення Федеральних зборів: </a:t>
            </a:r>
            <a:r>
              <a:rPr lang="uk-UA" sz="1600" b="1" dirty="0" smtClean="0"/>
              <a:t>голова парламенту </a:t>
            </a:r>
            <a:r>
              <a:rPr lang="uk-UA" sz="1600" dirty="0" smtClean="0"/>
              <a:t>– </a:t>
            </a:r>
            <a:r>
              <a:rPr lang="uk-UA" sz="1600" b="1" dirty="0" smtClean="0">
                <a:solidFill>
                  <a:srgbClr val="C00000"/>
                </a:solidFill>
              </a:rPr>
              <a:t>О.</a:t>
            </a:r>
            <a:r>
              <a:rPr lang="uk-UA" sz="1600" b="1" dirty="0" err="1" smtClean="0">
                <a:solidFill>
                  <a:srgbClr val="C00000"/>
                </a:solidFill>
              </a:rPr>
              <a:t>Дубчек</a:t>
            </a:r>
            <a:r>
              <a:rPr lang="uk-UA" sz="1600" dirty="0" smtClean="0"/>
              <a:t>, </a:t>
            </a:r>
            <a:r>
              <a:rPr lang="uk-UA" sz="1600" b="1" dirty="0" smtClean="0"/>
              <a:t>президент</a:t>
            </a:r>
            <a:r>
              <a:rPr lang="uk-UA" sz="1600" dirty="0" smtClean="0"/>
              <a:t> – </a:t>
            </a:r>
            <a:r>
              <a:rPr lang="uk-UA" sz="1600" b="1" dirty="0" smtClean="0">
                <a:solidFill>
                  <a:srgbClr val="C00000"/>
                </a:solidFill>
              </a:rPr>
              <a:t>В.Гавел</a:t>
            </a:r>
            <a:r>
              <a:rPr lang="uk-UA" sz="1600" dirty="0" smtClean="0"/>
              <a:t>;</a:t>
            </a:r>
          </a:p>
          <a:p>
            <a:r>
              <a:rPr lang="uk-UA" sz="1600" dirty="0" smtClean="0"/>
              <a:t>Зміна назви держави на </a:t>
            </a:r>
            <a:r>
              <a:rPr lang="uk-UA" sz="1600" b="1" dirty="0" smtClean="0"/>
              <a:t>Чехо-Словацьку Федеративну Республік</a:t>
            </a:r>
            <a:r>
              <a:rPr lang="uk-UA" sz="1600" dirty="0" smtClean="0"/>
              <a:t>у;</a:t>
            </a:r>
          </a:p>
          <a:p>
            <a:r>
              <a:rPr lang="uk-UA" sz="1600" dirty="0" smtClean="0"/>
              <a:t>Перехід країни на шлях демократичних перетворень</a:t>
            </a:r>
          </a:p>
          <a:p>
            <a:pPr>
              <a:buNone/>
            </a:pPr>
            <a:endParaRPr lang="ru-RU" sz="16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4752528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ЧЕХОСЛОВАЧЧИНА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3575" y="5811837"/>
            <a:ext cx="8604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323528" y="1268760"/>
            <a:ext cx="2088232" cy="1800200"/>
          </a:xfrm>
          <a:prstGeom prst="wedgeRoundRectCallou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Вацлав Гавел – президент ЧСФР 1989 – 1992 рр., президент Чехії – 1993 – 2003 рр.</a:t>
            </a:r>
            <a:endParaRPr lang="ru-RU" sz="1400" i="1" dirty="0"/>
          </a:p>
        </p:txBody>
      </p:sp>
      <p:pic>
        <p:nvPicPr>
          <p:cNvPr id="2050" name="Picture 2" descr="https://upload.wikimedia.org/wikipedia/commons/thumb/a/a4/Vaclav_Havel.jpg/250px-Vaclav_Hav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2800"/>
            <a:ext cx="2520280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2771800" y="5805264"/>
            <a:ext cx="5544616" cy="105273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Вацлав Гавел, лідер Громадянського форуму, створеного 18 листопада 1989 р.</a:t>
            </a:r>
            <a:r>
              <a:rPr kumimoji="0" lang="uk-UA" sz="15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патріотичного демократичного фронту противників комуністичного режиму, засновник “ Хартії</a:t>
            </a:r>
            <a:r>
              <a:rPr lang="uk-UA" sz="15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-77 </a:t>
            </a:r>
            <a:r>
              <a:rPr kumimoji="0" lang="uk-UA" sz="15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”, відомий драматург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6" name="Picture 12" descr="C:\Users\user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16897"/>
            <a:ext cx="4116189" cy="2441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112" name="Picture 8" descr="Роз'єднання Чехословаччини. Історія розлученн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75923" y="3933056"/>
            <a:ext cx="5268077" cy="2963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20688"/>
            <a:ext cx="7130752" cy="720080"/>
          </a:xfrm>
        </p:spPr>
        <p:txBody>
          <a:bodyPr/>
          <a:lstStyle/>
          <a:p>
            <a:r>
              <a:rPr lang="uk-UA" sz="3200" b="1" dirty="0" smtClean="0">
                <a:solidFill>
                  <a:srgbClr val="C00000"/>
                </a:solidFill>
              </a:rPr>
              <a:t>Створення незалежних держав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4716016" cy="3456384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sz="1600" b="1" dirty="0" smtClean="0">
                <a:solidFill>
                  <a:srgbClr val="C00000"/>
                </a:solidFill>
              </a:rPr>
              <a:t>Червень 1992 р. </a:t>
            </a:r>
            <a:r>
              <a:rPr lang="uk-UA" sz="1600" dirty="0" smtClean="0"/>
              <a:t>– парламентські вибори – назрівання ідеї відцентрування;</a:t>
            </a:r>
          </a:p>
          <a:p>
            <a:r>
              <a:rPr lang="uk-UA" sz="1600" dirty="0" smtClean="0"/>
              <a:t>Висунення словацькими політиками вимог перетворення федерації у конфедерацію або навіть в “ унію ” двох фактично незалежних держав;</a:t>
            </a:r>
          </a:p>
          <a:p>
            <a:r>
              <a:rPr lang="uk-UA" sz="1600" dirty="0" smtClean="0"/>
              <a:t>Позиція чеських політиків – збереження федерації в її дотеперішньому вигляді або “ розлучення ”;</a:t>
            </a:r>
          </a:p>
          <a:p>
            <a:r>
              <a:rPr lang="uk-UA" sz="1600" b="1" dirty="0" smtClean="0">
                <a:solidFill>
                  <a:srgbClr val="C00000"/>
                </a:solidFill>
              </a:rPr>
              <a:t>1 січня 1993 р. </a:t>
            </a:r>
            <a:r>
              <a:rPr lang="uk-UA" sz="1600" dirty="0" smtClean="0"/>
              <a:t>– припинення існування ЧСФР і проголошення двох незалежних держав </a:t>
            </a:r>
            <a:r>
              <a:rPr lang="uk-UA" sz="1600" b="1" dirty="0" smtClean="0">
                <a:solidFill>
                  <a:srgbClr val="C00000"/>
                </a:solidFill>
              </a:rPr>
              <a:t>Чеської і Словацької Республік</a:t>
            </a:r>
            <a:endParaRPr lang="uk-UA" sz="1600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525658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ЧЕХІЯ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І 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СЛОВАЧЧИНА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114" name="AutoShape 10" descr="Czechs have a more positive view of the Velvet Revolution than Slovaks,  says new poll - Prague, Czech Republ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292080" y="1340768"/>
            <a:ext cx="3851920" cy="24482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5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Демократичним шляхом, у результаті народного волевиявлення на політичній карті світу з'явилися дві нові держави – Чеська і Словацька Республіки. Зовнішня політика</a:t>
            </a:r>
            <a:r>
              <a:rPr kumimoji="0" lang="uk-UA" sz="15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нових держав зорієнтована на Захід. 1999 р. Чехія стала повноправним членом НАТО, з 2004 р. Чехія та Словаччина – країни – члени ЄС</a:t>
            </a:r>
            <a:endParaRPr kumimoji="0" lang="ru-RU" sz="1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89199" cy="128089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УГОРЩИНА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4514" name="Picture 2" descr="Угорщина відмовляється фінансувати постачання Європейським Союзом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7391400" cy="4162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2627784" y="5877272"/>
            <a:ext cx="5688632" cy="9807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 підтримки СРСР угорські комуністи в 1949 р. встановили в країні тоталітарну форму правління з культом особи лідера УПТ М.Ракоші  </a:t>
            </a: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589199" cy="572642"/>
          </a:xfrm>
        </p:spPr>
        <p:txBody>
          <a:bodyPr/>
          <a:lstStyle/>
          <a:p>
            <a:r>
              <a:rPr lang="uk-UA" sz="2400" b="1" dirty="0" smtClean="0">
                <a:solidFill>
                  <a:srgbClr val="C00000"/>
                </a:solidFill>
              </a:rPr>
              <a:t>Встановлення комуністичного режиму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1800" y="908720"/>
            <a:ext cx="6372200" cy="496855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4 квітня 1945 р. – завершення визволення Угорщини Радянською армією;</a:t>
            </a:r>
          </a:p>
          <a:p>
            <a:r>
              <a:rPr lang="uk-UA" dirty="0" smtClean="0"/>
              <a:t>Загострення політичної боротьби в країні між комуністами та демократичними партіями: </a:t>
            </a:r>
          </a:p>
          <a:p>
            <a:pPr>
              <a:buFontTx/>
              <a:buChar char="-"/>
            </a:pPr>
            <a:r>
              <a:rPr lang="uk-UA" dirty="0" smtClean="0"/>
              <a:t>перемога Партії дрібних селянських господарств (ПДСГ) на парламентських виборах 1945 р.; </a:t>
            </a:r>
          </a:p>
          <a:p>
            <a:pPr>
              <a:buFontTx/>
              <a:buChar char="-"/>
            </a:pPr>
            <a:r>
              <a:rPr lang="uk-UA" dirty="0" smtClean="0"/>
              <a:t>1 лютого 1946 р. – проголошення урядом І.Надя Угорщини республікою; </a:t>
            </a:r>
          </a:p>
          <a:p>
            <a:pPr>
              <a:buFontTx/>
              <a:buChar char="-"/>
            </a:pPr>
            <a:r>
              <a:rPr lang="uk-UA" dirty="0" smtClean="0"/>
              <a:t>1949 р. – перемога комуністів на виборах до Державних зборів; </a:t>
            </a:r>
          </a:p>
          <a:p>
            <a:pPr>
              <a:buFontTx/>
              <a:buChar char="-"/>
            </a:pPr>
            <a:r>
              <a:rPr lang="uk-UA" dirty="0" smtClean="0"/>
              <a:t>18 серпня 1949 р. – ухвалення нової конституції, за якою країна отримала назву Угорська Народна Республіка.</a:t>
            </a:r>
          </a:p>
          <a:p>
            <a:r>
              <a:rPr lang="uk-UA" dirty="0" smtClean="0"/>
              <a:t>Результат: утвердження комуністичного режиму в країні</a:t>
            </a:r>
          </a:p>
          <a:p>
            <a:pPr>
              <a:buNone/>
            </a:pPr>
            <a:r>
              <a:rPr lang="uk-UA" dirty="0" smtClean="0"/>
              <a:t> 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УГОРЩИНА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6082" name="Picture 2" descr="Герб Угорщини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5013176"/>
            <a:ext cx="1043608" cy="1844824"/>
          </a:xfrm>
          <a:prstGeom prst="rect">
            <a:avLst/>
          </a:prstGeom>
          <a:noFill/>
        </p:spPr>
      </p:pic>
      <p:pic>
        <p:nvPicPr>
          <p:cNvPr id="46084" name="Picture 4" descr="https://upload.wikimedia.org/wikipedia/ru/thumb/d/db/M%C3%A1ty%C3%A1s_R%C3%A1kosi.jpg/250px-M%C3%A1ty%C3%A1s_R%C3%A1kos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12976"/>
            <a:ext cx="2381250" cy="3124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23528" y="1268760"/>
            <a:ext cx="2088232" cy="1800200"/>
          </a:xfrm>
          <a:prstGeom prst="wedgeRoundRectCallou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Матяш Ракоші – лідер УПТ, голова уряду 1948 – 1953 рр.  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Надь, Имре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76872"/>
            <a:ext cx="2609850" cy="3162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88640"/>
            <a:ext cx="6589199" cy="644650"/>
          </a:xfrm>
        </p:spPr>
        <p:txBody>
          <a:bodyPr/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</a:rPr>
              <a:t>Революція 1956 р. 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764704"/>
            <a:ext cx="6084168" cy="388843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Літо 1953 р. – проведення змін у партійному керівництві Угорщини під впливом подій в СРСР. М.Ракоші залишився лідером партії, однак посаду глави уряду передав Імре Надю, який переглянув економічну політику</a:t>
            </a:r>
          </a:p>
          <a:p>
            <a:r>
              <a:rPr lang="uk-UA" dirty="0" smtClean="0"/>
              <a:t>1955 р. – виключення І.Надя з УПТ – загострення політичної ситуації в країні;</a:t>
            </a:r>
          </a:p>
          <a:p>
            <a:r>
              <a:rPr lang="uk-UA" dirty="0" smtClean="0"/>
              <a:t>1956 р. – відставка М.Ракоші;</a:t>
            </a:r>
          </a:p>
          <a:p>
            <a:r>
              <a:rPr lang="uk-UA" dirty="0" smtClean="0"/>
              <a:t>Намагання нового уряду проведення поміркованих реформ;</a:t>
            </a:r>
          </a:p>
          <a:p>
            <a:r>
              <a:rPr lang="uk-UA" dirty="0" smtClean="0"/>
              <a:t>Необхідність проведення докорінних змін внаслідок масового невдоволення населення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УГОРЩИНА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Герб Угорщини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013176"/>
            <a:ext cx="1043608" cy="1844824"/>
          </a:xfrm>
          <a:prstGeom prst="rect">
            <a:avLst/>
          </a:prstGeom>
          <a:noFill/>
        </p:spPr>
      </p:pic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1691680" y="4725144"/>
            <a:ext cx="6912768" cy="21328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23</a:t>
            </a:r>
            <a:r>
              <a:rPr kumimoji="0" lang="uk-UA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жовтня 1956 р. </a:t>
            </a:r>
            <a:r>
              <a:rPr kumimoji="0" lang="uk-UA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початок народно-демократичної революції в Угорщині;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C00000"/>
                </a:solidFill>
              </a:rPr>
              <a:t>24 жовтня 1956 р</a:t>
            </a:r>
            <a:r>
              <a:rPr lang="uk-UA" baseline="0" dirty="0" smtClean="0">
                <a:solidFill>
                  <a:srgbClr val="404040"/>
                </a:solidFill>
              </a:rPr>
              <a:t>. – прихід до влади уряду Імре Надя, який був прихильником демократизації країни;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Введення радянських військ до Будапешта та інших великих міст країни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323528" y="548680"/>
            <a:ext cx="2088232" cy="1800200"/>
          </a:xfrm>
          <a:prstGeom prst="wedgeRoundRectCallou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Імре Надь – прем'єр-міністр Угорщини 1953 – 1955 р., жовтень-листопад 1956 р.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340768"/>
            <a:ext cx="4466456" cy="5517232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28 жовтня 1956 р. – вимога І.Надя вивести радянські війська з Будапешта й країни в цілому;</a:t>
            </a:r>
          </a:p>
          <a:p>
            <a:r>
              <a:rPr lang="uk-UA" dirty="0" smtClean="0"/>
              <a:t>1 листопада 1956 р. – прихід до влади коаліційного уряду на чолі з І.</a:t>
            </a:r>
            <a:r>
              <a:rPr lang="uk-UA" dirty="0" err="1" smtClean="0"/>
              <a:t>Надєм</a:t>
            </a:r>
            <a:r>
              <a:rPr lang="uk-UA" dirty="0" smtClean="0"/>
              <a:t>, який: </a:t>
            </a:r>
          </a:p>
          <a:p>
            <a:pPr>
              <a:buFontTx/>
              <a:buChar char="-"/>
            </a:pPr>
            <a:r>
              <a:rPr lang="uk-UA" dirty="0" smtClean="0"/>
              <a:t>проголосив нейтралітет Угорщини й вихід з ОВД; </a:t>
            </a:r>
          </a:p>
          <a:p>
            <a:pPr>
              <a:buFontTx/>
              <a:buChar char="-"/>
            </a:pPr>
            <a:r>
              <a:rPr lang="uk-UA" dirty="0" smtClean="0"/>
              <a:t>висловив намір припинити орієнтацію на СРСР; </a:t>
            </a:r>
          </a:p>
          <a:p>
            <a:pPr>
              <a:buFontTx/>
              <a:buChar char="-"/>
            </a:pPr>
            <a:r>
              <a:rPr lang="uk-UA" dirty="0" smtClean="0"/>
              <a:t>заявив про початок економічного співробітництва із західними країнами; </a:t>
            </a:r>
          </a:p>
          <a:p>
            <a:pPr>
              <a:buFontTx/>
              <a:buChar char="-"/>
            </a:pPr>
            <a:r>
              <a:rPr lang="uk-UA" dirty="0" smtClean="0"/>
              <a:t>сприяв створенню нових органів влади – рад; </a:t>
            </a:r>
          </a:p>
          <a:p>
            <a:pPr>
              <a:buFontTx/>
              <a:buChar char="-"/>
            </a:pPr>
            <a:r>
              <a:rPr lang="uk-UA" dirty="0" smtClean="0"/>
              <a:t>оголосив амністію для політичних в'язнів.  </a:t>
            </a:r>
            <a:endParaRPr lang="ru-RU" dirty="0"/>
          </a:p>
        </p:txBody>
      </p:sp>
      <p:pic>
        <p:nvPicPr>
          <p:cNvPr id="4" name="Picture 2" descr="Герб Угорщини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5013176"/>
            <a:ext cx="1043608" cy="1844824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УГОРЩИНА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267744" y="188640"/>
            <a:ext cx="6589199" cy="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Революція 1956 р.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4034" name="Picture 2" descr="Депортація угорців до СРСР під час угорської кризи 1956 року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836712"/>
            <a:ext cx="4191000" cy="3143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6" name="Picture 4" descr="Відлуння Угорської революції 1956 року на Закарпатт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7749" y="4149080"/>
            <a:ext cx="4478747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Євген Шпаргало: Революційні події в Угорщині 1956 р. Їх причини та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421565"/>
            <a:ext cx="2279502" cy="3436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1960" y="692696"/>
            <a:ext cx="4932040" cy="288032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Відповідь Кремля</a:t>
            </a:r>
            <a:r>
              <a:rPr lang="uk-UA" dirty="0" smtClean="0"/>
              <a:t>: </a:t>
            </a:r>
          </a:p>
          <a:p>
            <a:pPr>
              <a:buFontTx/>
              <a:buChar char="-"/>
            </a:pPr>
            <a:r>
              <a:rPr lang="uk-UA" dirty="0" smtClean="0"/>
              <a:t>створення замість УПТ нової партії Угорської соціалістичної робітничої партії (УСПР), яку очолив </a:t>
            </a:r>
            <a:r>
              <a:rPr lang="uk-UA" dirty="0" err="1" smtClean="0"/>
              <a:t>Янош</a:t>
            </a:r>
            <a:r>
              <a:rPr lang="uk-UA" dirty="0" smtClean="0"/>
              <a:t> </a:t>
            </a:r>
            <a:r>
              <a:rPr lang="uk-UA" dirty="0" err="1" smtClean="0"/>
              <a:t>Кадар</a:t>
            </a:r>
            <a:r>
              <a:rPr lang="uk-UA" dirty="0" smtClean="0"/>
              <a:t>; </a:t>
            </a:r>
          </a:p>
          <a:p>
            <a:pPr>
              <a:buFontTx/>
              <a:buChar char="-"/>
            </a:pPr>
            <a:r>
              <a:rPr lang="uk-UA" b="1" dirty="0" smtClean="0"/>
              <a:t>4 листопада 1956 р. </a:t>
            </a:r>
            <a:r>
              <a:rPr lang="uk-UA" dirty="0" smtClean="0"/>
              <a:t>– початок штурму радянськими військами Будапешта; </a:t>
            </a:r>
          </a:p>
          <a:p>
            <a:pPr>
              <a:buFontTx/>
              <a:buChar char="-"/>
            </a:pPr>
            <a:r>
              <a:rPr lang="uk-UA" b="1" dirty="0" smtClean="0">
                <a:solidFill>
                  <a:srgbClr val="C00000"/>
                </a:solidFill>
              </a:rPr>
              <a:t>“ відновлення законної влади і порядку в країні “ </a:t>
            </a:r>
            <a:r>
              <a:rPr lang="uk-UA" dirty="0" smtClean="0"/>
              <a:t>у січні 1957 р.  </a:t>
            </a:r>
            <a:endParaRPr lang="ru-RU" dirty="0"/>
          </a:p>
        </p:txBody>
      </p:sp>
      <p:pic>
        <p:nvPicPr>
          <p:cNvPr id="4" name="Picture 2" descr="Герб Угорщини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00392" y="5013176"/>
            <a:ext cx="1043608" cy="1844824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УГОРЩИНА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267744" y="188640"/>
            <a:ext cx="6589199" cy="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Революція 1956 р.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0" y="4094312"/>
            <a:ext cx="5976664" cy="2763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Внаслідок бойових дій у листопаді</a:t>
            </a:r>
            <a:r>
              <a:rPr kumimoji="0" lang="uk-UA" sz="1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1956 – січні 1957 рр. в Будапешті загинули 1188 мешканців, 200 – в інших містах країни. Втрати радянських військ – 750 чол.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b="1" baseline="0" dirty="0" smtClean="0">
                <a:solidFill>
                  <a:srgbClr val="C00000"/>
                </a:solidFill>
              </a:rPr>
              <a:t>Угорська революція стала наслідком кризи сталінської моделі соціалізму в країні, її придушення радянськими військами було</a:t>
            </a:r>
            <a:r>
              <a:rPr lang="uk-UA" b="1" dirty="0" smtClean="0">
                <a:solidFill>
                  <a:srgbClr val="C00000"/>
                </a:solidFill>
              </a:rPr>
              <a:t> порушенням СРСР суверенітету Угорщини та ігноруванням волевиявлення її народу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012" name="Picture 4" descr="Русские – домой!&quot;: як у Будапешті 1956 року зустрічали &quot;братів&quot; та скидали  Сталіна (ФОТО) || MUKACHEVO.NE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052736"/>
            <a:ext cx="4260910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1052736"/>
            <a:ext cx="6591985" cy="1296144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Обрав шлях національної злагоди, компромісів і поступових реформ;</a:t>
            </a:r>
          </a:p>
          <a:p>
            <a:r>
              <a:rPr lang="uk-UA" dirty="0" smtClean="0"/>
              <a:t>Економічні реформи 1966 – 1968 рр. призвели до суперечливих змін </a:t>
            </a:r>
            <a:endParaRPr lang="ru-RU" dirty="0"/>
          </a:p>
        </p:txBody>
      </p:sp>
      <p:pic>
        <p:nvPicPr>
          <p:cNvPr id="4" name="Picture 2" descr="Герб Угорщини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5013176"/>
            <a:ext cx="1043608" cy="1844824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УГОРЩИНА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835696" y="476672"/>
            <a:ext cx="7021247" cy="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Режим Я.</a:t>
            </a:r>
            <a:r>
              <a:rPr kumimoji="0" lang="uk-UA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Кадара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1956 – 1989 рр.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1986" name="Picture 2" descr="Кадар, Янош — Википеди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89040"/>
            <a:ext cx="2095500" cy="2895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251520" y="1700808"/>
            <a:ext cx="2088232" cy="1800200"/>
          </a:xfrm>
          <a:prstGeom prst="wedgeRoundRectCallou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err="1" smtClean="0"/>
              <a:t>Янош</a:t>
            </a:r>
            <a:r>
              <a:rPr lang="uk-UA" sz="1400" i="1" dirty="0" smtClean="0"/>
              <a:t> </a:t>
            </a:r>
            <a:r>
              <a:rPr lang="uk-UA" sz="1400" i="1" dirty="0" err="1" smtClean="0"/>
              <a:t>Кадар</a:t>
            </a:r>
            <a:r>
              <a:rPr lang="uk-UA" sz="1400" i="1" dirty="0" smtClean="0"/>
              <a:t> – генеральний секретар УСРП 1956 – 1989 рр.</a:t>
            </a:r>
            <a:endParaRPr lang="ru-RU" sz="1400" i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627784" y="2420888"/>
          <a:ext cx="6408712" cy="290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4356"/>
                <a:gridCol w="320435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З одного боку </a:t>
                      </a:r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З іншого </a:t>
                      </a:r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uk-UA" sz="1600" dirty="0" smtClean="0"/>
                        <a:t> впровадження</a:t>
                      </a:r>
                      <a:r>
                        <a:rPr lang="uk-UA" sz="1600" baseline="0" dirty="0" smtClean="0"/>
                        <a:t> переважно економічних методів управління господарством;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baseline="0" dirty="0" smtClean="0"/>
                        <a:t> розширення прав підприємств;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baseline="0" dirty="0" smtClean="0"/>
                        <a:t> підвищення життєвого рівня населення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uk-UA" sz="1600" b="1" baseline="0" dirty="0" smtClean="0">
                          <a:solidFill>
                            <a:srgbClr val="C00000"/>
                          </a:solidFill>
                        </a:rPr>
                        <a:t>Загострення політичної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uk-UA" sz="1600" b="1" baseline="0" dirty="0" smtClean="0">
                          <a:solidFill>
                            <a:srgbClr val="C00000"/>
                          </a:solidFill>
                        </a:rPr>
                        <a:t>та економічної ситуації 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uk-UA" sz="1600" b="1" baseline="0" dirty="0" smtClean="0">
                          <a:solidFill>
                            <a:srgbClr val="C00000"/>
                          </a:solidFill>
                        </a:rPr>
                        <a:t>в ІІ пол. 80-х рр.</a:t>
                      </a:r>
                      <a:endParaRPr lang="ru-RU" sz="16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uk-UA" sz="1600" dirty="0" smtClean="0"/>
                        <a:t> вичерпання ресурсів інтенсивного розвитку країни до середини 80-х років;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dirty="0" smtClean="0"/>
                        <a:t> швидке</a:t>
                      </a:r>
                      <a:r>
                        <a:rPr lang="uk-UA" sz="1600" baseline="0" dirty="0" smtClean="0"/>
                        <a:t> зростання зовнішньої заборгованості Угорщини (до 20 млрд доларів у 1989 р.);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baseline="0" dirty="0" smtClean="0"/>
                        <a:t> підвищення цін;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uk-UA" sz="1600" baseline="0" dirty="0" smtClean="0"/>
                        <a:t> скорочення заробітної плати </a:t>
                      </a:r>
                      <a:endParaRPr lang="ru-RU" sz="1600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2339752" y="5517232"/>
            <a:ext cx="5688632" cy="134076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Реформи Я.</a:t>
            </a:r>
            <a:r>
              <a:rPr kumimoji="0" lang="uk-UA" sz="17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Кадара</a:t>
            </a: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сприяли лібералізації суспільно-економічного</a:t>
            </a:r>
            <a:r>
              <a:rPr kumimoji="0" lang="uk-UA" sz="17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життя в Угорщині, але при відсутності приватної власності та ринкових відносин спроби реформувати економіку виявилися безперспективними</a:t>
            </a: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Стрелка влево 15"/>
          <p:cNvSpPr/>
          <p:nvPr/>
        </p:nvSpPr>
        <p:spPr>
          <a:xfrm>
            <a:off x="5220072" y="4725144"/>
            <a:ext cx="648072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1720" y="1412776"/>
            <a:ext cx="5544616" cy="5445224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uk-UA" sz="1500" b="1" dirty="0" smtClean="0"/>
              <a:t>1988 р</a:t>
            </a:r>
            <a:r>
              <a:rPr lang="uk-UA" sz="1500" dirty="0" smtClean="0"/>
              <a:t>. – гостра критика діяльності керівництва партії на конференції УСРП. Відставка Я.</a:t>
            </a:r>
            <a:r>
              <a:rPr lang="uk-UA" sz="1500" dirty="0" err="1" smtClean="0"/>
              <a:t>Кадара</a:t>
            </a:r>
            <a:r>
              <a:rPr lang="uk-UA" sz="1500" dirty="0" smtClean="0"/>
              <a:t>, обрання на посаду генерального секретаря ЦК УСРП К.Гроса.</a:t>
            </a:r>
          </a:p>
          <a:p>
            <a:r>
              <a:rPr lang="uk-UA" sz="1500" b="1" dirty="0" smtClean="0"/>
              <a:t>1989 р. </a:t>
            </a:r>
            <a:r>
              <a:rPr lang="uk-UA" sz="1500" dirty="0" smtClean="0"/>
              <a:t>– відмова УСРП від монополії на владу під час “ круглого столу ”. Саморозпуск УСРП й проголошення створення Угорської соціалістичної партії.</a:t>
            </a:r>
          </a:p>
          <a:p>
            <a:r>
              <a:rPr lang="uk-UA" sz="1500" b="1" dirty="0" smtClean="0"/>
              <a:t>1990 р</a:t>
            </a:r>
            <a:r>
              <a:rPr lang="uk-UA" sz="1500" dirty="0" smtClean="0"/>
              <a:t>. – перемога на парламентських виборах опозиційного Угорського демократичного форуму: лідер – </a:t>
            </a:r>
            <a:r>
              <a:rPr lang="uk-UA" sz="1500" b="1" dirty="0" smtClean="0">
                <a:solidFill>
                  <a:srgbClr val="C00000"/>
                </a:solidFill>
              </a:rPr>
              <a:t>Й.</a:t>
            </a:r>
            <a:r>
              <a:rPr lang="uk-UA" sz="1500" b="1" dirty="0" err="1" smtClean="0">
                <a:solidFill>
                  <a:srgbClr val="C00000"/>
                </a:solidFill>
              </a:rPr>
              <a:t>Анталл</a:t>
            </a:r>
            <a:r>
              <a:rPr lang="uk-UA" sz="1500" dirty="0" smtClean="0"/>
              <a:t> став </a:t>
            </a:r>
            <a:r>
              <a:rPr lang="uk-UA" sz="1500" b="1" dirty="0" smtClean="0"/>
              <a:t>главою уряду</a:t>
            </a:r>
            <a:r>
              <a:rPr lang="uk-UA" sz="1500" dirty="0" smtClean="0"/>
              <a:t>; вільний демократ </a:t>
            </a:r>
            <a:r>
              <a:rPr lang="uk-UA" sz="1500" b="1" dirty="0" smtClean="0">
                <a:solidFill>
                  <a:srgbClr val="C00000"/>
                </a:solidFill>
              </a:rPr>
              <a:t>А.</a:t>
            </a:r>
            <a:r>
              <a:rPr lang="uk-UA" sz="1500" b="1" dirty="0" err="1" smtClean="0">
                <a:solidFill>
                  <a:srgbClr val="C00000"/>
                </a:solidFill>
              </a:rPr>
              <a:t>Гьонц</a:t>
            </a:r>
            <a:r>
              <a:rPr lang="uk-UA" sz="1500" b="1" dirty="0" smtClean="0">
                <a:solidFill>
                  <a:srgbClr val="C00000"/>
                </a:solidFill>
              </a:rPr>
              <a:t> </a:t>
            </a:r>
            <a:r>
              <a:rPr lang="uk-UA" sz="1500" dirty="0" smtClean="0"/>
              <a:t>– </a:t>
            </a:r>
            <a:r>
              <a:rPr lang="uk-UA" sz="1500" b="1" dirty="0" smtClean="0"/>
              <a:t>президентом</a:t>
            </a:r>
            <a:r>
              <a:rPr lang="uk-UA" sz="1500" dirty="0" smtClean="0"/>
              <a:t> країни. Початок приватизації в країні.</a:t>
            </a:r>
          </a:p>
          <a:p>
            <a:r>
              <a:rPr lang="uk-UA" sz="1500" dirty="0" smtClean="0"/>
              <a:t> 1991 р. – виведення радянських військ з Угорщини, перехід до приватновласницького господарства з метою виходу з економічної кризи; </a:t>
            </a:r>
          </a:p>
          <a:p>
            <a:r>
              <a:rPr lang="uk-UA" sz="1500" dirty="0" smtClean="0"/>
              <a:t>1992 р. – закон про земельну реформу;</a:t>
            </a:r>
          </a:p>
          <a:p>
            <a:r>
              <a:rPr lang="uk-UA" sz="1500" dirty="0" smtClean="0"/>
              <a:t>Поступовий вихід з економічної кризи; </a:t>
            </a:r>
          </a:p>
          <a:p>
            <a:r>
              <a:rPr lang="uk-UA" sz="1500" dirty="0" smtClean="0"/>
              <a:t>1999 р. – вступ до НАТО;</a:t>
            </a:r>
          </a:p>
          <a:p>
            <a:r>
              <a:rPr lang="uk-UA" sz="1500" dirty="0" smtClean="0"/>
              <a:t>З 2004 р. – країна-член ЄС</a:t>
            </a:r>
            <a:endParaRPr lang="ru-RU" sz="15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УГОРЩИНА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187624" y="404664"/>
            <a:ext cx="7956376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Революційні перетворення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1988 – 90-х роках “ тиха революція ”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0962" name="Picture 2" descr="Спільнота Steam :: Посібник :: Правители в Ostalgie: The Berlin Wall"/>
          <p:cNvPicPr>
            <a:picLocks noChangeAspect="1" noChangeArrowheads="1"/>
          </p:cNvPicPr>
          <p:nvPr/>
        </p:nvPicPr>
        <p:blipFill>
          <a:blip r:embed="rId2" cstate="print"/>
          <a:srcRect b="14122"/>
          <a:stretch>
            <a:fillRect/>
          </a:stretch>
        </p:blipFill>
        <p:spPr bwMode="auto">
          <a:xfrm>
            <a:off x="0" y="3789040"/>
            <a:ext cx="2171700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0" y="1700808"/>
            <a:ext cx="2088232" cy="1800200"/>
          </a:xfrm>
          <a:prstGeom prst="wedgeRoundRectCallou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err="1" smtClean="0"/>
              <a:t>Карой</a:t>
            </a:r>
            <a:r>
              <a:rPr lang="uk-UA" sz="1400" i="1" dirty="0" smtClean="0"/>
              <a:t> Грос – генеральний секретар УСРП 1988 – 1989 рр.  </a:t>
            </a:r>
            <a:endParaRPr lang="ru-RU" sz="1400" i="1" dirty="0"/>
          </a:p>
        </p:txBody>
      </p:sp>
      <p:pic>
        <p:nvPicPr>
          <p:cNvPr id="40964" name="Picture 4" descr="Арпад Гьонц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4330362"/>
            <a:ext cx="1691680" cy="2527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7380312" y="2636912"/>
            <a:ext cx="1944216" cy="1728192"/>
          </a:xfrm>
          <a:prstGeom prst="wedgeRoundRectCallou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Арпад Гьонц – президент Угорщини 1990 – 2000 рр. 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6589199" cy="128089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РУМУНІЯ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65538" name="Picture 2" descr="Карта Румынии стоковое фото. изображение насчитывающей карта ..."/>
          <p:cNvPicPr>
            <a:picLocks noChangeAspect="1" noChangeArrowheads="1"/>
          </p:cNvPicPr>
          <p:nvPr/>
        </p:nvPicPr>
        <p:blipFill>
          <a:blip r:embed="rId2" cstate="print"/>
          <a:srcRect b="7407"/>
          <a:stretch>
            <a:fillRect/>
          </a:stretch>
        </p:blipFill>
        <p:spPr bwMode="auto">
          <a:xfrm>
            <a:off x="1835696" y="1556792"/>
            <a:ext cx="6237623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71800" y="1052736"/>
            <a:ext cx="6264696" cy="424847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uk-UA" b="1" dirty="0" smtClean="0"/>
              <a:t>31 серпня 1944 р. </a:t>
            </a:r>
            <a:r>
              <a:rPr lang="uk-UA" dirty="0" smtClean="0"/>
              <a:t>– визволення радянськими військами Бухареста;</a:t>
            </a:r>
          </a:p>
          <a:p>
            <a:r>
              <a:rPr lang="uk-UA" b="1" dirty="0" smtClean="0"/>
              <a:t>12 вересня 1944 р. </a:t>
            </a:r>
            <a:r>
              <a:rPr lang="uk-UA" dirty="0" smtClean="0"/>
              <a:t>– підписання перемир'я з СРСР;</a:t>
            </a:r>
          </a:p>
          <a:p>
            <a:r>
              <a:rPr lang="uk-UA" b="1" dirty="0" smtClean="0"/>
              <a:t>30 грудня 1947 р. </a:t>
            </a:r>
            <a:r>
              <a:rPr lang="uk-UA" dirty="0" smtClean="0"/>
              <a:t>– зречення престолу Міхаєм І, проголошення </a:t>
            </a:r>
            <a:r>
              <a:rPr lang="uk-UA" b="1" dirty="0" smtClean="0">
                <a:solidFill>
                  <a:srgbClr val="C00000"/>
                </a:solidFill>
              </a:rPr>
              <a:t>Румунської Народної Республіки</a:t>
            </a:r>
            <a:r>
              <a:rPr lang="uk-UA" dirty="0" smtClean="0"/>
              <a:t>;</a:t>
            </a:r>
          </a:p>
          <a:p>
            <a:r>
              <a:rPr lang="uk-UA" b="1" dirty="0" smtClean="0"/>
              <a:t>Лютий 1948 р</a:t>
            </a:r>
            <a:r>
              <a:rPr lang="uk-UA" dirty="0" smtClean="0"/>
              <a:t>. – поглинення комуністами соціал-демократів та створення </a:t>
            </a:r>
            <a:r>
              <a:rPr lang="uk-UA" b="1" dirty="0" smtClean="0"/>
              <a:t>Румунської робітничої парті</a:t>
            </a:r>
            <a:r>
              <a:rPr lang="uk-UA" dirty="0" smtClean="0"/>
              <a:t>ї, що стояла на засадах марксизму-ленінізму;</a:t>
            </a:r>
          </a:p>
          <a:p>
            <a:r>
              <a:rPr lang="uk-UA" b="1" dirty="0" smtClean="0"/>
              <a:t>Кінець 1948 р. </a:t>
            </a:r>
            <a:r>
              <a:rPr lang="uk-UA" dirty="0" smtClean="0"/>
              <a:t>– утвердження в Румунії однопартійної системи. Встановлення культу особи </a:t>
            </a:r>
            <a:r>
              <a:rPr lang="uk-UA" b="1" dirty="0" smtClean="0">
                <a:solidFill>
                  <a:srgbClr val="C00000"/>
                </a:solidFill>
              </a:rPr>
              <a:t>Г.</a:t>
            </a:r>
            <a:r>
              <a:rPr lang="uk-UA" b="1" dirty="0" err="1" smtClean="0">
                <a:solidFill>
                  <a:srgbClr val="C00000"/>
                </a:solidFill>
              </a:rPr>
              <a:t>Георгіу-Дежа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РУМУНІЯ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9938" name="Picture 2" descr="Герб Румунії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00392" y="5347376"/>
            <a:ext cx="1043608" cy="1510623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Встановлення комуністичного режиму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107504" y="1340768"/>
            <a:ext cx="2088232" cy="1800200"/>
          </a:xfrm>
          <a:prstGeom prst="wedgeRoundRectCallout">
            <a:avLst/>
          </a:prstGeom>
          <a:solidFill>
            <a:schemeClr val="bg1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Георге Георгіу-Дежа – генеральний секретар РРП – 1944-1954, 1955-1965 рр.</a:t>
            </a:r>
            <a:endParaRPr lang="ru-RU" sz="1400" i="1" dirty="0"/>
          </a:p>
        </p:txBody>
      </p:sp>
      <p:pic>
        <p:nvPicPr>
          <p:cNvPr id="39940" name="Picture 4" descr="https://upload.wikimedia.org/wikipedia/commons/thumb/4/4d/Gheorghe_Gheorghiu-Dej1.jpg/250px-Gheorghe_Gheorghiu-Dej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2381250" cy="3276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5" y="1052736"/>
            <a:ext cx="3960440" cy="5805264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uk-UA" dirty="0" smtClean="0"/>
              <a:t>1965 р. – смерть Г.Георгіу-Дежа. Перейменування партії на Румунську комуністичну партію. Обрання Н.Чаушеску її генеральним секретарем.</a:t>
            </a:r>
          </a:p>
          <a:p>
            <a:r>
              <a:rPr lang="uk-UA" dirty="0" smtClean="0"/>
              <a:t>1967 р. – призначення Чаушеску головою Державної ради Румунії, що спричинило: </a:t>
            </a:r>
          </a:p>
          <a:p>
            <a:pPr>
              <a:buNone/>
            </a:pPr>
            <a:r>
              <a:rPr lang="uk-UA" dirty="0" smtClean="0"/>
              <a:t>      - зосередження практично всієї реальної влади в руках однієї людини;                                          - зміцнення тоталітарної системи;                                         - згортання демократичних прав і свобод;                                          - запровадження в країні особистої влади диктатора</a:t>
            </a:r>
            <a:endParaRPr lang="uk-UA" sz="1700" dirty="0" smtClean="0"/>
          </a:p>
          <a:p>
            <a:endParaRPr lang="ru-RU" dirty="0"/>
          </a:p>
        </p:txBody>
      </p:sp>
      <p:pic>
        <p:nvPicPr>
          <p:cNvPr id="4" name="Picture 2" descr="Герб Румунії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68496" y="5301208"/>
            <a:ext cx="1075504" cy="1556792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РУМУНІЯ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Ера Ніколае Чаушеску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1965 – 1989 рр.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8914" name="Picture 2" descr="Официальный портрет (1965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56992"/>
            <a:ext cx="1977008" cy="2924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107504" y="1340768"/>
            <a:ext cx="2088232" cy="1800200"/>
          </a:xfrm>
          <a:prstGeom prst="wedgeRoundRectCallout">
            <a:avLst/>
          </a:prstGeom>
          <a:solidFill>
            <a:schemeClr val="bg1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Ніколае Чаушеску – генеральний секретар КРП – 1965 – 1989 рр.</a:t>
            </a:r>
            <a:endParaRPr lang="ru-RU" sz="1400" i="1" dirty="0"/>
          </a:p>
        </p:txBody>
      </p:sp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6012160" y="1484784"/>
            <a:ext cx="3131840" cy="4464496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1968</a:t>
            </a:r>
            <a:r>
              <a:rPr kumimoji="0" lang="uk-UA" sz="16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р. – засудження радянської інтервенції в Чехословаччину;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6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переорієнтація на західні країни, отримання кредитів  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lang="uk-UA" sz="1600" baseline="0" dirty="0" smtClean="0">
                <a:solidFill>
                  <a:srgbClr val="404040"/>
                </a:solidFill>
              </a:rPr>
              <a:t>1974</a:t>
            </a:r>
            <a:r>
              <a:rPr lang="uk-UA" sz="1600" dirty="0" smtClean="0">
                <a:solidFill>
                  <a:srgbClr val="404040"/>
                </a:solidFill>
              </a:rPr>
              <a:t> р. – початок економічної кризи:            - запровадження карткової системи на продукти харчування;       - зростання фінансової заборгованості західним країнам;                              - з 1975 – 1989 рр. Румунія сплатила </a:t>
            </a:r>
            <a:r>
              <a:rPr lang="uk-UA" sz="1600" dirty="0" err="1" smtClean="0">
                <a:solidFill>
                  <a:srgbClr val="404040"/>
                </a:solidFill>
              </a:rPr>
              <a:t>бл</a:t>
            </a:r>
            <a:r>
              <a:rPr lang="uk-UA" sz="1600" dirty="0" smtClean="0">
                <a:solidFill>
                  <a:srgbClr val="404040"/>
                </a:solidFill>
              </a:rPr>
              <a:t>. 21 млрд. доларів за кредити                                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Румунська революція (1989) — Вікіпеді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802509"/>
            <a:ext cx="3168352" cy="4055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890" name="Picture 2" descr="Многоликий Бухарест - туры и гиды от City Trip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725652"/>
            <a:ext cx="4176464" cy="313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052736"/>
            <a:ext cx="6589199" cy="644650"/>
          </a:xfrm>
        </p:spPr>
        <p:txBody>
          <a:bodyPr/>
          <a:lstStyle/>
          <a:p>
            <a:r>
              <a:rPr lang="uk-UA" sz="2000" b="1" dirty="0" smtClean="0"/>
              <a:t>Результати 25-річного правління Н.Чаушеску</a:t>
            </a:r>
            <a:endParaRPr lang="ru-RU" sz="2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484784"/>
            <a:ext cx="6012160" cy="2736304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uk-UA" dirty="0" smtClean="0"/>
              <a:t>Авторитарна система влади;</a:t>
            </a:r>
          </a:p>
          <a:p>
            <a:r>
              <a:rPr lang="uk-UA" dirty="0" smtClean="0"/>
              <a:t>Антинародна діяльність розгалуженої системи безпеки “ Секурітате ”;</a:t>
            </a:r>
          </a:p>
          <a:p>
            <a:r>
              <a:rPr lang="uk-UA" dirty="0" smtClean="0"/>
              <a:t>Репресії проти інакомислячих;</a:t>
            </a:r>
          </a:p>
          <a:p>
            <a:r>
              <a:rPr lang="uk-UA" dirty="0" smtClean="0"/>
              <a:t>Насильницька асиміляція національних меншин;</a:t>
            </a:r>
          </a:p>
          <a:p>
            <a:r>
              <a:rPr lang="uk-UA" dirty="0" smtClean="0"/>
              <a:t>Атмосфера постійного страху, перебування населення на межі голоду</a:t>
            </a:r>
            <a:endParaRPr lang="ru-RU" dirty="0"/>
          </a:p>
        </p:txBody>
      </p:sp>
      <p:pic>
        <p:nvPicPr>
          <p:cNvPr id="4" name="Picture 2" descr="Герб Румунії — Вікіпеді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68496" y="5301208"/>
            <a:ext cx="1075504" cy="1556792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РУМУНІЯ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Ера Ніколае Чаушеску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1965 – 1989 рр.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107504" y="1484784"/>
            <a:ext cx="3024336" cy="1340768"/>
          </a:xfrm>
          <a:prstGeom prst="rect">
            <a:avLst/>
          </a:prstGeom>
          <a:solidFill>
            <a:schemeClr val="bg1">
              <a:lumMod val="6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16-17</a:t>
            </a:r>
            <a:r>
              <a:rPr kumimoji="0" lang="uk-UA" sz="17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грудня 1989 р. – розгін демонстрації протесту у м. Тимішоара – початок народно-демократичної революції</a:t>
            </a: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Файл:Расстрел-Чаушеску.jpeg"/>
          <p:cNvPicPr>
            <a:picLocks noChangeAspect="1" noChangeArrowheads="1"/>
          </p:cNvPicPr>
          <p:nvPr/>
        </p:nvPicPr>
        <p:blipFill>
          <a:blip r:embed="rId2" cstate="print"/>
          <a:srcRect r="23098"/>
          <a:stretch>
            <a:fillRect/>
          </a:stretch>
        </p:blipFill>
        <p:spPr bwMode="auto">
          <a:xfrm>
            <a:off x="1403648" y="908720"/>
            <a:ext cx="3491880" cy="2740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99992" y="764704"/>
            <a:ext cx="4644008" cy="5976664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22 грудня 1989 р</a:t>
            </a:r>
            <a:r>
              <a:rPr lang="uk-UA" dirty="0" smtClean="0"/>
              <a:t>. – повалення диктаторського режиму, втеча подружжя Чаушеску зі столиці;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26 грудня 1989 р</a:t>
            </a:r>
            <a:r>
              <a:rPr lang="uk-UA" dirty="0" smtClean="0"/>
              <a:t>. – перехід влади до рук </a:t>
            </a:r>
            <a:r>
              <a:rPr lang="uk-UA" b="1" dirty="0" smtClean="0">
                <a:solidFill>
                  <a:srgbClr val="C00000"/>
                </a:solidFill>
              </a:rPr>
              <a:t>Фронту національного порятунку </a:t>
            </a:r>
            <a:r>
              <a:rPr lang="uk-UA" dirty="0" smtClean="0"/>
              <a:t>на чолі з Йоною Ілієску. Вбивство подружжя Чаушеску;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29 травня 1990 р. </a:t>
            </a:r>
            <a:r>
              <a:rPr lang="uk-UA" dirty="0" smtClean="0"/>
              <a:t>– зміна назви країни – Соціалістична Республіка Румунія стала називатися </a:t>
            </a:r>
            <a:r>
              <a:rPr lang="uk-UA" b="1" dirty="0" smtClean="0"/>
              <a:t>Румунією</a:t>
            </a:r>
            <a:r>
              <a:rPr lang="uk-UA" dirty="0" smtClean="0"/>
              <a:t>;</a:t>
            </a:r>
          </a:p>
          <a:p>
            <a:r>
              <a:rPr lang="uk-UA" b="1" dirty="0" smtClean="0"/>
              <a:t>Травень 1990 р. </a:t>
            </a:r>
            <a:r>
              <a:rPr lang="uk-UA" dirty="0" smtClean="0"/>
              <a:t>– завоювання ФНП більшості під час парламентських виборів;</a:t>
            </a:r>
          </a:p>
          <a:p>
            <a:r>
              <a:rPr lang="uk-UA" b="1" dirty="0" smtClean="0"/>
              <a:t>1991 р</a:t>
            </a:r>
            <a:r>
              <a:rPr lang="uk-UA" dirty="0" smtClean="0"/>
              <a:t>. – ухвалення парламентом нової </a:t>
            </a:r>
            <a:r>
              <a:rPr lang="uk-UA" b="1" dirty="0" smtClean="0"/>
              <a:t>конституції</a:t>
            </a:r>
            <a:r>
              <a:rPr lang="uk-UA" dirty="0" smtClean="0"/>
              <a:t>;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Жовтень 1992 р</a:t>
            </a:r>
            <a:r>
              <a:rPr lang="uk-UA" dirty="0" smtClean="0"/>
              <a:t>. обрання </a:t>
            </a:r>
            <a:r>
              <a:rPr lang="uk-UA" b="1" dirty="0" smtClean="0">
                <a:solidFill>
                  <a:srgbClr val="C00000"/>
                </a:solidFill>
              </a:rPr>
              <a:t>президентом Й.</a:t>
            </a:r>
            <a:r>
              <a:rPr lang="uk-UA" b="1" dirty="0" err="1" smtClean="0">
                <a:solidFill>
                  <a:srgbClr val="C00000"/>
                </a:solidFill>
              </a:rPr>
              <a:t>Ілієску</a:t>
            </a:r>
            <a:r>
              <a:rPr lang="uk-UA" b="1" dirty="0" smtClean="0">
                <a:solidFill>
                  <a:srgbClr val="C00000"/>
                </a:solidFill>
              </a:rPr>
              <a:t>. 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Герб Румунії — Вікіпед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68496" y="5301208"/>
            <a:ext cx="1075504" cy="1556792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РУМУНІЯ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116632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Крах тоталітарного режиму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6870" name="Picture 6" descr="Йон Ілієск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00424"/>
            <a:ext cx="2381250" cy="3457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107504" y="1340768"/>
            <a:ext cx="2088232" cy="1800200"/>
          </a:xfrm>
          <a:prstGeom prst="wedgeRoundRectCallout">
            <a:avLst/>
          </a:prstGeom>
          <a:solidFill>
            <a:schemeClr val="bg1">
              <a:lumMod val="5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Йон  Ілієску  - президент Румунії </a:t>
            </a:r>
            <a:r>
              <a:rPr lang="uk-UA" sz="1400" i="1" dirty="0" smtClean="0"/>
              <a:t>1990 – 1996 ,</a:t>
            </a:r>
          </a:p>
          <a:p>
            <a:pPr algn="ctr"/>
            <a:r>
              <a:rPr lang="uk-UA" sz="1400" i="1" dirty="0" smtClean="0"/>
              <a:t> 2000 </a:t>
            </a:r>
            <a:r>
              <a:rPr lang="uk-UA" sz="1400" i="1" dirty="0" smtClean="0"/>
              <a:t>– 2004 рр. </a:t>
            </a:r>
            <a:endParaRPr lang="ru-RU" sz="1400" i="1" dirty="0"/>
          </a:p>
        </p:txBody>
      </p:sp>
      <p:sp>
        <p:nvSpPr>
          <p:cNvPr id="11" name="Заголовок 1"/>
          <p:cNvSpPr txBox="1">
            <a:spLocks/>
          </p:cNvSpPr>
          <p:nvPr/>
        </p:nvSpPr>
        <p:spPr bwMode="auto">
          <a:xfrm>
            <a:off x="2411760" y="4005064"/>
            <a:ext cx="2088232" cy="21602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7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uk-UA" sz="17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</a:t>
            </a:r>
            <a:r>
              <a:rPr kumimoji="0" lang="uk-UA" sz="17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2004 р. </a:t>
            </a:r>
            <a:r>
              <a:rPr lang="uk-UA" sz="17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Румунія член НАТО.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17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З 2007 р. – країна-член ЄС</a:t>
            </a: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6589199" cy="128089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БОЛГАРІЯ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6562" name="Picture 2" descr="Карта достопримечательностей Болгар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556792"/>
            <a:ext cx="5976664" cy="3875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59832" y="1052736"/>
            <a:ext cx="6084168" cy="3312368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b="1" dirty="0" smtClean="0"/>
              <a:t>8 вересня 1944 р</a:t>
            </a:r>
            <a:r>
              <a:rPr lang="uk-UA" dirty="0" smtClean="0"/>
              <a:t>. – вступ Радянської армії на територію Болгарії;</a:t>
            </a:r>
          </a:p>
          <a:p>
            <a:r>
              <a:rPr lang="uk-UA" dirty="0" smtClean="0"/>
              <a:t>9 вересня 1944 р. – перемога народного повстання й визволення столиці;</a:t>
            </a:r>
          </a:p>
          <a:p>
            <a:r>
              <a:rPr lang="uk-UA" dirty="0" smtClean="0"/>
              <a:t>Жовтень 1944 р. – підписання перемир'я з країнами Антифашистської коаліції;</a:t>
            </a:r>
          </a:p>
          <a:p>
            <a:r>
              <a:rPr lang="uk-UA" dirty="0" smtClean="0"/>
              <a:t>1945 р. – проведення референдуму про форму державної влади;</a:t>
            </a:r>
          </a:p>
          <a:p>
            <a:r>
              <a:rPr lang="uk-UA" b="1" dirty="0" smtClean="0">
                <a:solidFill>
                  <a:srgbClr val="C00000"/>
                </a:solidFill>
              </a:rPr>
              <a:t>15 вересня 1945 р</a:t>
            </a:r>
            <a:r>
              <a:rPr lang="uk-UA" dirty="0" smtClean="0"/>
              <a:t>. – ліквідація монархії та проголошення </a:t>
            </a:r>
            <a:r>
              <a:rPr lang="uk-UA" b="1" dirty="0" smtClean="0">
                <a:solidFill>
                  <a:srgbClr val="C00000"/>
                </a:solidFill>
              </a:rPr>
              <a:t>Болгарії Народною </a:t>
            </a:r>
            <a:r>
              <a:rPr lang="uk-UA" b="1" dirty="0" smtClean="0">
                <a:solidFill>
                  <a:srgbClr val="C00000"/>
                </a:solidFill>
              </a:rPr>
              <a:t>Республікою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БОЛГАРІЯ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5842" name="Picture 2" descr="https://upload.wikimedia.org/wikipedia/commons/thumb/2/24/Coat_of_arms_of_Bulgaria.svg/250px-Coat_of_arms_of_Bulgar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497475"/>
            <a:ext cx="1619672" cy="1360525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2339752" y="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Встановлення комуністичного режиму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2843808" y="4509120"/>
            <a:ext cx="4752528" cy="15841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Серпень</a:t>
            </a:r>
            <a:r>
              <a:rPr kumimoji="0" lang="uk-UA" sz="1800" b="0" i="0" u="none" strike="noStrike" kern="1200" cap="none" spc="0" normalizeH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1948 р. – об'єднання БРП (к)та БСДРП у Болгарську Комуністичну партію (БКП). Встановлення культу особи Г.Димитрова (помер 1949 р.)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5844" name="Picture 4" descr="Георгій Димитро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830" y="3429000"/>
            <a:ext cx="240251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кругленная прямоугольная выноска 9"/>
          <p:cNvSpPr/>
          <p:nvPr/>
        </p:nvSpPr>
        <p:spPr>
          <a:xfrm>
            <a:off x="395536" y="1412776"/>
            <a:ext cx="2088232" cy="1800200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Георгі Димитров – генеральний секретар БКП </a:t>
            </a:r>
          </a:p>
          <a:p>
            <a:pPr algn="ctr"/>
            <a:r>
              <a:rPr lang="uk-UA" sz="1400" i="1" dirty="0" smtClean="0"/>
              <a:t>1948 – 1949 рр. 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896" y="1052736"/>
            <a:ext cx="5508104" cy="5688632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1954 р. – зміна назви партії на Болгарську комуністичну партію. Обрання її першим секретарем Т.Живкова;</a:t>
            </a:r>
          </a:p>
          <a:p>
            <a:r>
              <a:rPr lang="uk-UA" dirty="0" smtClean="0"/>
              <a:t>Проголошення курсу на прискорене будівництво соціалізму;</a:t>
            </a:r>
          </a:p>
          <a:p>
            <a:r>
              <a:rPr lang="uk-UA" dirty="0" smtClean="0"/>
              <a:t>Кінець 60-х рр. – перетворення Болгарії на індустріально-аграрну країну, великий постачальник сільгосппродукції на світовий ринок;</a:t>
            </a:r>
          </a:p>
          <a:p>
            <a:r>
              <a:rPr lang="uk-UA" dirty="0" smtClean="0"/>
              <a:t>Початок 80-х рр. – наростання кризових явищ в болгарському суспільстві;</a:t>
            </a:r>
          </a:p>
          <a:p>
            <a:r>
              <a:rPr lang="uk-UA" dirty="0" smtClean="0"/>
              <a:t>1984 р. – загострення ситуації рішенням Живкова асимілювати турецьке населення півдня Болгарії (1 млн. з 9 млн. жителів країни): туркам примусово нав'язували болгарські прізвища;</a:t>
            </a:r>
          </a:p>
          <a:p>
            <a:r>
              <a:rPr lang="uk-UA" dirty="0" smtClean="0"/>
              <a:t>Середина 80-х рр. – початок економічної кризи в Болгарії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БОЛГАРІЯ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s://upload.wikimedia.org/wikipedia/commons/thumb/2/24/Coat_of_arms_of_Bulgaria.svg/250px-Coat_of_arms_of_Bulgar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497475"/>
            <a:ext cx="1619672" cy="1360525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Ера Тодора</a:t>
            </a:r>
            <a:r>
              <a:rPr kumimoji="0" lang="uk-UA" sz="3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Живкова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1954 – 1989 рр. 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4820" name="Picture 4" descr="https://upload.wikimedia.org/wikipedia/commons/thumb/0/0d/Todor_Zhivkov_%2C_eerste_secretaris_Communistische_Partij_en_president_van_Bulgari%2C_Bestanddeelnr_924-8077_%28cropped%29.jpg/280px-Todor_Zhivkov_%2C_eerste_secretaris_Communistische_Partij_en_president_van_Bulgari%2C_Bestanddeelnr_924-8077_%28cropped%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2667000" cy="3333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395536" y="1412776"/>
            <a:ext cx="2088232" cy="1800200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Тодор </a:t>
            </a:r>
            <a:r>
              <a:rPr lang="uk-UA" sz="1400" i="1" dirty="0" err="1" smtClean="0"/>
              <a:t>Живков</a:t>
            </a:r>
            <a:r>
              <a:rPr lang="uk-UA" sz="1400" i="1" dirty="0" smtClean="0"/>
              <a:t> – генеральний секретар БКП </a:t>
            </a:r>
          </a:p>
          <a:p>
            <a:pPr algn="ctr"/>
            <a:r>
              <a:rPr lang="uk-UA" sz="1400" i="1" dirty="0" smtClean="0"/>
              <a:t>1954 – 1989 рр. </a:t>
            </a:r>
            <a:endParaRPr lang="ru-RU" sz="1400" i="1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980728"/>
            <a:ext cx="4788024" cy="2088232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Постійне зростання товарного голоду;</a:t>
            </a:r>
          </a:p>
          <a:p>
            <a:r>
              <a:rPr lang="uk-UA" dirty="0" smtClean="0"/>
              <a:t>Інфляція; </a:t>
            </a:r>
          </a:p>
          <a:p>
            <a:r>
              <a:rPr lang="uk-UA" dirty="0" smtClean="0"/>
              <a:t>Падіння життєвого рівня населення;</a:t>
            </a:r>
          </a:p>
          <a:p>
            <a:r>
              <a:rPr lang="uk-UA" dirty="0" smtClean="0"/>
              <a:t>Загострення міжнаціональних суперечностей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БОЛГАРІЯ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s://upload.wikimedia.org/wikipedia/commons/thumb/2/24/Coat_of_arms_of_Bulgaria.svg/250px-Coat_of_arms_of_Bulgaria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5497475"/>
            <a:ext cx="1619672" cy="1360525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267744" y="548680"/>
            <a:ext cx="6589199" cy="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Результати 35-річного правління Т.Живкова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8372" name="Picture 4" descr="Нежная революция&quot; в Болгарии 1989 года: antisovetsky — LiveJour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3597" y="3212976"/>
            <a:ext cx="4448371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323528" y="5013176"/>
            <a:ext cx="4104456" cy="170080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“ Тендітна революція ”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 листопада 1989 р. – </a:t>
            </a: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відставка Т.Живкова.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17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7 листопада 1989 р. </a:t>
            </a:r>
            <a:r>
              <a:rPr lang="uk-UA" sz="1700" b="1" dirty="0" smtClean="0">
                <a:latin typeface="+mj-lt"/>
                <a:ea typeface="+mj-ea"/>
                <a:cs typeface="+mj-cs"/>
              </a:rPr>
              <a:t>заснування Союзу Демократичних сил на чолі з Ж.</a:t>
            </a:r>
            <a:r>
              <a:rPr lang="uk-UA" sz="1700" b="1" dirty="0" err="1" smtClean="0">
                <a:latin typeface="+mj-lt"/>
                <a:ea typeface="+mj-ea"/>
                <a:cs typeface="+mj-cs"/>
              </a:rPr>
              <a:t>Желєвим</a:t>
            </a:r>
            <a:r>
              <a:rPr lang="uk-UA" sz="1700" b="1" dirty="0" smtClean="0">
                <a:latin typeface="+mj-lt"/>
                <a:ea typeface="+mj-ea"/>
                <a:cs typeface="+mj-cs"/>
              </a:rPr>
              <a:t>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uk-UA" sz="1700" b="1" dirty="0" smtClean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8374" name="Picture 6" descr="Нежная революция&quot; в Болгарии 1989 года: antisovetsky — LiveJourna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628800"/>
            <a:ext cx="4248472" cy="29526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908720"/>
            <a:ext cx="6876256" cy="2736304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sz="1600" dirty="0" smtClean="0"/>
              <a:t>Відбувалися зняття з посад найбільш скомпрометованих діячів, в тому числі й Т.Живкова; над ними пройшли судові процеси;</a:t>
            </a:r>
          </a:p>
          <a:p>
            <a:r>
              <a:rPr lang="uk-UA" sz="1600" dirty="0" smtClean="0"/>
              <a:t>Скасовані закони, що обмежували демократичні права; </a:t>
            </a:r>
          </a:p>
          <a:p>
            <a:r>
              <a:rPr lang="uk-UA" sz="1600" dirty="0" smtClean="0"/>
              <a:t>Ліквідовані політичні органи в армії та міліції; </a:t>
            </a:r>
          </a:p>
          <a:p>
            <a:r>
              <a:rPr lang="uk-UA" sz="1600" dirty="0" smtClean="0"/>
              <a:t>Почалася реабілітація жертв політичних репресій;</a:t>
            </a:r>
          </a:p>
          <a:p>
            <a:pPr lvl="0"/>
            <a:r>
              <a:rPr lang="uk-UA" sz="1600" b="1" dirty="0" smtClean="0">
                <a:solidFill>
                  <a:srgbClr val="C00000"/>
                </a:solidFill>
              </a:rPr>
              <a:t>1 серпня 1990 р. </a:t>
            </a:r>
            <a:r>
              <a:rPr lang="uk-UA" sz="1600" b="1" dirty="0" smtClean="0"/>
              <a:t>– обрання Ж.</a:t>
            </a:r>
            <a:r>
              <a:rPr lang="uk-UA" sz="1600" b="1" dirty="0" err="1" smtClean="0"/>
              <a:t>Желєва</a:t>
            </a:r>
            <a:r>
              <a:rPr lang="uk-UA" sz="1600" b="1" dirty="0" smtClean="0"/>
              <a:t> президентом Болгарії;</a:t>
            </a:r>
          </a:p>
          <a:p>
            <a:pPr lvl="0"/>
            <a:r>
              <a:rPr lang="uk-UA" sz="1600" b="1" dirty="0" smtClean="0"/>
              <a:t>1991 р. – прийняття конституц</a:t>
            </a:r>
            <a:r>
              <a:rPr lang="uk-UA" b="1" dirty="0" smtClean="0"/>
              <a:t>ії Республіки Болгарія</a:t>
            </a:r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БОЛГАРІЯ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339752" y="260648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Демократичні зміни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7345" name="Picture 1" descr="C:\Users\user\Desktop\82e9215103faa0a6a0ae6a34f1febe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750" y="3590925"/>
            <a:ext cx="5810250" cy="3267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347" name="Picture 3" descr="https://upload.wikimedia.org/wikipedia/commons/thumb/a/a6/%D0%96%D0%B5%D0%BB%D1%8E_%D0%96%D0%B5%D0%BB%D0%B5%D0%B2.jpg/274px-%D0%96%D0%B5%D0%BB%D1%8E_%D0%96%D0%B5%D0%BB%D0%B5%D0%B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851796"/>
            <a:ext cx="2232248" cy="3006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кругленная прямоугольная выноска 8"/>
          <p:cNvSpPr/>
          <p:nvPr/>
        </p:nvSpPr>
        <p:spPr>
          <a:xfrm>
            <a:off x="467544" y="1772816"/>
            <a:ext cx="2088232" cy="1800200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Желю Желєв – президент Болгарії 1990 – 1992 рр.</a:t>
            </a:r>
            <a:endParaRPr lang="ru-RU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8" y="908720"/>
            <a:ext cx="5727889" cy="5112568"/>
          </a:xfrm>
        </p:spPr>
        <p:txBody>
          <a:bodyPr/>
          <a:lstStyle/>
          <a:p>
            <a:r>
              <a:rPr lang="uk-UA" dirty="0" smtClean="0"/>
              <a:t>1994 – 1996 рр. – спад виробництва, зволікання з приватизацією, масове безробіття;</a:t>
            </a:r>
          </a:p>
          <a:p>
            <a:r>
              <a:rPr lang="uk-UA" dirty="0" smtClean="0"/>
              <a:t>1996 р. – перемога на президентських виборах лідера антикомуністичного блоку Петра </a:t>
            </a:r>
            <a:r>
              <a:rPr lang="uk-UA" dirty="0" err="1" smtClean="0"/>
              <a:t>Стоянова</a:t>
            </a:r>
            <a:r>
              <a:rPr lang="uk-UA" dirty="0" smtClean="0"/>
              <a:t>;</a:t>
            </a:r>
          </a:p>
          <a:p>
            <a:r>
              <a:rPr lang="uk-UA" dirty="0" smtClean="0"/>
              <a:t>Уповільнення інфляції, зменшення державного боргу, боротьба з безробіттям. Проте суттєвого покращення життєвого рівня не спостерігалося;</a:t>
            </a:r>
          </a:p>
          <a:p>
            <a:r>
              <a:rPr lang="uk-UA" dirty="0" smtClean="0"/>
              <a:t>2001 р. – посаду прем'єра посів останній болгарський цар </a:t>
            </a:r>
            <a:r>
              <a:rPr lang="uk-UA" dirty="0" err="1" smtClean="0"/>
              <a:t>Сімеон</a:t>
            </a:r>
            <a:r>
              <a:rPr lang="uk-UA" dirty="0" smtClean="0"/>
              <a:t>, який проголосив </a:t>
            </a:r>
            <a:r>
              <a:rPr lang="uk-UA" dirty="0" err="1" smtClean="0"/>
              <a:t>приорітетним</a:t>
            </a:r>
            <a:r>
              <a:rPr lang="uk-UA" dirty="0" smtClean="0"/>
              <a:t> євроінтеграцію та стабільне зростання країни. Президентом обрано соціаліста Г. </a:t>
            </a:r>
            <a:r>
              <a:rPr lang="uk-UA" dirty="0" err="1" smtClean="0"/>
              <a:t>Пирванова</a:t>
            </a:r>
            <a:r>
              <a:rPr lang="uk-UA" dirty="0" smtClean="0"/>
              <a:t>;</a:t>
            </a:r>
          </a:p>
          <a:p>
            <a:r>
              <a:rPr lang="uk-UA" dirty="0" smtClean="0"/>
              <a:t>2007 р. – членство в НАТО та ЄС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БОЛГАРІЯ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339752" y="260648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Сучасна Болгарія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6322" name="Picture 2" descr="Пётр Стоянов, 2005 го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048000"/>
            <a:ext cx="234315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539552" y="1052736"/>
            <a:ext cx="2088232" cy="1800200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Петро Стоянов – президент Болгарії 1997 – 2002 рр.</a:t>
            </a:r>
            <a:endParaRPr lang="ru-RU" sz="1400" i="1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548680"/>
            <a:ext cx="6589199" cy="128089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ЮГОСЛАВІЯ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xmlns="" id="{5811000A-49C4-405B-AC9C-39EBC8AD203A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>
          <a:xfrm>
            <a:off x="827584" y="1124744"/>
            <a:ext cx="7734630" cy="5551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99792" y="1052736"/>
            <a:ext cx="6159937" cy="568863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 smtClean="0"/>
              <a:t>1942 р. – утворення Народно-визвольної армії Югославії, а згодом і національного комітету на чолі з лідером комуністів Й.Броз Тіто;</a:t>
            </a:r>
          </a:p>
          <a:p>
            <a:r>
              <a:rPr lang="uk-UA" b="1" dirty="0" smtClean="0"/>
              <a:t>Жовтень 1944 р</a:t>
            </a:r>
            <a:r>
              <a:rPr lang="uk-UA" dirty="0" smtClean="0"/>
              <a:t>. – визволення Югославії від нацистської окупації;</a:t>
            </a:r>
          </a:p>
          <a:p>
            <a:r>
              <a:rPr lang="uk-UA" dirty="0" smtClean="0"/>
              <a:t>7 березня 1945 р. – формування Тіто уряду Демократичної Федеративної Югославії;</a:t>
            </a:r>
          </a:p>
          <a:p>
            <a:r>
              <a:rPr lang="uk-UA" dirty="0" smtClean="0"/>
              <a:t>Листопад 1945 р. – перемога комуністів на виборах до Установчої скупщини;</a:t>
            </a:r>
          </a:p>
          <a:p>
            <a:r>
              <a:rPr lang="uk-UA" b="1" dirty="0" smtClean="0"/>
              <a:t>29 листопада 1945 р. </a:t>
            </a:r>
            <a:r>
              <a:rPr lang="uk-UA" dirty="0" smtClean="0"/>
              <a:t>– повалення монархії, проголошення </a:t>
            </a:r>
            <a:r>
              <a:rPr lang="uk-UA" b="1" dirty="0" smtClean="0">
                <a:solidFill>
                  <a:srgbClr val="C00000"/>
                </a:solidFill>
              </a:rPr>
              <a:t>Югославії Федеративною Народною Республікою</a:t>
            </a:r>
            <a:r>
              <a:rPr lang="uk-UA" dirty="0" smtClean="0"/>
              <a:t>;</a:t>
            </a:r>
          </a:p>
          <a:p>
            <a:r>
              <a:rPr lang="uk-UA" b="1" dirty="0" smtClean="0"/>
              <a:t>31 січня 1946 р. </a:t>
            </a:r>
            <a:r>
              <a:rPr lang="uk-UA" dirty="0" smtClean="0"/>
              <a:t>– ухвалення нової </a:t>
            </a:r>
            <a:r>
              <a:rPr lang="uk-UA" b="1" dirty="0" smtClean="0">
                <a:solidFill>
                  <a:srgbClr val="C00000"/>
                </a:solidFill>
              </a:rPr>
              <a:t>Конституції,</a:t>
            </a:r>
            <a:r>
              <a:rPr lang="uk-UA" dirty="0" smtClean="0"/>
              <a:t> що закріпила федеративний устрій держави, до складу якої увійшли шість союзних республік:  Сербія (дві автономії – Воєводина і Косово), Хорватія, Словенія, Боснія та Герцеговина, Македонія, Чорногорія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339752" y="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Комуністи при владі. 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Йосип Броз Тіто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5298" name="Picture 2" descr="https://upload.wikimedia.org/wikipedia/commons/thumb/4/4d/Emblem_of_Yugoslavia_%281943%E2%80%931963%29.svg/200px-Emblem_of_Yugoslavia_%281943%E2%80%931963%29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186522"/>
            <a:ext cx="1547664" cy="1671478"/>
          </a:xfrm>
          <a:prstGeom prst="rect">
            <a:avLst/>
          </a:prstGeom>
          <a:noFill/>
        </p:spPr>
      </p:pic>
      <p:pic>
        <p:nvPicPr>
          <p:cNvPr id="55300" name="Picture 4" descr="Життя Йосипа Броза Тіто"/>
          <p:cNvPicPr>
            <a:picLocks noChangeAspect="1" noChangeArrowheads="1"/>
          </p:cNvPicPr>
          <p:nvPr/>
        </p:nvPicPr>
        <p:blipFill>
          <a:blip r:embed="rId3" cstate="print"/>
          <a:srcRect r="45691"/>
          <a:stretch>
            <a:fillRect/>
          </a:stretch>
        </p:blipFill>
        <p:spPr bwMode="auto">
          <a:xfrm>
            <a:off x="0" y="1556792"/>
            <a:ext cx="2607123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11760" y="1556792"/>
            <a:ext cx="6591985" cy="4319736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dirty="0" smtClean="0"/>
              <a:t>Визнання домінуючої державної власності;</a:t>
            </a:r>
          </a:p>
          <a:p>
            <a:r>
              <a:rPr lang="uk-UA" dirty="0" smtClean="0"/>
              <a:t>Проведення аграрної реформи під гаслом “ Земля належить тим, хто її обробляє ”: конфіскація земель німців, ліквідація поміщицького землеволодіння; передача за невелику плату землі селянам, а частково – до рук держави;</a:t>
            </a:r>
          </a:p>
          <a:p>
            <a:r>
              <a:rPr lang="uk-UA" dirty="0" smtClean="0"/>
              <a:t>Запровадження монополії зовнішньої торгівлі;</a:t>
            </a:r>
          </a:p>
          <a:p>
            <a:r>
              <a:rPr lang="uk-UA" dirty="0" smtClean="0"/>
              <a:t>Націоналізація великої промисловості, транспорту, банків, оптової торгівлі;</a:t>
            </a:r>
          </a:p>
          <a:p>
            <a:r>
              <a:rPr lang="uk-UA" dirty="0" smtClean="0"/>
              <a:t>Поступова ліквідація приватного сектора;</a:t>
            </a:r>
          </a:p>
          <a:p>
            <a:r>
              <a:rPr lang="uk-UA" dirty="0" smtClean="0"/>
              <a:t>Перехід на п'ятирічне планування (І п'ятирічка – 1947 – 1951 рр.)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s://upload.wikimedia.org/wikipedia/commons/thumb/4/4d/Emblem_of_Yugoslavia_%281943%E2%80%931963%29.svg/200px-Emblem_of_Yugoslavia_%281943%E2%80%931963%29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186522"/>
            <a:ext cx="1547664" cy="167147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123728" y="548680"/>
            <a:ext cx="6804248" cy="98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Початок комуністичних перетворень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4274" name="Picture 2" descr="Воевал против России, ругался со Сталиным и получил высший военный ..."/>
          <p:cNvPicPr>
            <a:picLocks noChangeAspect="1" noChangeArrowheads="1"/>
          </p:cNvPicPr>
          <p:nvPr/>
        </p:nvPicPr>
        <p:blipFill>
          <a:blip r:embed="rId3" cstate="print"/>
          <a:srcRect r="47768"/>
          <a:stretch>
            <a:fillRect/>
          </a:stretch>
        </p:blipFill>
        <p:spPr bwMode="auto">
          <a:xfrm>
            <a:off x="323528" y="3068960"/>
            <a:ext cx="2147743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323528" y="1052736"/>
            <a:ext cx="2088232" cy="1800200"/>
          </a:xfrm>
          <a:prstGeom prst="wedgeRoundRectCallou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Йосип Броз Тіто – президент Югославії, 1953 – 1980 рр. </a:t>
            </a:r>
            <a:endParaRPr lang="ru-RU" sz="1400" i="1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19872" y="1052736"/>
            <a:ext cx="5724128" cy="201622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uk-UA" dirty="0" smtClean="0"/>
              <a:t>Прагнення Тіто і його соратників проводити незалежну від СРСР політику;</a:t>
            </a:r>
          </a:p>
          <a:p>
            <a:r>
              <a:rPr lang="uk-UA" dirty="0" smtClean="0"/>
              <a:t>Відсутність у Югославії радянських військ;</a:t>
            </a:r>
          </a:p>
          <a:p>
            <a:r>
              <a:rPr lang="uk-UA" dirty="0" smtClean="0"/>
              <a:t>Винятковий авторитет Й.Броз Тіто в країні;</a:t>
            </a:r>
          </a:p>
          <a:p>
            <a:r>
              <a:rPr lang="uk-UA" dirty="0" smtClean="0"/>
              <a:t>Визрівання ідеї створення Балканської федерації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s://upload.wikimedia.org/wikipedia/commons/thumb/4/4d/Emblem_of_Yugoslavia_%281943%E2%80%931963%29.svg/200px-Emblem_of_Yugoslavia_%281943%E2%80%931963%29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186522"/>
            <a:ext cx="1547664" cy="167147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123728" y="476672"/>
            <a:ext cx="680424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Конфлікт з СРСР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3252" name="Picture 4" descr="Поцілунок до крові. Як Київ став центром змови проти Йосипа Броза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88"/>
            <a:ext cx="3377732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323528" y="4725144"/>
            <a:ext cx="6120680" cy="213285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Хроніка</a:t>
            </a: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конфлікту: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7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11 серпня 1948 р. </a:t>
            </a:r>
            <a:r>
              <a:rPr kumimoji="0" lang="uk-UA" sz="17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- нота радянського уряду югославському керівництву, в якій сповіщалося про те, що Москва</a:t>
            </a:r>
            <a:r>
              <a:rPr kumimoji="0" lang="uk-UA" sz="17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віднині не може ставитись до Белграду як до союзника і вважає югославський уряд своїм ворогом.</a:t>
            </a: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1700" dirty="0" smtClean="0">
                <a:latin typeface="+mj-lt"/>
                <a:ea typeface="+mj-ea"/>
                <a:cs typeface="+mj-cs"/>
              </a:rPr>
              <a:t>Вересень 1948 р. – припинення дії (денонсація) СРСР пакту про дружбу з Югославією від 11 квітня 1945 р. </a:t>
            </a:r>
            <a:endParaRPr kumimoji="0" lang="uk-UA" sz="170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uk-UA" sz="1700" b="1" dirty="0" smtClean="0"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uk-UA" sz="1700" b="1" dirty="0" smtClean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3250" name="Picture 2" descr="Сталіна вбили за наказом Тіто? | Мобільна версія | Новини на Gazeta.u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068960"/>
            <a:ext cx="3059832" cy="2428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s://upload.wikimedia.org/wikipedia/commons/thumb/4/4d/Emblem_of_Yugoslavia_%281943%E2%80%931963%29.svg/200px-Emblem_of_Yugoslavia_%281943%E2%80%931963%29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5186522"/>
            <a:ext cx="1547664" cy="167147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3347864" y="0"/>
            <a:ext cx="558011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“ Самоврядний соціалізм ” Югославії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:a16="http://schemas.microsoft.com/office/drawing/2014/main" xmlns="" id="{A1395F7F-E6BE-4121-ACB4-1C3F42C2A9B2}"/>
              </a:ext>
            </a:extLst>
          </p:cNvPr>
          <p:cNvSpPr txBox="1">
            <a:spLocks/>
          </p:cNvSpPr>
          <p:nvPr/>
        </p:nvSpPr>
        <p:spPr>
          <a:xfrm>
            <a:off x="107504" y="1111045"/>
            <a:ext cx="7200800" cy="574695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Однопартійна система, абсолютний авторитет Й. Броз Тіто.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Розділ повноважень державних і партійних органів.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Принцип самоврядування в громадах, районах, розширені права республік.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Система самоврядування трудових колективів, певна самостійність господарювання, визнання дрібної приватної власності.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Приватна власність на землю, добровільність кооперації, дозвіл продажу й оренди землі, використання найманої праці.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Регульований ринок.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Орієнтація виробництва на експорт, митні пільги в країнах Західної Європи. 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Відкриті кордони для югославських громадян.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Збереження національних суперечностей через нерівномірність соціально-економічного розвитку республік.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 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1955 р. нормалізація відносин з СРСР </a:t>
            </a: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при збереженні незалежної зовнішньої політики: </a:t>
            </a: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Югославія не входила до ОВД, РЕВ, лідер Руху неприєднання.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2226" name="Picture 2" descr="Советские карикатуры против Тито, начало 50-х годов: d_34 — LiveJournal"/>
          <p:cNvPicPr>
            <a:picLocks noChangeAspect="1" noChangeArrowheads="1"/>
          </p:cNvPicPr>
          <p:nvPr/>
        </p:nvPicPr>
        <p:blipFill>
          <a:blip r:embed="rId3" cstate="print"/>
          <a:srcRect b="8016"/>
          <a:stretch>
            <a:fillRect/>
          </a:stretch>
        </p:blipFill>
        <p:spPr bwMode="auto">
          <a:xfrm>
            <a:off x="7324725" y="836712"/>
            <a:ext cx="1819275" cy="2304256"/>
          </a:xfrm>
          <a:prstGeom prst="rect">
            <a:avLst/>
          </a:prstGeom>
          <a:noFill/>
        </p:spPr>
      </p:pic>
      <p:pic>
        <p:nvPicPr>
          <p:cNvPr id="52228" name="Picture 4" descr="Советские карикатуры против Тито, начало 50-х годов: d_34 — LiveJournal"/>
          <p:cNvPicPr>
            <a:picLocks noChangeAspect="1" noChangeArrowheads="1"/>
          </p:cNvPicPr>
          <p:nvPr/>
        </p:nvPicPr>
        <p:blipFill>
          <a:blip r:embed="rId4" cstate="print"/>
          <a:srcRect t="17465" b="12675"/>
          <a:stretch>
            <a:fillRect/>
          </a:stretch>
        </p:blipFill>
        <p:spPr bwMode="auto">
          <a:xfrm>
            <a:off x="7336972" y="3212976"/>
            <a:ext cx="1807028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CDCD8BA-BAC4-4D51-8579-5A6AA5F355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905672"/>
            <a:ext cx="5479058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040" y="1412776"/>
            <a:ext cx="8640960" cy="3672408"/>
          </a:xfrm>
        </p:spPr>
        <p:txBody>
          <a:bodyPr/>
          <a:lstStyle/>
          <a:p>
            <a:r>
              <a:rPr lang="uk-UA" b="1" dirty="0" smtClean="0"/>
              <a:t>4 травня 1980 р. </a:t>
            </a:r>
            <a:r>
              <a:rPr lang="uk-UA" dirty="0" smtClean="0"/>
              <a:t>– смерть Тіто і </a:t>
            </a:r>
            <a:r>
              <a:rPr lang="uk-UA" b="1" dirty="0" smtClean="0"/>
              <a:t>впровадження в СФРЮ колективного керівництва </a:t>
            </a:r>
            <a:r>
              <a:rPr lang="uk-UA" dirty="0" smtClean="0"/>
              <a:t>– Президії СФРЮ, головою якої по черзі ставав керівник кожного з восьми суб'єктів федерації. </a:t>
            </a:r>
          </a:p>
          <a:p>
            <a:r>
              <a:rPr lang="uk-UA" dirty="0" smtClean="0"/>
              <a:t>Кожне нове керівництво використовувало свої повноваження на користь своєї республіки чи краю, що спричинило </a:t>
            </a:r>
            <a:r>
              <a:rPr lang="uk-UA" b="1" dirty="0" smtClean="0"/>
              <a:t>загострення міжнаціональних суперечностей,</a:t>
            </a:r>
            <a:r>
              <a:rPr lang="uk-UA" dirty="0" smtClean="0"/>
              <a:t> особливо між Сербією (православні) та Хорватією (католики) з питань контролю над Югославією.</a:t>
            </a:r>
          </a:p>
          <a:p>
            <a:r>
              <a:rPr lang="uk-UA" b="1" dirty="0" smtClean="0"/>
              <a:t>Червень 1991 р. </a:t>
            </a:r>
            <a:r>
              <a:rPr lang="uk-UA" dirty="0" smtClean="0"/>
              <a:t>– кульмінація кризи й початок розпаду СФРЮ – </a:t>
            </a:r>
            <a:r>
              <a:rPr lang="uk-UA" b="1" dirty="0" smtClean="0">
                <a:solidFill>
                  <a:srgbClr val="C00000"/>
                </a:solidFill>
              </a:rPr>
              <a:t>Хорватія і Словенія проголосили незалежність. </a:t>
            </a:r>
          </a:p>
          <a:p>
            <a:r>
              <a:rPr lang="uk-UA" b="1" dirty="0" smtClean="0"/>
              <a:t>1992 р. </a:t>
            </a:r>
            <a:r>
              <a:rPr lang="uk-UA" dirty="0" smtClean="0"/>
              <a:t>– проголошення незалежності </a:t>
            </a:r>
            <a:r>
              <a:rPr lang="uk-UA" b="1" dirty="0" smtClean="0">
                <a:solidFill>
                  <a:srgbClr val="C00000"/>
                </a:solidFill>
              </a:rPr>
              <a:t>Боснією, Герцеговиною, Македонією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 descr="https://upload.wikimedia.org/wikipedia/commons/thumb/4/4d/Emblem_of_Yugoslavia_%281943%E2%80%931963%29.svg/200px-Emblem_of_Yugoslavia_%281943%E2%80%931963%29.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5186522"/>
            <a:ext cx="1547664" cy="167147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763688" y="404664"/>
            <a:ext cx="723629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Загострення міжнаціональних відносин. Громадянська війна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89199" cy="1280890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C00000"/>
                </a:solidFill>
              </a:rPr>
              <a:t>КРАЇНИ КОЛИШНЬОЇ ЮГОСЛАВІЇ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7586" name="Picture 2" descr="Какие страны появились на карте мира после распада Югослав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7880875" cy="4432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Объект 5">
            <a:extLst>
              <a:ext uri="{FF2B5EF4-FFF2-40B4-BE49-F238E27FC236}">
                <a16:creationId xmlns:a16="http://schemas.microsoft.com/office/drawing/2014/main" xmlns="" id="{D66121BA-2DC0-443D-B272-D4763E734B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537754"/>
            <a:ext cx="3096344" cy="2320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9" y="1484784"/>
            <a:ext cx="5112568" cy="5256584"/>
          </a:xfrm>
        </p:spPr>
        <p:txBody>
          <a:bodyPr/>
          <a:lstStyle/>
          <a:p>
            <a:r>
              <a:rPr lang="uk-UA" dirty="0" smtClean="0"/>
              <a:t>Квітень 1992 р. – утворення Союзної Республіки Югославія, до якої увійшли Сербія, де при владі знаходився комуністичний уряд С.</a:t>
            </a:r>
            <a:r>
              <a:rPr lang="uk-UA" dirty="0" err="1" smtClean="0"/>
              <a:t>Мілошевича</a:t>
            </a:r>
            <a:r>
              <a:rPr lang="uk-UA" dirty="0" smtClean="0"/>
              <a:t>, і Чорногорія.</a:t>
            </a:r>
          </a:p>
          <a:p>
            <a:r>
              <a:rPr lang="uk-UA" dirty="0" smtClean="0"/>
              <a:t>1992 р. – початок громадянської війни Союзної Республіки Югославія з Хорватією під гаслом збереження федерації.</a:t>
            </a:r>
          </a:p>
          <a:p>
            <a:r>
              <a:rPr lang="uk-UA" dirty="0" smtClean="0"/>
              <a:t>1992 р. – проголошення хорватськими сербами на території Хорватії незалежної республіки Сербська Країна.</a:t>
            </a:r>
          </a:p>
          <a:p>
            <a:r>
              <a:rPr lang="uk-UA" dirty="0" smtClean="0"/>
              <a:t>Поступове поширення громадянської війни на територію Боснії і Герцеговини.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403648" y="548680"/>
            <a:ext cx="723629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Загострення міжнаціональних відносин. Громадянська війна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0178" name="AutoShape 2" descr="ВОЙНА В ЮГОСЛАВИИ 1991-1995, 1998-1999 ГГ. – МЕЖЭТНИЧЕСКАЯ ВОЙНА В  ЮГОСЛАВИИ И АГРЕССИЯ НАТО ПРОТИВ СОЮЗНОЙ РЕСПУБЛИКИ ЮГОСЛАВИЯ. | Пикаб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0180" name="AutoShape 4" descr="ВОЙНА В ЮГОСЛАВИИ 1991-1995, 1998-1999 ГГ. – МЕЖЭТНИЧЕСКАЯ ВОЙНА В  ЮГОСЛАВИИ И АГРЕССИЯ НАТО ПРОТИВ СОЮЗНОЙ РЕСПУБЛИКИ ЮГОСЛАВИЯ. | Пикаб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0182" name="Picture 6" descr="ЮГОСЛАВСКИЕ ВОЙНЫ. ЧАСТЬ 1 – ГРОЗА НА ГОРИЗОНТЕ (1980-1990).: mr_garett —  LiveJourn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484784"/>
            <a:ext cx="3429000" cy="4876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1895" y="1556792"/>
            <a:ext cx="7672105" cy="2736304"/>
          </a:xfrm>
        </p:spPr>
        <p:txBody>
          <a:bodyPr/>
          <a:lstStyle/>
          <a:p>
            <a:r>
              <a:rPr lang="uk-UA" b="1" dirty="0" smtClean="0"/>
              <a:t>Мусульмани</a:t>
            </a:r>
            <a:r>
              <a:rPr lang="uk-UA" dirty="0" smtClean="0"/>
              <a:t>, які проживають не суцільно, а </a:t>
            </a:r>
            <a:r>
              <a:rPr lang="uk-UA" b="1" dirty="0" smtClean="0"/>
              <a:t>анклавами</a:t>
            </a:r>
            <a:r>
              <a:rPr lang="uk-UA" dirty="0" smtClean="0"/>
              <a:t> </a:t>
            </a:r>
            <a:r>
              <a:rPr lang="uk-UA" i="1" dirty="0" smtClean="0"/>
              <a:t>(територія або частина однієї держави, з усіх боків оточена територією іншої держави)</a:t>
            </a:r>
            <a:r>
              <a:rPr lang="uk-UA" dirty="0" smtClean="0"/>
              <a:t>, проголосили Боснію і Герцеговину мусульманською державою.</a:t>
            </a:r>
          </a:p>
          <a:p>
            <a:r>
              <a:rPr lang="uk-UA" dirty="0" smtClean="0"/>
              <a:t>Початок пошуків немусульманським населенням Боснії і Герцеговини допомоги в сусідів – сербів та хорватів.</a:t>
            </a:r>
          </a:p>
          <a:p>
            <a:r>
              <a:rPr lang="uk-UA" dirty="0" smtClean="0"/>
              <a:t>Поширення бойових дій на всю територію колишньої Югославії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1403648" y="548680"/>
            <a:ext cx="7236296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Загострення міжнаціональних відносин. Громадянська війна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9154" name="Picture 2" descr="Вооружённый конфликт в Боснии и Герцеговин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5396" y="4077072"/>
            <a:ext cx="381860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9156" name="Picture 4" descr="Югославский конфликт 1991-2001 - презентация онлай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149080"/>
            <a:ext cx="5112568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Військовий комісар Полтавщини закликав миротворців стати на захист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541472"/>
            <a:ext cx="3563888" cy="2316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3" y="1628800"/>
            <a:ext cx="8964488" cy="3777622"/>
          </a:xfrm>
        </p:spPr>
        <p:txBody>
          <a:bodyPr/>
          <a:lstStyle/>
          <a:p>
            <a:r>
              <a:rPr lang="uk-UA" dirty="0" smtClean="0"/>
              <a:t>1995 р. – втручання в конфлікт миротворчих сил ООН та військ НАТО: підписання Дейтонської угоди, що поклала край громадянській війні на Балканах.</a:t>
            </a:r>
          </a:p>
          <a:p>
            <a:r>
              <a:rPr lang="uk-UA" dirty="0" smtClean="0"/>
              <a:t>1996 – 1998 рр. – нормалізація ситуації на Балканах.</a:t>
            </a:r>
          </a:p>
          <a:p>
            <a:r>
              <a:rPr lang="uk-UA" dirty="0" smtClean="0"/>
              <a:t>Ускладнення становища в регіоні через шовіністичну політику Сербії, сепаратизм косовських албанців, які виступили з вимогою приєднання до Албанії.</a:t>
            </a:r>
          </a:p>
          <a:p>
            <a:r>
              <a:rPr lang="uk-UA" dirty="0" smtClean="0"/>
              <a:t>Початок 1999 р. – загострення ситуації, НАТО застосовує воєнну силу й розпочинає бомбардування Югославії. Початок воєнних дій березня – кінець травня. С.</a:t>
            </a:r>
            <a:r>
              <a:rPr lang="uk-UA" dirty="0" err="1" smtClean="0"/>
              <a:t>Мілошевич</a:t>
            </a:r>
            <a:r>
              <a:rPr lang="uk-UA" dirty="0" smtClean="0"/>
              <a:t> погодився на введення військових миротворчих контингентів до Косова  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35088" y="548680"/>
            <a:ext cx="820891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Участь міжнародних організацій у врегулюванні конфлікту на Балканах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8132" name="Picture 4" descr="Українські миротворці проти друзів Путіна: як розпалюють новий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100372"/>
            <a:ext cx="3347863" cy="1757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52015" y="1556792"/>
            <a:ext cx="6591985" cy="3777622"/>
          </a:xfrm>
        </p:spPr>
        <p:txBody>
          <a:bodyPr/>
          <a:lstStyle/>
          <a:p>
            <a:r>
              <a:rPr lang="uk-UA" b="1" dirty="0" smtClean="0"/>
              <a:t>Жовтень 2000 р. </a:t>
            </a:r>
            <a:r>
              <a:rPr lang="uk-UA" dirty="0" smtClean="0"/>
              <a:t>– проведення в Югославії демократичних президентських виборів, на яких переміг лідер демократичних сил В.</a:t>
            </a:r>
            <a:r>
              <a:rPr lang="uk-UA" dirty="0" err="1" smtClean="0"/>
              <a:t>Коштуниця</a:t>
            </a:r>
            <a:r>
              <a:rPr lang="uk-UA" dirty="0" smtClean="0"/>
              <a:t>.</a:t>
            </a:r>
          </a:p>
          <a:p>
            <a:r>
              <a:rPr lang="uk-UA" b="1" dirty="0" smtClean="0"/>
              <a:t>Березень  2001 р. </a:t>
            </a:r>
            <a:r>
              <a:rPr lang="uk-UA" dirty="0" smtClean="0"/>
              <a:t>– початок терористичних акцій албанських бойових загонів проти Македонії.</a:t>
            </a:r>
          </a:p>
          <a:p>
            <a:r>
              <a:rPr lang="uk-UA" b="1" dirty="0" smtClean="0"/>
              <a:t>Квітень 2001 р. </a:t>
            </a:r>
            <a:r>
              <a:rPr lang="uk-UA" dirty="0" smtClean="0"/>
              <a:t>– </a:t>
            </a:r>
            <a:r>
              <a:rPr lang="uk-UA" b="1" dirty="0" smtClean="0"/>
              <a:t>арешт</a:t>
            </a:r>
            <a:r>
              <a:rPr lang="uk-UA" dirty="0" smtClean="0"/>
              <a:t> екс-президента країни </a:t>
            </a:r>
            <a:r>
              <a:rPr lang="uk-UA" b="1" dirty="0" smtClean="0">
                <a:solidFill>
                  <a:srgbClr val="C00000"/>
                </a:solidFill>
              </a:rPr>
              <a:t>С.</a:t>
            </a:r>
            <a:r>
              <a:rPr lang="uk-UA" b="1" dirty="0" err="1" smtClean="0">
                <a:solidFill>
                  <a:srgbClr val="C00000"/>
                </a:solidFill>
              </a:rPr>
              <a:t>Милошевича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dirty="0" smtClean="0"/>
              <a:t>й передання його в червні до Гаазького міжнародного трибуналу.</a:t>
            </a:r>
          </a:p>
          <a:p>
            <a:r>
              <a:rPr lang="uk-UA" b="1" dirty="0" smtClean="0"/>
              <a:t>Червень 2006 р. </a:t>
            </a:r>
            <a:r>
              <a:rPr lang="uk-UA" dirty="0" smtClean="0"/>
              <a:t>– проголошення </a:t>
            </a:r>
            <a:r>
              <a:rPr lang="uk-UA" b="1" dirty="0" smtClean="0">
                <a:solidFill>
                  <a:srgbClr val="C00000"/>
                </a:solidFill>
              </a:rPr>
              <a:t>незалежності Чорногорією</a:t>
            </a:r>
            <a:r>
              <a:rPr lang="uk-UA" dirty="0" smtClean="0"/>
              <a:t> за рішенням всенародного референдуму. Припинення існування союзної держави Сербія і Чорногорія.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935088" y="548680"/>
            <a:ext cx="8208912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uk-UA" sz="32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Участь міжнародних організацій у врегулюванні конфлікту на Балканах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Объект 4">
            <a:extLst>
              <a:ext uri="{FF2B5EF4-FFF2-40B4-BE49-F238E27FC236}">
                <a16:creationId xmlns:a16="http://schemas.microsoft.com/office/drawing/2014/main" xmlns="" id="{927809F2-3637-41B7-A6B0-0B9192614AF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73016"/>
            <a:ext cx="2283794" cy="3014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ая прямоугольная выноска 6"/>
          <p:cNvSpPr/>
          <p:nvPr/>
        </p:nvSpPr>
        <p:spPr>
          <a:xfrm>
            <a:off x="323528" y="1628800"/>
            <a:ext cx="2088232" cy="1800200"/>
          </a:xfrm>
          <a:prstGeom prst="wedgeRoundRectCallout">
            <a:avLst/>
          </a:prstGeom>
          <a:solidFill>
            <a:schemeClr val="accent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i="1" dirty="0" smtClean="0"/>
              <a:t>Слободан </a:t>
            </a:r>
            <a:r>
              <a:rPr lang="uk-UA" sz="1400" i="1" dirty="0" err="1" smtClean="0"/>
              <a:t>Милошевич</a:t>
            </a:r>
            <a:r>
              <a:rPr lang="uk-UA" sz="1400" i="1" dirty="0" smtClean="0"/>
              <a:t> – президент Союзної Республіки Югославія 1997 – 2000 рр.  </a:t>
            </a:r>
            <a:endParaRPr lang="ru-RU" sz="1400" i="1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5">
            <a:extLst>
              <a:ext uri="{FF2B5EF4-FFF2-40B4-BE49-F238E27FC236}">
                <a16:creationId xmlns:a16="http://schemas.microsoft.com/office/drawing/2014/main" xmlns="" id="{7B87D1FA-3A2C-4A1B-9B68-B68F81FDE0E0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133462"/>
            <a:ext cx="3203848" cy="47245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107504" y="0"/>
            <a:ext cx="33843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ЮГОСЛАВІЯ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652A407E-38F6-48D1-8926-0F23620D10DD}"/>
              </a:ext>
            </a:extLst>
          </p:cNvPr>
          <p:cNvSpPr txBox="1">
            <a:spLocks/>
          </p:cNvSpPr>
          <p:nvPr/>
        </p:nvSpPr>
        <p:spPr>
          <a:xfrm>
            <a:off x="1115616" y="620688"/>
            <a:ext cx="6624736" cy="266429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Результати збройних конфліктів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Сотні тисяч загиблих, у тому числі серед мирного населення (від 100 до 200 тис. чоловік).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Великі матеріальні втрати.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Проблема біженців(перевищує 1 млн. осіб) .</a:t>
            </a:r>
          </a:p>
          <a:p>
            <a:pPr marL="342900" marR="0" lvl="0" indent="-342900" algn="l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Відчуження між вчорашніми ворогами-сусідами.</a:t>
            </a:r>
            <a:endParaRPr kumimoji="0" lang="uk-UA" sz="24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Объект 4">
            <a:extLst>
              <a:ext uri="{FF2B5EF4-FFF2-40B4-BE49-F238E27FC236}">
                <a16:creationId xmlns:a16="http://schemas.microsoft.com/office/drawing/2014/main" xmlns="" id="{030A57DE-7015-48E8-9B53-42F6C6475CA3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102699"/>
            <a:ext cx="4968552" cy="37553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E13AD23-6265-40A5-9985-FC5FC8B2AC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60" t="-68" r="18462" b="8535"/>
          <a:stretch/>
        </p:blipFill>
        <p:spPr>
          <a:xfrm>
            <a:off x="395536" y="4407468"/>
            <a:ext cx="3816423" cy="2450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4">
            <a:extLst>
              <a:ext uri="{FF2B5EF4-FFF2-40B4-BE49-F238E27FC236}">
                <a16:creationId xmlns:a16="http://schemas.microsoft.com/office/drawing/2014/main" xmlns="" id="{4D3A04C4-9327-436A-8669-C8D1C5146458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751773" y="4281350"/>
            <a:ext cx="4392227" cy="2576650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B0734F30-5C46-4E99-9CFE-9AD1BE2F672F}"/>
              </a:ext>
            </a:extLst>
          </p:cNvPr>
          <p:cNvSpPr txBox="1">
            <a:spLocks/>
          </p:cNvSpPr>
          <p:nvPr/>
        </p:nvSpPr>
        <p:spPr bwMode="auto">
          <a:xfrm>
            <a:off x="70992" y="116632"/>
            <a:ext cx="9073008" cy="688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67500" lnSpcReduction="20000"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Сучасний стан республік колишньої Югославії</a:t>
            </a:r>
            <a:endParaRPr kumimoji="0" lang="uk-UA" sz="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xmlns="" id="{EA93C883-AA20-434E-B355-8F3B99679FC2}"/>
              </a:ext>
            </a:extLst>
          </p:cNvPr>
          <p:cNvSpPr txBox="1">
            <a:spLocks/>
          </p:cNvSpPr>
          <p:nvPr/>
        </p:nvSpPr>
        <p:spPr>
          <a:xfrm>
            <a:off x="179512" y="1052736"/>
            <a:ext cx="5242345" cy="4599651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Тривалі громадянські війни 1990-х років підірвали економіку колишніх югославських республік, поставили їх у залежність від зовнішньої підтримки. 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Діяльність міжнародного трибуналу з приводу розслідування військових злочинів під час міжетнічних конфліктів. Республіки не входять до ЄС (крім Словенії та Хорватії), НАТО (крім Словенії, Хорватії, Чорногорії).</a:t>
            </a:r>
          </a:p>
          <a:p>
            <a:pPr marL="342900" marR="0" lvl="0" indent="-342900" algn="just" defTabSz="4572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 3" pitchFamily="18" charset="2"/>
              <a:buChar char=""/>
              <a:tabLst/>
              <a:defRPr/>
            </a:pPr>
            <a:r>
              <a:rPr kumimoji="0" lang="uk-UA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Залишається актуальною проблема статусу Косово.</a:t>
            </a:r>
            <a:endParaRPr kumimoji="0" lang="uk-UA" sz="1800" b="0" i="0" u="none" strike="noStrike" kern="120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5C56171-B181-4B2B-92C8-4C61355E74A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43222" y="1196752"/>
            <a:ext cx="3600778" cy="2401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8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Тема18</Template>
  <TotalTime>2481</TotalTime>
  <Words>3954</Words>
  <Application>Microsoft Office PowerPoint</Application>
  <PresentationFormat>Экран (4:3)</PresentationFormat>
  <Paragraphs>412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Тема18</vt:lpstr>
      <vt:lpstr>Центрально та східноєвропейські країни після Другої світової війни.  Крах комуністичних режимів</vt:lpstr>
      <vt:lpstr>Етапи розвитку країн Центральної та Східної Європи в ІІ пол. ХХ – на поч. ХХІ ст.</vt:lpstr>
      <vt:lpstr>Слайд 3</vt:lpstr>
      <vt:lpstr>ПОЛЬЩА</vt:lpstr>
      <vt:lpstr>ПОЛЬЩА</vt:lpstr>
      <vt:lpstr>Політика Б.Берута</vt:lpstr>
      <vt:lpstr>Слайд 7</vt:lpstr>
      <vt:lpstr>Слайд 8</vt:lpstr>
      <vt:lpstr>Результати діяльності “ Солідарності ”</vt:lpstr>
      <vt:lpstr>Економічні реформи</vt:lpstr>
      <vt:lpstr>ЧЕХОСЛОВАЧЧИНА</vt:lpstr>
      <vt:lpstr>Слайд 12</vt:lpstr>
      <vt:lpstr>Слайд 13</vt:lpstr>
      <vt:lpstr>Слайд 14</vt:lpstr>
      <vt:lpstr>“ Празька весна ” 1968 р. </vt:lpstr>
      <vt:lpstr>Слайд 16</vt:lpstr>
      <vt:lpstr>“ Оксамитова революція ” 1989 р.</vt:lpstr>
      <vt:lpstr>Створення незалежних держав</vt:lpstr>
      <vt:lpstr>УГОРЩИНА</vt:lpstr>
      <vt:lpstr>Встановлення комуністичного режиму</vt:lpstr>
      <vt:lpstr>Революція 1956 р. </vt:lpstr>
      <vt:lpstr>Слайд 22</vt:lpstr>
      <vt:lpstr>Слайд 23</vt:lpstr>
      <vt:lpstr>Слайд 24</vt:lpstr>
      <vt:lpstr>Слайд 25</vt:lpstr>
      <vt:lpstr>РУМУНІЯ </vt:lpstr>
      <vt:lpstr>Слайд 27</vt:lpstr>
      <vt:lpstr>Слайд 28</vt:lpstr>
      <vt:lpstr>Результати 25-річного правління Н.Чаушеску</vt:lpstr>
      <vt:lpstr>Слайд 30</vt:lpstr>
      <vt:lpstr>БОЛГАРІЯ</vt:lpstr>
      <vt:lpstr>Слайд 32</vt:lpstr>
      <vt:lpstr>Слайд 33</vt:lpstr>
      <vt:lpstr>Слайд 34</vt:lpstr>
      <vt:lpstr>Слайд 35</vt:lpstr>
      <vt:lpstr>Слайд 36</vt:lpstr>
      <vt:lpstr>ЮГОСЛАВІЯ</vt:lpstr>
      <vt:lpstr>Слайд 38</vt:lpstr>
      <vt:lpstr>Слайд 39</vt:lpstr>
      <vt:lpstr>Слайд 40</vt:lpstr>
      <vt:lpstr>Слайд 41</vt:lpstr>
      <vt:lpstr>Слайд 42</vt:lpstr>
      <vt:lpstr>КРАЇНИ КОЛИШНЬОЇ ЮГОСЛАВІЇ </vt:lpstr>
      <vt:lpstr>Слайд 44</vt:lpstr>
      <vt:lpstr>Слайд 45</vt:lpstr>
      <vt:lpstr>Слайд 46</vt:lpstr>
      <vt:lpstr>Слайд 47</vt:lpstr>
      <vt:lpstr>Слайд 48</vt:lpstr>
      <vt:lpstr>Слайд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Центрально та східноєвропейські країни після Другої світової війни.</dc:title>
  <dc:creator>Виктория</dc:creator>
  <cp:lastModifiedBy>Виктория</cp:lastModifiedBy>
  <cp:revision>125</cp:revision>
  <dcterms:created xsi:type="dcterms:W3CDTF">2024-04-21T06:23:22Z</dcterms:created>
  <dcterms:modified xsi:type="dcterms:W3CDTF">2024-04-30T10:21:41Z</dcterms:modified>
</cp:coreProperties>
</file>