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2" autoAdjust="0"/>
    <p:restoredTop sz="94579" autoAdjust="0"/>
  </p:normalViewPr>
  <p:slideViewPr>
    <p:cSldViewPr>
      <p:cViewPr>
        <p:scale>
          <a:sx n="80" d="100"/>
          <a:sy n="80" d="100"/>
        </p:scale>
        <p:origin x="-1522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0DDA77-525A-4C85-907A-8C48C169526C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43F251-1FBC-46A9-A8CD-2C0CAA364F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43F251-1FBC-46A9-A8CD-2C0CAA364F4D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/>
            <a:ahLst/>
            <a:cxnLst>
              <a:cxn ang="0">
                <a:pos x="5799" y="10000"/>
              </a:cxn>
              <a:cxn ang="0">
                <a:pos x="5961" y="9880"/>
              </a:cxn>
              <a:cxn ang="0">
                <a:pos x="5988" y="9820"/>
              </a:cxn>
              <a:cxn ang="0">
                <a:pos x="8042" y="5260"/>
              </a:cxn>
              <a:cxn ang="0">
                <a:pos x="8042" y="4721"/>
              </a:cxn>
              <a:cxn ang="0">
                <a:pos x="5988" y="221"/>
              </a:cxn>
              <a:cxn ang="0">
                <a:pos x="5961" y="160"/>
              </a:cxn>
              <a:cxn ang="0">
                <a:pos x="5799" y="41"/>
              </a:cxn>
              <a:cxn ang="0">
                <a:pos x="18" y="0"/>
              </a:cxn>
              <a:cxn ang="0">
                <a:pos x="0" y="9991"/>
              </a:cxn>
              <a:cxn ang="0">
                <a:pos x="5799" y="10000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/>
            </p:cNvSpPr>
            <p:nvPr/>
          </p:nvSpPr>
          <p:spPr bwMode="auto">
            <a:xfrm>
              <a:off x="2487613" y="2284222"/>
              <a:ext cx="85633" cy="534098"/>
            </a:xfrm>
            <a:custGeom>
              <a:avLst/>
              <a:gdLst/>
              <a:ahLst/>
              <a:cxnLst>
                <a:cxn ang="0">
                  <a:pos x="22" y="136"/>
                </a:cxn>
                <a:cxn ang="0">
                  <a:pos x="17" y="8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20" y="124"/>
                </a:cxn>
                <a:cxn ang="0">
                  <a:pos x="22" y="136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/>
            </p:cNvSpPr>
            <p:nvPr/>
          </p:nvSpPr>
          <p:spPr bwMode="auto">
            <a:xfrm>
              <a:off x="2596601" y="2779108"/>
              <a:ext cx="550779" cy="1978191"/>
            </a:xfrm>
            <a:custGeom>
              <a:avLst/>
              <a:gdLst/>
              <a:ahLst/>
              <a:cxnLst>
                <a:cxn ang="0">
                  <a:pos x="86" y="350"/>
                </a:cxn>
                <a:cxn ang="0">
                  <a:pos x="139" y="504"/>
                </a:cxn>
                <a:cxn ang="0">
                  <a:pos x="140" y="478"/>
                </a:cxn>
                <a:cxn ang="0">
                  <a:pos x="95" y="347"/>
                </a:cxn>
                <a:cxn ang="0">
                  <a:pos x="0" y="0"/>
                </a:cxn>
                <a:cxn ang="0">
                  <a:pos x="6" y="61"/>
                </a:cxn>
                <a:cxn ang="0">
                  <a:pos x="86" y="350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/>
            </p:cNvSpPr>
            <p:nvPr/>
          </p:nvSpPr>
          <p:spPr bwMode="auto">
            <a:xfrm>
              <a:off x="3174627" y="4730255"/>
              <a:ext cx="519639" cy="1210171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0" y="0"/>
                </a:cxn>
                <a:cxn ang="0">
                  <a:pos x="0" y="29"/>
                </a:cxn>
                <a:cxn ang="0">
                  <a:pos x="68" y="194"/>
                </a:cxn>
                <a:cxn ang="0">
                  <a:pos x="123" y="308"/>
                </a:cxn>
                <a:cxn ang="0">
                  <a:pos x="132" y="308"/>
                </a:cxn>
                <a:cxn ang="0">
                  <a:pos x="77" y="190"/>
                </a:cxn>
                <a:cxn ang="0">
                  <a:pos x="8" y="22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/>
            </p:cNvSpPr>
            <p:nvPr/>
          </p:nvSpPr>
          <p:spPr bwMode="auto">
            <a:xfrm>
              <a:off x="3305023" y="5630785"/>
              <a:ext cx="145967" cy="309641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37" y="79"/>
                </a:cxn>
                <a:cxn ang="0">
                  <a:pos x="0" y="0"/>
                </a:cxn>
                <a:cxn ang="0">
                  <a:pos x="28" y="79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/>
            </p:cNvSpPr>
            <p:nvPr/>
          </p:nvSpPr>
          <p:spPr bwMode="auto">
            <a:xfrm>
              <a:off x="2573246" y="2818321"/>
              <a:ext cx="700637" cy="2834099"/>
            </a:xfrm>
            <a:custGeom>
              <a:avLst/>
              <a:gdLst/>
              <a:ahLst/>
              <a:cxnLst>
                <a:cxn ang="0">
                  <a:pos x="162" y="660"/>
                </a:cxn>
                <a:cxn ang="0">
                  <a:pos x="116" y="534"/>
                </a:cxn>
                <a:cxn ang="0">
                  <a:pos x="40" y="236"/>
                </a:cxn>
                <a:cxn ang="0">
                  <a:pos x="12" y="51"/>
                </a:cxn>
                <a:cxn ang="0">
                  <a:pos x="0" y="0"/>
                </a:cxn>
                <a:cxn ang="0">
                  <a:pos x="33" y="237"/>
                </a:cxn>
                <a:cxn ang="0">
                  <a:pos x="107" y="537"/>
                </a:cxn>
                <a:cxn ang="0">
                  <a:pos x="160" y="681"/>
                </a:cxn>
                <a:cxn ang="0">
                  <a:pos x="178" y="722"/>
                </a:cxn>
                <a:cxn ang="0">
                  <a:pos x="174" y="708"/>
                </a:cxn>
                <a:cxn ang="0">
                  <a:pos x="162" y="660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/>
            </p:cNvSpPr>
            <p:nvPr/>
          </p:nvSpPr>
          <p:spPr bwMode="auto">
            <a:xfrm>
              <a:off x="2507075" y="285750"/>
              <a:ext cx="89526" cy="2493358"/>
            </a:xfrm>
            <a:custGeom>
              <a:avLst/>
              <a:gdLst/>
              <a:ahLst/>
              <a:cxnLst>
                <a:cxn ang="0">
                  <a:pos x="11" y="577"/>
                </a:cxn>
                <a:cxn ang="0">
                  <a:pos x="12" y="589"/>
                </a:cxn>
                <a:cxn ang="0">
                  <a:pos x="22" y="632"/>
                </a:cxn>
                <a:cxn ang="0">
                  <a:pos x="23" y="635"/>
                </a:cxn>
                <a:cxn ang="0">
                  <a:pos x="17" y="576"/>
                </a:cxn>
                <a:cxn ang="0">
                  <a:pos x="5" y="269"/>
                </a:cxn>
                <a:cxn ang="0">
                  <a:pos x="15" y="0"/>
                </a:cxn>
                <a:cxn ang="0">
                  <a:pos x="12" y="0"/>
                </a:cxn>
                <a:cxn ang="0">
                  <a:pos x="1" y="269"/>
                </a:cxn>
                <a:cxn ang="0">
                  <a:pos x="11" y="577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/>
            </p:cNvSpPr>
            <p:nvPr/>
          </p:nvSpPr>
          <p:spPr bwMode="auto">
            <a:xfrm>
              <a:off x="2553784" y="2599273"/>
              <a:ext cx="68118" cy="4205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56"/>
                </a:cxn>
                <a:cxn ang="0">
                  <a:pos x="17" y="107"/>
                </a:cxn>
                <a:cxn ang="0">
                  <a:pos x="11" y="46"/>
                </a:cxn>
                <a:cxn ang="0">
                  <a:pos x="10" y="43"/>
                </a:cxn>
                <a:cxn ang="0">
                  <a:pos x="0" y="0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/>
            </p:cNvSpPr>
            <p:nvPr/>
          </p:nvSpPr>
          <p:spPr bwMode="auto">
            <a:xfrm>
              <a:off x="3143488" y="4757298"/>
              <a:ext cx="161535" cy="8734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93"/>
                </a:cxn>
                <a:cxn ang="0">
                  <a:pos x="17" y="166"/>
                </a:cxn>
                <a:cxn ang="0">
                  <a:pos x="24" y="184"/>
                </a:cxn>
                <a:cxn ang="0">
                  <a:pos x="41" y="222"/>
                </a:cxn>
                <a:cxn ang="0">
                  <a:pos x="38" y="212"/>
                </a:cxn>
                <a:cxn ang="0">
                  <a:pos x="13" y="92"/>
                </a:cxn>
                <a:cxn ang="0">
                  <a:pos x="8" y="22"/>
                </a:cxn>
                <a:cxn ang="0">
                  <a:pos x="7" y="18"/>
                </a:cxn>
                <a:cxn ang="0">
                  <a:pos x="0" y="0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/>
            </p:cNvSpPr>
            <p:nvPr/>
          </p:nvSpPr>
          <p:spPr bwMode="auto">
            <a:xfrm>
              <a:off x="3147380" y="1282282"/>
              <a:ext cx="1769108" cy="3447973"/>
            </a:xfrm>
            <a:custGeom>
              <a:avLst/>
              <a:gdLst/>
              <a:ahLst/>
              <a:cxnLst>
                <a:cxn ang="0">
                  <a:pos x="7" y="854"/>
                </a:cxn>
                <a:cxn ang="0">
                  <a:pos x="50" y="613"/>
                </a:cxn>
                <a:cxn ang="0">
                  <a:pos x="149" y="388"/>
                </a:cxn>
                <a:cxn ang="0">
                  <a:pos x="285" y="183"/>
                </a:cxn>
                <a:cxn ang="0">
                  <a:pos x="364" y="89"/>
                </a:cxn>
                <a:cxn ang="0">
                  <a:pos x="406" y="44"/>
                </a:cxn>
                <a:cxn ang="0">
                  <a:pos x="450" y="1"/>
                </a:cxn>
                <a:cxn ang="0">
                  <a:pos x="450" y="0"/>
                </a:cxn>
                <a:cxn ang="0">
                  <a:pos x="405" y="43"/>
                </a:cxn>
                <a:cxn ang="0">
                  <a:pos x="363" y="88"/>
                </a:cxn>
                <a:cxn ang="0">
                  <a:pos x="283" y="181"/>
                </a:cxn>
                <a:cxn ang="0">
                  <a:pos x="145" y="386"/>
                </a:cxn>
                <a:cxn ang="0">
                  <a:pos x="45" y="611"/>
                </a:cxn>
                <a:cxn ang="0">
                  <a:pos x="0" y="854"/>
                </a:cxn>
                <a:cxn ang="0">
                  <a:pos x="0" y="859"/>
                </a:cxn>
                <a:cxn ang="0">
                  <a:pos x="7" y="878"/>
                </a:cxn>
                <a:cxn ang="0">
                  <a:pos x="7" y="854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/>
            </p:cNvSpPr>
            <p:nvPr/>
          </p:nvSpPr>
          <p:spPr bwMode="auto">
            <a:xfrm>
              <a:off x="3273883" y="5652419"/>
              <a:ext cx="138182" cy="28800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6" y="73"/>
                </a:cxn>
                <a:cxn ang="0">
                  <a:pos x="35" y="73"/>
                </a:cxn>
                <a:cxn ang="0">
                  <a:pos x="0" y="0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/>
            </p:cNvSpPr>
            <p:nvPr/>
          </p:nvSpPr>
          <p:spPr bwMode="auto">
            <a:xfrm>
              <a:off x="3143488" y="4655887"/>
              <a:ext cx="31139" cy="189300"/>
            </a:xfrm>
            <a:custGeom>
              <a:avLst/>
              <a:gdLst/>
              <a:ahLst/>
              <a:cxnLst>
                <a:cxn ang="0">
                  <a:pos x="7" y="44"/>
                </a:cxn>
                <a:cxn ang="0">
                  <a:pos x="8" y="48"/>
                </a:cxn>
                <a:cxn ang="0">
                  <a:pos x="8" y="19"/>
                </a:cxn>
                <a:cxn ang="0">
                  <a:pos x="1" y="0"/>
                </a:cxn>
                <a:cxn ang="0">
                  <a:pos x="0" y="26"/>
                </a:cxn>
                <a:cxn ang="0">
                  <a:pos x="7" y="44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/>
            </p:cNvSpPr>
            <p:nvPr/>
          </p:nvSpPr>
          <p:spPr bwMode="auto">
            <a:xfrm>
              <a:off x="3211605" y="5410385"/>
              <a:ext cx="202406" cy="530041"/>
            </a:xfrm>
            <a:custGeom>
              <a:avLst/>
              <a:gdLst/>
              <a:ahLst/>
              <a:cxnLst>
                <a:cxn ang="0">
                  <a:pos x="7" y="18"/>
                </a:cxn>
                <a:cxn ang="0">
                  <a:pos x="0" y="0"/>
                </a:cxn>
                <a:cxn ang="0">
                  <a:pos x="12" y="48"/>
                </a:cxn>
                <a:cxn ang="0">
                  <a:pos x="16" y="62"/>
                </a:cxn>
                <a:cxn ang="0">
                  <a:pos x="51" y="135"/>
                </a:cxn>
                <a:cxn ang="0">
                  <a:pos x="52" y="135"/>
                </a:cxn>
                <a:cxn ang="0">
                  <a:pos x="24" y="56"/>
                </a:cxn>
                <a:cxn ang="0">
                  <a:pos x="7" y="18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3" name="Group 48"/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1034" name="Freeform 27"/>
            <p:cNvSpPr>
              <a:spLocks/>
            </p:cNvSpPr>
            <p:nvPr/>
          </p:nvSpPr>
          <p:spPr bwMode="auto">
            <a:xfrm>
              <a:off x="6627813" y="195717"/>
              <a:ext cx="409575" cy="3645937"/>
            </a:xfrm>
            <a:custGeom>
              <a:avLst/>
              <a:gdLst/>
              <a:ahLst/>
              <a:cxnLst>
                <a:cxn ang="0">
                  <a:pos x="7" y="210"/>
                </a:cxn>
                <a:cxn ang="0">
                  <a:pos x="26" y="445"/>
                </a:cxn>
                <a:cxn ang="0">
                  <a:pos x="57" y="679"/>
                </a:cxn>
                <a:cxn ang="0">
                  <a:pos x="101" y="911"/>
                </a:cxn>
                <a:cxn ang="0">
                  <a:pos x="103" y="920"/>
                </a:cxn>
                <a:cxn ang="0">
                  <a:pos x="99" y="874"/>
                </a:cxn>
                <a:cxn ang="0">
                  <a:pos x="99" y="866"/>
                </a:cxn>
                <a:cxn ang="0">
                  <a:pos x="63" y="678"/>
                </a:cxn>
                <a:cxn ang="0">
                  <a:pos x="30" y="444"/>
                </a:cxn>
                <a:cxn ang="0">
                  <a:pos x="9" y="209"/>
                </a:cxn>
                <a:cxn ang="0">
                  <a:pos x="3" y="92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1" y="92"/>
                </a:cxn>
                <a:cxn ang="0">
                  <a:pos x="7" y="210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/>
            </p:cNvSpPr>
            <p:nvPr/>
          </p:nvSpPr>
          <p:spPr bwMode="auto">
            <a:xfrm>
              <a:off x="7061200" y="3771945"/>
              <a:ext cx="350838" cy="1310012"/>
            </a:xfrm>
            <a:custGeom>
              <a:avLst/>
              <a:gdLst/>
              <a:ahLst/>
              <a:cxnLst>
                <a:cxn ang="0">
                  <a:pos x="53" y="229"/>
                </a:cxn>
                <a:cxn ang="0">
                  <a:pos x="88" y="330"/>
                </a:cxn>
                <a:cxn ang="0">
                  <a:pos x="88" y="308"/>
                </a:cxn>
                <a:cxn ang="0">
                  <a:pos x="88" y="304"/>
                </a:cxn>
                <a:cxn ang="0">
                  <a:pos x="62" y="226"/>
                </a:cxn>
                <a:cxn ang="0">
                  <a:pos x="0" y="0"/>
                </a:cxn>
                <a:cxn ang="0">
                  <a:pos x="7" y="63"/>
                </a:cxn>
                <a:cxn ang="0">
                  <a:pos x="53" y="229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/>
            </p:cNvSpPr>
            <p:nvPr/>
          </p:nvSpPr>
          <p:spPr bwMode="auto">
            <a:xfrm>
              <a:off x="7439025" y="5053021"/>
              <a:ext cx="357188" cy="820730"/>
            </a:xfrm>
            <a:custGeom>
              <a:avLst/>
              <a:gdLst/>
              <a:ahLst/>
              <a:cxnLst>
                <a:cxn ang="0">
                  <a:pos x="6" y="15"/>
                </a:cxn>
                <a:cxn ang="0">
                  <a:pos x="0" y="0"/>
                </a:cxn>
                <a:cxn ang="0">
                  <a:pos x="1" y="29"/>
                </a:cxn>
                <a:cxn ang="0">
                  <a:pos x="42" y="127"/>
                </a:cxn>
                <a:cxn ang="0">
                  <a:pos x="80" y="207"/>
                </a:cxn>
                <a:cxn ang="0">
                  <a:pos x="90" y="207"/>
                </a:cxn>
                <a:cxn ang="0">
                  <a:pos x="50" y="123"/>
                </a:cxn>
                <a:cxn ang="0">
                  <a:pos x="6" y="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/>
            </p:cNvSpPr>
            <p:nvPr/>
          </p:nvSpPr>
          <p:spPr bwMode="auto">
            <a:xfrm>
              <a:off x="7037388" y="3811403"/>
              <a:ext cx="457200" cy="1853219"/>
            </a:xfrm>
            <a:custGeom>
              <a:avLst/>
              <a:gdLst/>
              <a:ahLst/>
              <a:cxnLst>
                <a:cxn ang="0">
                  <a:pos x="101" y="409"/>
                </a:cxn>
                <a:cxn ang="0">
                  <a:pos x="78" y="344"/>
                </a:cxn>
                <a:cxn ang="0">
                  <a:pos x="29" y="151"/>
                </a:cxn>
                <a:cxn ang="0">
                  <a:pos x="13" y="53"/>
                </a:cxn>
                <a:cxn ang="0">
                  <a:pos x="0" y="0"/>
                </a:cxn>
                <a:cxn ang="0">
                  <a:pos x="21" y="152"/>
                </a:cxn>
                <a:cxn ang="0">
                  <a:pos x="69" y="347"/>
                </a:cxn>
                <a:cxn ang="0">
                  <a:pos x="103" y="441"/>
                </a:cxn>
                <a:cxn ang="0">
                  <a:pos x="115" y="467"/>
                </a:cxn>
                <a:cxn ang="0">
                  <a:pos x="112" y="458"/>
                </a:cxn>
                <a:cxn ang="0">
                  <a:pos x="101" y="409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/>
            </p:cNvSpPr>
            <p:nvPr/>
          </p:nvSpPr>
          <p:spPr bwMode="auto">
            <a:xfrm>
              <a:off x="6992938" y="1263719"/>
              <a:ext cx="144462" cy="2508226"/>
            </a:xfrm>
            <a:custGeom>
              <a:avLst/>
              <a:gdLst/>
              <a:ahLst/>
              <a:cxnLst>
                <a:cxn ang="0">
                  <a:pos x="17" y="633"/>
                </a:cxn>
                <a:cxn ang="0">
                  <a:pos x="13" y="597"/>
                </a:cxn>
                <a:cxn ang="0">
                  <a:pos x="5" y="398"/>
                </a:cxn>
                <a:cxn ang="0">
                  <a:pos x="13" y="198"/>
                </a:cxn>
                <a:cxn ang="0">
                  <a:pos x="22" y="99"/>
                </a:cxn>
                <a:cxn ang="0">
                  <a:pos x="36" y="0"/>
                </a:cxn>
                <a:cxn ang="0">
                  <a:pos x="35" y="0"/>
                </a:cxn>
                <a:cxn ang="0">
                  <a:pos x="20" y="99"/>
                </a:cxn>
                <a:cxn ang="0">
                  <a:pos x="10" y="198"/>
                </a:cxn>
                <a:cxn ang="0">
                  <a:pos x="1" y="398"/>
                </a:cxn>
                <a:cxn ang="0">
                  <a:pos x="7" y="589"/>
                </a:cxn>
                <a:cxn ang="0">
                  <a:pos x="16" y="632"/>
                </a:cxn>
                <a:cxn ang="0">
                  <a:pos x="17" y="633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/>
            </p:cNvSpPr>
            <p:nvPr/>
          </p:nvSpPr>
          <p:spPr bwMode="auto">
            <a:xfrm>
              <a:off x="7526338" y="5640947"/>
              <a:ext cx="111125" cy="232804"/>
            </a:xfrm>
            <a:custGeom>
              <a:avLst/>
              <a:gdLst/>
              <a:ahLst/>
              <a:cxnLst>
                <a:cxn ang="0">
                  <a:pos x="22" y="59"/>
                </a:cxn>
                <a:cxn ang="0">
                  <a:pos x="28" y="59"/>
                </a:cxn>
                <a:cxn ang="0">
                  <a:pos x="0" y="0"/>
                </a:cxn>
                <a:cxn ang="0">
                  <a:pos x="22" y="59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/>
            </p:cNvSpPr>
            <p:nvPr/>
          </p:nvSpPr>
          <p:spPr bwMode="auto">
            <a:xfrm>
              <a:off x="7021513" y="3598329"/>
              <a:ext cx="68262" cy="424833"/>
            </a:xfrm>
            <a:custGeom>
              <a:avLst/>
              <a:gdLst/>
              <a:ahLst/>
              <a:cxnLst>
                <a:cxn ang="0">
                  <a:pos x="4" y="54"/>
                </a:cxn>
                <a:cxn ang="0">
                  <a:pos x="17" y="107"/>
                </a:cxn>
                <a:cxn ang="0">
                  <a:pos x="10" y="44"/>
                </a:cxn>
                <a:cxn ang="0">
                  <a:pos x="9" y="43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" y="54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/>
            </p:cNvSpPr>
            <p:nvPr/>
          </p:nvSpPr>
          <p:spPr bwMode="auto">
            <a:xfrm>
              <a:off x="7412038" y="2802588"/>
              <a:ext cx="1168400" cy="2250433"/>
            </a:xfrm>
            <a:custGeom>
              <a:avLst/>
              <a:gdLst/>
              <a:ahLst/>
              <a:cxnLst>
                <a:cxn ang="0">
                  <a:pos x="8" y="553"/>
                </a:cxn>
                <a:cxn ang="0">
                  <a:pos x="35" y="397"/>
                </a:cxn>
                <a:cxn ang="0">
                  <a:pos x="99" y="252"/>
                </a:cxn>
                <a:cxn ang="0">
                  <a:pos x="187" y="119"/>
                </a:cxn>
                <a:cxn ang="0">
                  <a:pos x="238" y="58"/>
                </a:cxn>
                <a:cxn ang="0">
                  <a:pos x="265" y="28"/>
                </a:cxn>
                <a:cxn ang="0">
                  <a:pos x="294" y="0"/>
                </a:cxn>
                <a:cxn ang="0">
                  <a:pos x="293" y="0"/>
                </a:cxn>
                <a:cxn ang="0">
                  <a:pos x="264" y="27"/>
                </a:cxn>
                <a:cxn ang="0">
                  <a:pos x="237" y="56"/>
                </a:cxn>
                <a:cxn ang="0">
                  <a:pos x="185" y="117"/>
                </a:cxn>
                <a:cxn ang="0">
                  <a:pos x="95" y="249"/>
                </a:cxn>
                <a:cxn ang="0">
                  <a:pos x="30" y="396"/>
                </a:cxn>
                <a:cxn ang="0">
                  <a:pos x="0" y="549"/>
                </a:cxn>
                <a:cxn ang="0">
                  <a:pos x="7" y="568"/>
                </a:cxn>
                <a:cxn ang="0">
                  <a:pos x="8" y="553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/>
            </p:cNvSpPr>
            <p:nvPr/>
          </p:nvSpPr>
          <p:spPr bwMode="auto">
            <a:xfrm>
              <a:off x="7494588" y="5664622"/>
              <a:ext cx="100012" cy="2091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53"/>
                </a:cxn>
                <a:cxn ang="0">
                  <a:pos x="25" y="53"/>
                </a:cxn>
                <a:cxn ang="0">
                  <a:pos x="0" y="0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/>
            </p:cNvSpPr>
            <p:nvPr/>
          </p:nvSpPr>
          <p:spPr bwMode="auto">
            <a:xfrm>
              <a:off x="7412038" y="5081957"/>
              <a:ext cx="114300" cy="55899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89"/>
                </a:cxn>
                <a:cxn ang="0">
                  <a:pos x="18" y="117"/>
                </a:cxn>
                <a:cxn ang="0">
                  <a:pos x="29" y="141"/>
                </a:cxn>
                <a:cxn ang="0">
                  <a:pos x="27" y="135"/>
                </a:cxn>
                <a:cxn ang="0">
                  <a:pos x="8" y="22"/>
                </a:cxn>
                <a:cxn ang="0">
                  <a:pos x="4" y="11"/>
                </a:cxn>
                <a:cxn ang="0">
                  <a:pos x="0" y="0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/>
            </p:cNvSpPr>
            <p:nvPr/>
          </p:nvSpPr>
          <p:spPr bwMode="auto">
            <a:xfrm>
              <a:off x="7412038" y="4978050"/>
              <a:ext cx="31750" cy="189399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4" y="37"/>
                </a:cxn>
                <a:cxn ang="0">
                  <a:pos x="8" y="48"/>
                </a:cxn>
                <a:cxn ang="0">
                  <a:pos x="7" y="19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26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/>
            </p:cNvSpPr>
            <p:nvPr/>
          </p:nvSpPr>
          <p:spPr bwMode="auto">
            <a:xfrm>
              <a:off x="7439025" y="5434450"/>
              <a:ext cx="174625" cy="439301"/>
            </a:xfrm>
            <a:custGeom>
              <a:avLst/>
              <a:gdLst/>
              <a:ahLst/>
              <a:cxnLst>
                <a:cxn ang="0">
                  <a:pos x="11" y="28"/>
                </a:cxn>
                <a:cxn ang="0">
                  <a:pos x="0" y="0"/>
                </a:cxn>
                <a:cxn ang="0">
                  <a:pos x="11" y="49"/>
                </a:cxn>
                <a:cxn ang="0">
                  <a:pos x="14" y="58"/>
                </a:cxn>
                <a:cxn ang="0">
                  <a:pos x="39" y="111"/>
                </a:cxn>
                <a:cxn ang="0">
                  <a:pos x="44" y="111"/>
                </a:cxn>
                <a:cxn ang="0">
                  <a:pos x="22" y="52"/>
                </a:cxn>
                <a:cxn ang="0">
                  <a:pos x="11" y="28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62" name="Rectangle 61"/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B106E36-FD25-4E2D-B0AA-010F637433A0}" type="datetimeFigureOut">
              <a:rPr lang="ru-RU" smtClean="0"/>
              <a:pPr/>
              <a:t>31.08.2025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2000">
                <a:solidFill>
                  <a:srgbClr val="FEFFFF"/>
                </a:solidFill>
                <a:latin typeface="+mn-lt"/>
                <a:cs typeface="+mn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4214818"/>
            <a:ext cx="7715256" cy="1776418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uk-UA" sz="3600" b="1" dirty="0" smtClean="0"/>
              <a:t>КУЛЬТУРА КРАЇН ЗАРУБІЖНОГО СВІТУ В ДРУГІЙ ПОЛОВИНІ ХХ – НА ПОЧАТКУ ХХІ СТОЛІТТЯ</a:t>
            </a:r>
            <a:endParaRPr lang="ru-RU" sz="3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00232" y="6143644"/>
            <a:ext cx="6858000" cy="533400"/>
          </a:xfrm>
        </p:spPr>
        <p:txBody>
          <a:bodyPr/>
          <a:lstStyle/>
          <a:p>
            <a:r>
              <a:rPr lang="uk-UA" dirty="0" smtClean="0"/>
              <a:t>Підготувала викладач Котішевська В.В.</a:t>
            </a:r>
            <a:endParaRPr lang="ru-RU" dirty="0"/>
          </a:p>
        </p:txBody>
      </p:sp>
      <p:sp>
        <p:nvSpPr>
          <p:cNvPr id="41986" name="AutoShape 2" descr="XX век: все главные стили живописи в одной таблице • Arzam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987" name="Picture 3" descr="C:\Users\Vika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5" y="142853"/>
            <a:ext cx="4151710" cy="3643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988" name="Picture 4" descr="C:\Users\Vika\Desktop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01651"/>
            <a:ext cx="3857620" cy="2897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989" name="Picture 5" descr="C:\Users\Vika\Desktop\3.jpg"/>
          <p:cNvPicPr>
            <a:picLocks noChangeAspect="1" noChangeArrowheads="1"/>
          </p:cNvPicPr>
          <p:nvPr/>
        </p:nvPicPr>
        <p:blipFill>
          <a:blip r:embed="rId4" cstate="print"/>
          <a:srcRect l="3683" t="5776" r="2413" b="7576"/>
          <a:stretch>
            <a:fillRect/>
          </a:stretch>
        </p:blipFill>
        <p:spPr bwMode="auto">
          <a:xfrm>
            <a:off x="2928926" y="2071677"/>
            <a:ext cx="3929090" cy="23112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19080"/>
          </a:xfrm>
        </p:spPr>
        <p:txBody>
          <a:bodyPr>
            <a:normAutofit/>
          </a:bodyPr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</a:rPr>
              <a:t>Епоха науково-технічної революції 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28670"/>
            <a:ext cx="6929454" cy="3714776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r>
              <a:rPr lang="uk-UA" sz="1800" b="1" dirty="0" smtClean="0"/>
              <a:t>4 жовтня 1957 р. </a:t>
            </a:r>
            <a:r>
              <a:rPr lang="uk-UA" sz="1800" dirty="0" smtClean="0"/>
              <a:t>– Запуск в СРСР першого в історії </a:t>
            </a:r>
            <a:r>
              <a:rPr lang="uk-UA" sz="1800" b="1" dirty="0" smtClean="0"/>
              <a:t>штучного супутника Землі;</a:t>
            </a:r>
          </a:p>
          <a:p>
            <a:r>
              <a:rPr lang="uk-UA" sz="1800" b="1" dirty="0" smtClean="0"/>
              <a:t>1 лютого 1958 р. </a:t>
            </a:r>
            <a:r>
              <a:rPr lang="uk-UA" sz="1800" dirty="0" smtClean="0"/>
              <a:t>– Запуск на орбіту Землі першого американського супутника;</a:t>
            </a:r>
          </a:p>
          <a:p>
            <a:r>
              <a:rPr lang="uk-UA" sz="1800" b="1" dirty="0" smtClean="0"/>
              <a:t>12 квітня 1961 р. </a:t>
            </a:r>
            <a:r>
              <a:rPr lang="uk-UA" sz="1800" dirty="0" smtClean="0"/>
              <a:t>– </a:t>
            </a:r>
            <a:r>
              <a:rPr lang="uk-UA" sz="1800" b="1" dirty="0" smtClean="0"/>
              <a:t>Перший орбітальний політ навколо Землі </a:t>
            </a:r>
            <a:r>
              <a:rPr lang="uk-UA" sz="1800" dirty="0" smtClean="0"/>
              <a:t>радянського космонавта </a:t>
            </a:r>
            <a:r>
              <a:rPr lang="uk-UA" sz="1800" b="1" dirty="0" smtClean="0"/>
              <a:t>Ю.Гагаріна</a:t>
            </a:r>
            <a:r>
              <a:rPr lang="uk-UA" sz="1800" dirty="0" smtClean="0"/>
              <a:t> на космічному кораблі “Восток-1”;</a:t>
            </a:r>
          </a:p>
          <a:p>
            <a:r>
              <a:rPr lang="uk-UA" sz="1800" b="1" dirty="0" smtClean="0"/>
              <a:t>5 травня 1961 р. </a:t>
            </a:r>
            <a:r>
              <a:rPr lang="uk-UA" sz="1800" dirty="0" smtClean="0"/>
              <a:t>– Перший політ у космос американського астронавта А.</a:t>
            </a:r>
            <a:r>
              <a:rPr lang="uk-UA" sz="1800" dirty="0" err="1" smtClean="0"/>
              <a:t>Шепарда</a:t>
            </a:r>
            <a:r>
              <a:rPr lang="uk-UA" sz="1800" dirty="0" smtClean="0"/>
              <a:t>;</a:t>
            </a:r>
          </a:p>
          <a:p>
            <a:r>
              <a:rPr lang="uk-UA" b="1" dirty="0" smtClean="0"/>
              <a:t>18 </a:t>
            </a:r>
            <a:r>
              <a:rPr lang="uk-UA" b="1" dirty="0" err="1" smtClean="0"/>
              <a:t>березеня</a:t>
            </a:r>
            <a:r>
              <a:rPr lang="uk-UA" b="1" dirty="0" smtClean="0"/>
              <a:t> 1965 р</a:t>
            </a:r>
            <a:r>
              <a:rPr lang="uk-UA" dirty="0" smtClean="0"/>
              <a:t>. – </a:t>
            </a:r>
            <a:r>
              <a:rPr lang="uk-UA" b="1" dirty="0" smtClean="0"/>
              <a:t>Перший вихід людини у відкритий космос</a:t>
            </a:r>
            <a:r>
              <a:rPr lang="uk-UA" dirty="0" smtClean="0"/>
              <a:t>, здійснений радянським космонавтом </a:t>
            </a:r>
            <a:r>
              <a:rPr lang="uk-UA" b="1" dirty="0" smtClean="0"/>
              <a:t>О.Леоновим</a:t>
            </a:r>
            <a:endParaRPr lang="ru-RU" sz="1800" b="1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00042"/>
            <a:ext cx="2928926" cy="419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 anchorCtr="0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Дослідження</a:t>
            </a:r>
            <a:r>
              <a:rPr kumimoji="0" lang="uk-UA" sz="20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космосу: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6082" name="Picture 2" descr="undefin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091" y="428604"/>
            <a:ext cx="2235909" cy="1831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929454" y="2214554"/>
            <a:ext cx="2214546" cy="419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 anchorCtr="0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Перший штучний супутник</a:t>
            </a:r>
            <a:r>
              <a:rPr kumimoji="0" lang="uk-UA" sz="2000" b="1" i="1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Землі, 1957 р.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6084" name="Picture 4" descr="Юрій Гагарін: перший політ 60 років том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00570"/>
            <a:ext cx="3286116" cy="2081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0" y="6438920"/>
            <a:ext cx="3286116" cy="419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 anchorCtr="0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Перший політ навколо Землі, Ю.Гагарін, 1961 р. 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6086" name="Picture 6" descr="Перший політ американця в космос – Алан Шепард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4572008"/>
            <a:ext cx="3554315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3357554" y="6438920"/>
            <a:ext cx="3286116" cy="419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 anchorCtr="0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Американський астронавт Ален </a:t>
            </a:r>
            <a:r>
              <a:rPr kumimoji="0" lang="uk-UA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Шепард</a:t>
            </a:r>
            <a:r>
              <a:rPr kumimoji="0" lang="uk-UA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, 1961 р. 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6088" name="Picture 8" descr="З'явилися секретні документи СРСР про перший вихід людини в космос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65025" y="2714620"/>
            <a:ext cx="3378975" cy="2252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6858016" y="4786322"/>
            <a:ext cx="2000232" cy="64294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 anchorCtr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3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Перший вихід людини у відкритий космос, 1965</a:t>
            </a:r>
            <a:r>
              <a:rPr kumimoji="0" lang="uk-UA" sz="1300" b="1" i="1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р. </a:t>
            </a:r>
            <a:endParaRPr kumimoji="0" lang="ru-RU" sz="1300" b="1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6090" name="Picture 10" descr="Леонов № 1. Каким планета Земля запомнит первого человека в открытом  космосе — Meduz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5429265"/>
            <a:ext cx="2071701" cy="140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28604"/>
            <a:ext cx="9144000" cy="2643206"/>
          </a:xfrm>
          <a:solidFill>
            <a:schemeClr val="accent2"/>
          </a:solidFill>
        </p:spPr>
        <p:txBody>
          <a:bodyPr/>
          <a:lstStyle/>
          <a:p>
            <a:r>
              <a:rPr lang="uk-UA" b="1" dirty="0" smtClean="0"/>
              <a:t>1969 р. </a:t>
            </a:r>
            <a:r>
              <a:rPr lang="uk-UA" dirty="0" smtClean="0"/>
              <a:t>– </a:t>
            </a:r>
            <a:r>
              <a:rPr lang="uk-UA" b="1" dirty="0" smtClean="0"/>
              <a:t>Висадка на поверхню Місяця </a:t>
            </a:r>
            <a:r>
              <a:rPr lang="uk-UA" dirty="0" smtClean="0"/>
              <a:t>американських астронавтів Н.</a:t>
            </a:r>
            <a:r>
              <a:rPr lang="uk-UA" dirty="0" err="1" smtClean="0"/>
              <a:t>Армстронга</a:t>
            </a:r>
            <a:r>
              <a:rPr lang="uk-UA" dirty="0" smtClean="0"/>
              <a:t> та Е.</a:t>
            </a:r>
            <a:r>
              <a:rPr lang="uk-UA" dirty="0" err="1" smtClean="0"/>
              <a:t>Олдріна</a:t>
            </a:r>
            <a:r>
              <a:rPr lang="uk-UA" dirty="0" smtClean="0"/>
              <a:t>;</a:t>
            </a:r>
          </a:p>
          <a:p>
            <a:r>
              <a:rPr lang="uk-UA" b="1" dirty="0" smtClean="0"/>
              <a:t>1973 р.</a:t>
            </a:r>
            <a:r>
              <a:rPr lang="uk-UA" dirty="0" smtClean="0"/>
              <a:t> – Запуск у США </a:t>
            </a:r>
            <a:r>
              <a:rPr lang="uk-UA" b="1" dirty="0" smtClean="0"/>
              <a:t>першого космічного апарату, що вийшов за межі Сонячної системи</a:t>
            </a:r>
            <a:r>
              <a:rPr lang="uk-UA" dirty="0" smtClean="0"/>
              <a:t>;</a:t>
            </a:r>
          </a:p>
          <a:p>
            <a:r>
              <a:rPr lang="uk-UA" b="1" dirty="0" smtClean="0"/>
              <a:t>Липень 1975 р. </a:t>
            </a:r>
            <a:r>
              <a:rPr lang="uk-UA" dirty="0" smtClean="0"/>
              <a:t>– </a:t>
            </a:r>
            <a:r>
              <a:rPr lang="uk-UA" b="1" dirty="0" smtClean="0"/>
              <a:t>Перше в історії стикування у космосі кораблів </a:t>
            </a:r>
            <a:r>
              <a:rPr lang="uk-UA" dirty="0" err="1" smtClean="0"/>
              <a:t>“Аполлон”</a:t>
            </a:r>
            <a:r>
              <a:rPr lang="uk-UA" dirty="0" smtClean="0"/>
              <a:t> (США) і </a:t>
            </a:r>
            <a:r>
              <a:rPr lang="uk-UA" dirty="0" err="1" smtClean="0"/>
              <a:t>“Союз”</a:t>
            </a:r>
            <a:r>
              <a:rPr lang="uk-UA" dirty="0" smtClean="0"/>
              <a:t> (СРСР), запущених з територій двох держав;</a:t>
            </a:r>
          </a:p>
          <a:p>
            <a:r>
              <a:rPr lang="uk-UA" b="1" dirty="0" smtClean="0"/>
              <a:t>70-80-ті рр. ХХ ст. </a:t>
            </a:r>
            <a:r>
              <a:rPr lang="uk-UA" dirty="0" smtClean="0"/>
              <a:t>– Запуск космічних апаратів для вивчення Венери, Юпітера, Марса.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2928926" cy="419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 anchorCtr="0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Дослідження</a:t>
            </a:r>
            <a:r>
              <a:rPr kumimoji="0" lang="uk-UA" sz="20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космосу: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5058" name="Picture 2" descr="Висада людей на Місяць дійсно була / NASA, Charles M. Duke Jr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43248"/>
            <a:ext cx="3333720" cy="25002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5715016"/>
            <a:ext cx="3286116" cy="419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 anchorCtr="0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Висадка на поверхню Місяця,</a:t>
            </a:r>
            <a:r>
              <a:rPr kumimoji="0" lang="uk-UA" sz="2000" b="1" i="1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1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1969 р.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5060" name="Picture 4" descr="Voyager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3643314"/>
            <a:ext cx="2732171" cy="22574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3428992" y="5929330"/>
            <a:ext cx="2571768" cy="419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 anchorCtr="0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Перший космічний апарат, 1973 р.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5062" name="Picture 6" descr="Стикування — Вікіпеді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5464681"/>
            <a:ext cx="2952728" cy="13933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064" name="AutoShape 8" descr="Союз-Аполло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5066" name="AutoShape 10" descr="Союз-Аполло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5067" name="Picture 11" descr="C:\Users\Vika\Desktop\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2857496"/>
            <a:ext cx="2776537" cy="2227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6286512" y="5072074"/>
            <a:ext cx="2571768" cy="419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 anchorCtr="0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Екіпажі кораблів </a:t>
            </a:r>
            <a:r>
              <a:rPr kumimoji="0" lang="uk-UA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“Союз”</a:t>
            </a:r>
            <a:r>
              <a:rPr kumimoji="0" lang="uk-UA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та </a:t>
            </a:r>
            <a:r>
              <a:rPr kumimoji="0" lang="uk-UA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“Аполлон”</a:t>
            </a:r>
            <a:r>
              <a:rPr kumimoji="0" lang="uk-UA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, 1975 р.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" y="428604"/>
            <a:ext cx="9144000" cy="4143404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uk-UA" dirty="0" smtClean="0"/>
              <a:t>Відкриття в оптиці, механіці, радіофізиці та інших галузях науки, що спричинили комп'ютерну революцію: </a:t>
            </a:r>
          </a:p>
          <a:p>
            <a:pPr>
              <a:buNone/>
            </a:pPr>
            <a:r>
              <a:rPr lang="uk-UA" b="1" dirty="0" smtClean="0"/>
              <a:t>1947 р</a:t>
            </a:r>
            <a:r>
              <a:rPr lang="uk-UA" dirty="0" smtClean="0"/>
              <a:t>. – винайдення американськими вченими транзистора, який замінив електронні лампи</a:t>
            </a:r>
          </a:p>
          <a:p>
            <a:pPr>
              <a:buNone/>
            </a:pPr>
            <a:r>
              <a:rPr lang="uk-UA" b="1" dirty="0" smtClean="0"/>
              <a:t>1957 р. </a:t>
            </a:r>
            <a:r>
              <a:rPr lang="uk-UA" dirty="0" smtClean="0"/>
              <a:t>– створення американцями першої у світі мікросхеми</a:t>
            </a:r>
          </a:p>
          <a:p>
            <a:pPr>
              <a:buNone/>
            </a:pPr>
            <a:r>
              <a:rPr lang="uk-UA" b="1" dirty="0" smtClean="0"/>
              <a:t>Середина 70-х рр. </a:t>
            </a:r>
            <a:r>
              <a:rPr lang="uk-UA" dirty="0" smtClean="0"/>
              <a:t>– початок епохи масової комп'ютеризації  </a:t>
            </a:r>
          </a:p>
          <a:p>
            <a:r>
              <a:rPr lang="uk-UA" dirty="0" smtClean="0"/>
              <a:t>Відкриття в галузі ядерної фізики і фізики плазми;</a:t>
            </a:r>
          </a:p>
          <a:p>
            <a:r>
              <a:rPr lang="uk-UA" dirty="0" smtClean="0"/>
              <a:t>Досягнення в біології та медицині викликали появу нових галузей і напрямів – біофізики, біохімії, космічної біології та ін.</a:t>
            </a:r>
          </a:p>
          <a:p>
            <a:r>
              <a:rPr lang="uk-UA" dirty="0" err="1" smtClean="0"/>
              <a:t>“зелена</a:t>
            </a:r>
            <a:r>
              <a:rPr lang="uk-UA" dirty="0" smtClean="0"/>
              <a:t> </a:t>
            </a:r>
            <a:r>
              <a:rPr lang="uk-UA" dirty="0" err="1" smtClean="0"/>
              <a:t>революція”</a:t>
            </a:r>
            <a:r>
              <a:rPr lang="uk-UA" dirty="0" smtClean="0"/>
              <a:t> – цілеспрямовані дослідження та польові випробування щодо поліпшення сортів зернових культур, придатних для вирощування в країнах, що розвиваються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2928926" cy="419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Результати НТР</a:t>
            </a:r>
            <a:r>
              <a:rPr kumimoji="0" lang="uk-UA" sz="20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4034" name="Picture 2" descr="Винайдення транзистора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572008"/>
            <a:ext cx="2232411" cy="200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42844" y="6438920"/>
            <a:ext cx="2357422" cy="419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 anchorCtr="0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Винайдення транзистора, 1947 р. 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4036" name="Picture 4" descr="https://i0.wp.com/www.kovrkv.org/wp-content/uploads/2022/11/1fda0aced5c56246db5005d2f61e3.jpg?resize=411%2C311&amp;ssl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4643446"/>
            <a:ext cx="2628891" cy="19892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38" name="Picture 6" descr="Белка и Стрелка — Википеди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4714884"/>
            <a:ext cx="2571748" cy="1937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3643306" y="6438920"/>
            <a:ext cx="3786214" cy="419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 anchorCtr="0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Перші собаки у космосі: Лайка, Білка та  Стрілка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642918"/>
            <a:ext cx="6215074" cy="642942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uk-UA" sz="2000" dirty="0" smtClean="0">
                <a:solidFill>
                  <a:schemeClr val="tx1"/>
                </a:solidFill>
              </a:rPr>
              <a:t>На розвиток повоєнної літератури та мистецтва великий вплив справили: 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52015" y="1571612"/>
            <a:ext cx="6591985" cy="4071966"/>
          </a:xfrm>
        </p:spPr>
        <p:txBody>
          <a:bodyPr/>
          <a:lstStyle/>
          <a:p>
            <a:r>
              <a:rPr lang="uk-UA" dirty="0" smtClean="0"/>
              <a:t>Війна з її трагічними наслідками для людської цивілізації;</a:t>
            </a:r>
          </a:p>
          <a:p>
            <a:r>
              <a:rPr lang="uk-UA" dirty="0" smtClean="0"/>
              <a:t>Розгром нацизму;</a:t>
            </a:r>
          </a:p>
          <a:p>
            <a:r>
              <a:rPr lang="uk-UA" dirty="0" smtClean="0"/>
              <a:t>Розкол світу на демократичну й тоталітарну системи;</a:t>
            </a:r>
          </a:p>
          <a:p>
            <a:r>
              <a:rPr lang="uk-UA" dirty="0" smtClean="0"/>
              <a:t>Ядерна небезпека; </a:t>
            </a:r>
          </a:p>
          <a:p>
            <a:r>
              <a:rPr lang="uk-UA" dirty="0" smtClean="0"/>
              <a:t>Урбанізація, що призвела до масового переселення людей в міста і відірвала їх від традиційної культури;</a:t>
            </a:r>
          </a:p>
          <a:p>
            <a:r>
              <a:rPr lang="uk-UA" dirty="0" smtClean="0"/>
              <a:t>Глобальні проблеми, що постали перед людством, насамперед, проблема місця й ролі людини в новому постіндустріальному суспільстві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457200" y="152400"/>
            <a:ext cx="8229600" cy="419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Література і мистецтво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3010" name="Picture 2" descr="https://www.istpravda.com.ua/images/doc/1/6/1664a17-7-gdr-di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643050"/>
            <a:ext cx="2425733" cy="3500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42844" y="5143512"/>
            <a:ext cx="2357422" cy="35719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3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Німецькі діти, 1945 р. </a:t>
            </a:r>
            <a:endParaRPr kumimoji="0" lang="ru-RU" sz="1300" b="1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2912551" cy="518874"/>
          </a:xfrm>
          <a:solidFill>
            <a:srgbClr val="00B0F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uk-UA" sz="2000" dirty="0" smtClean="0"/>
              <a:t>Світова література</a:t>
            </a:r>
            <a:endParaRPr lang="ru-RU" sz="20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908720"/>
          <a:ext cx="6444207" cy="4421088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2071670"/>
                <a:gridCol w="1852258"/>
                <a:gridCol w="2520279"/>
              </a:tblGrid>
              <a:tr h="641568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Жанри 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Представники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Характерні ознаки 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824873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Реалізм </a:t>
                      </a:r>
                      <a:endParaRPr lang="ru-RU" sz="1400" b="1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М.</a:t>
                      </a:r>
                      <a:r>
                        <a:rPr lang="uk-UA" sz="1400" dirty="0" err="1" smtClean="0"/>
                        <a:t>Дрюон</a:t>
                      </a:r>
                      <a:r>
                        <a:rPr lang="uk-UA" sz="1400" dirty="0" smtClean="0"/>
                        <a:t>, Е.</a:t>
                      </a:r>
                      <a:r>
                        <a:rPr lang="uk-UA" sz="1400" dirty="0" err="1" smtClean="0"/>
                        <a:t>Базен</a:t>
                      </a:r>
                      <a:r>
                        <a:rPr lang="uk-UA" sz="1400" dirty="0" smtClean="0"/>
                        <a:t>, Л.Арагон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Зображення актуальних соціально-політичних</a:t>
                      </a:r>
                      <a:r>
                        <a:rPr lang="uk-UA" sz="1400" baseline="0" dirty="0" smtClean="0"/>
                        <a:t> та морально-психологічних проблем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008178">
                <a:tc>
                  <a:txBody>
                    <a:bodyPr/>
                    <a:lstStyle/>
                    <a:p>
                      <a:r>
                        <a:rPr lang="uk-UA" sz="1400" b="1" dirty="0" err="1" smtClean="0"/>
                        <a:t>“Соціалістичний</a:t>
                      </a:r>
                      <a:r>
                        <a:rPr lang="uk-UA" sz="1400" b="1" dirty="0" smtClean="0"/>
                        <a:t> </a:t>
                      </a:r>
                      <a:r>
                        <a:rPr lang="uk-UA" sz="1400" b="1" dirty="0" err="1" smtClean="0"/>
                        <a:t>реалізм”</a:t>
                      </a:r>
                      <a:endParaRPr lang="ru-RU" sz="1400" b="1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М.Шолохов, О.Толстой, О.Фадєєв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Відсутність багатобарвності. Прикрашування історії. </a:t>
                      </a:r>
                      <a:r>
                        <a:rPr lang="uk-UA" sz="1400" dirty="0" err="1" smtClean="0"/>
                        <a:t>“Лакування”</a:t>
                      </a:r>
                      <a:r>
                        <a:rPr lang="uk-UA" sz="1400" dirty="0" smtClean="0"/>
                        <a:t> дійсності. Зображення напівправди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008178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Антисоціалістичний</a:t>
                      </a:r>
                      <a:r>
                        <a:rPr lang="uk-UA" sz="1400" b="1" baseline="0" dirty="0" smtClean="0"/>
                        <a:t> реалізм</a:t>
                      </a:r>
                      <a:endParaRPr lang="ru-RU" sz="1400" b="1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О.</a:t>
                      </a:r>
                      <a:r>
                        <a:rPr lang="uk-UA" sz="1400" dirty="0" err="1" smtClean="0"/>
                        <a:t>Солженіцин</a:t>
                      </a:r>
                      <a:r>
                        <a:rPr lang="uk-UA" sz="1400" dirty="0" smtClean="0"/>
                        <a:t>,</a:t>
                      </a:r>
                      <a:r>
                        <a:rPr lang="uk-UA" sz="1400" baseline="0" dirty="0" smtClean="0"/>
                        <a:t> Б.Пастернак, А.Платонов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Викриття вад тоталітаризму</a:t>
                      </a:r>
                      <a:r>
                        <a:rPr lang="uk-UA" sz="1400" baseline="0" dirty="0" smtClean="0"/>
                        <a:t> та пошуки літературних і художніх засобів боротьби проти нього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58263">
                <a:tc>
                  <a:txBody>
                    <a:bodyPr/>
                    <a:lstStyle/>
                    <a:p>
                      <a:r>
                        <a:rPr lang="uk-UA" sz="1400" b="1" dirty="0" err="1" smtClean="0"/>
                        <a:t>“Міфологічний</a:t>
                      </a:r>
                      <a:r>
                        <a:rPr lang="uk-UA" sz="1400" b="1" dirty="0" smtClean="0"/>
                        <a:t> </a:t>
                      </a:r>
                      <a:r>
                        <a:rPr lang="uk-UA" sz="1400" b="1" dirty="0" err="1" smtClean="0"/>
                        <a:t>реалізм”</a:t>
                      </a:r>
                      <a:r>
                        <a:rPr lang="uk-UA" sz="1400" b="1" dirty="0" smtClean="0"/>
                        <a:t> </a:t>
                      </a:r>
                      <a:endParaRPr lang="ru-RU" sz="1400" b="1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Габріель </a:t>
                      </a:r>
                      <a:r>
                        <a:rPr lang="uk-UA" sz="1400" dirty="0" err="1" smtClean="0"/>
                        <a:t>Гарсія</a:t>
                      </a:r>
                      <a:r>
                        <a:rPr lang="uk-UA" sz="1400" dirty="0" smtClean="0"/>
                        <a:t> Маркес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Міфологічне зображення реальності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1643042" y="0"/>
            <a:ext cx="6215074" cy="41908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Основні напрями літератури</a:t>
            </a:r>
            <a:r>
              <a:rPr kumimoji="0" lang="uk-UA" sz="20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і мистецтва 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4578" name="Picture 2" descr="Моріс Дрюон Прокляті королі Негоже ліліям прясти Французька ..."/>
          <p:cNvPicPr>
            <a:picLocks noChangeAspect="1" noChangeArrowheads="1"/>
          </p:cNvPicPr>
          <p:nvPr/>
        </p:nvPicPr>
        <p:blipFill>
          <a:blip r:embed="rId2" cstate="print"/>
          <a:srcRect l="14359" t="12308" r="11795" b="9231"/>
          <a:stretch>
            <a:fillRect/>
          </a:stretch>
        </p:blipFill>
        <p:spPr bwMode="auto">
          <a:xfrm>
            <a:off x="6876256" y="3717032"/>
            <a:ext cx="2083996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0" name="Picture 4" descr="Михайло Шолохов. Доля людини - Наукова бібліоте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620688"/>
            <a:ext cx="1975495" cy="3134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2" name="Picture 6" descr="BBC Ukrainian - Життя - &quot;Один день Івана Денисовича&quot;: книга, яка ..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5241421"/>
            <a:ext cx="3351312" cy="1616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4" name="Picture 8" descr="Габріель Гарсія Маркес Збір творів в 19 томах (ID#1938906065 ..."/>
          <p:cNvPicPr>
            <a:picLocks noChangeAspect="1" noChangeArrowheads="1"/>
          </p:cNvPicPr>
          <p:nvPr/>
        </p:nvPicPr>
        <p:blipFill>
          <a:blip r:embed="rId5" cstate="print"/>
          <a:srcRect l="9356" t="51922" r="14463"/>
          <a:stretch>
            <a:fillRect/>
          </a:stretch>
        </p:blipFill>
        <p:spPr bwMode="auto">
          <a:xfrm>
            <a:off x="179512" y="5373216"/>
            <a:ext cx="3776882" cy="1484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4"/>
          <p:cNvGraphicFramePr>
            <a:graphicFrameLocks/>
          </p:cNvGraphicFramePr>
          <p:nvPr/>
        </p:nvGraphicFramePr>
        <p:xfrm>
          <a:off x="0" y="548680"/>
          <a:ext cx="6444207" cy="3752866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907704"/>
                <a:gridCol w="2016224"/>
                <a:gridCol w="2520279"/>
              </a:tblGrid>
              <a:tr h="641568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Жанри 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Представники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Характерні ознаки 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008178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Екзистенціалізм</a:t>
                      </a:r>
                      <a:endParaRPr lang="ru-RU" sz="1400" b="1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Ж.-П. Сартр,</a:t>
                      </a:r>
                    </a:p>
                    <a:p>
                      <a:r>
                        <a:rPr lang="uk-UA" sz="1400" dirty="0" smtClean="0"/>
                        <a:t>Н.</a:t>
                      </a:r>
                      <a:r>
                        <a:rPr lang="uk-UA" sz="1400" dirty="0" err="1" smtClean="0"/>
                        <a:t>Мейлер</a:t>
                      </a:r>
                      <a:r>
                        <a:rPr lang="uk-UA" sz="1400" dirty="0" smtClean="0"/>
                        <a:t>,</a:t>
                      </a:r>
                    </a:p>
                    <a:p>
                      <a:r>
                        <a:rPr lang="uk-UA" sz="1400" dirty="0" smtClean="0"/>
                        <a:t>К.</a:t>
                      </a:r>
                      <a:r>
                        <a:rPr lang="uk-UA" sz="1400" dirty="0" err="1" smtClean="0"/>
                        <a:t>Вілсон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Пошук абсолютної свободи.</a:t>
                      </a:r>
                    </a:p>
                    <a:p>
                      <a:r>
                        <a:rPr lang="uk-UA" sz="1400" dirty="0" smtClean="0"/>
                        <a:t>Проповідування </a:t>
                      </a:r>
                      <a:r>
                        <a:rPr lang="uk-UA" sz="1400" dirty="0" err="1" smtClean="0"/>
                        <a:t>абсуртності</a:t>
                      </a:r>
                      <a:r>
                        <a:rPr lang="uk-UA" sz="1400" dirty="0" smtClean="0"/>
                        <a:t> життя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008178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Детектив</a:t>
                      </a:r>
                      <a:endParaRPr lang="ru-RU" sz="1400" b="1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К.</a:t>
                      </a:r>
                      <a:r>
                        <a:rPr lang="uk-UA" sz="1400" dirty="0" err="1" smtClean="0"/>
                        <a:t>Еміс</a:t>
                      </a:r>
                      <a:r>
                        <a:rPr lang="uk-UA" sz="1400" dirty="0" smtClean="0"/>
                        <a:t>, </a:t>
                      </a:r>
                    </a:p>
                    <a:p>
                      <a:r>
                        <a:rPr lang="uk-UA" sz="1400" dirty="0" smtClean="0"/>
                        <a:t>А.Крісті,</a:t>
                      </a:r>
                    </a:p>
                    <a:p>
                      <a:r>
                        <a:rPr lang="uk-UA" sz="1400" dirty="0" smtClean="0"/>
                        <a:t>Ж.</a:t>
                      </a:r>
                      <a:r>
                        <a:rPr lang="uk-UA" sz="1400" dirty="0" err="1" smtClean="0"/>
                        <a:t>Сіменон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Викриття вад тоталітаризму</a:t>
                      </a:r>
                      <a:r>
                        <a:rPr lang="uk-UA" sz="1400" baseline="0" dirty="0" smtClean="0"/>
                        <a:t> та пошуки літературних і художніх засобів боротьби проти нього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58263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Наукова фантастика</a:t>
                      </a:r>
                      <a:endParaRPr lang="ru-RU" sz="1400" b="1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А.</a:t>
                      </a:r>
                      <a:r>
                        <a:rPr lang="uk-UA" sz="1400" dirty="0" err="1" smtClean="0"/>
                        <a:t>Азімов</a:t>
                      </a:r>
                      <a:r>
                        <a:rPr lang="uk-UA" sz="1400" dirty="0" smtClean="0"/>
                        <a:t>,</a:t>
                      </a:r>
                    </a:p>
                    <a:p>
                      <a:r>
                        <a:rPr lang="uk-UA" sz="1400" dirty="0" smtClean="0"/>
                        <a:t>Р.</a:t>
                      </a:r>
                      <a:r>
                        <a:rPr lang="uk-UA" sz="1400" dirty="0" err="1" smtClean="0"/>
                        <a:t>Шеклі</a:t>
                      </a:r>
                      <a:r>
                        <a:rPr lang="uk-UA" sz="1400" dirty="0" smtClean="0"/>
                        <a:t>,</a:t>
                      </a:r>
                    </a:p>
                    <a:p>
                      <a:r>
                        <a:rPr lang="uk-UA" sz="1400" dirty="0" smtClean="0"/>
                        <a:t>Р.-Д.</a:t>
                      </a:r>
                      <a:r>
                        <a:rPr lang="uk-UA" sz="1400" baseline="0" dirty="0" smtClean="0"/>
                        <a:t> Бредбері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Протест проти </a:t>
                      </a:r>
                      <a:r>
                        <a:rPr lang="uk-UA" sz="1400" dirty="0" err="1" smtClean="0"/>
                        <a:t>“машинізації</a:t>
                      </a:r>
                      <a:r>
                        <a:rPr lang="uk-UA" sz="1400" dirty="0" smtClean="0"/>
                        <a:t> ” людини.</a:t>
                      </a:r>
                    </a:p>
                    <a:p>
                      <a:r>
                        <a:rPr lang="uk-UA" sz="1400" dirty="0" smtClean="0"/>
                        <a:t>Захист свободи вияву </a:t>
                      </a:r>
                      <a:r>
                        <a:rPr lang="uk-UA" sz="1400" dirty="0" err="1" smtClean="0"/>
                        <a:t>“природних</a:t>
                      </a:r>
                      <a:r>
                        <a:rPr lang="uk-UA" sz="1400" dirty="0" smtClean="0"/>
                        <a:t> </a:t>
                      </a:r>
                      <a:r>
                        <a:rPr lang="uk-UA" sz="1400" dirty="0" err="1" smtClean="0"/>
                        <a:t>почуттів”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2912551" cy="518874"/>
          </a:xfrm>
          <a:solidFill>
            <a:srgbClr val="00B0F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uk-UA" sz="2000" dirty="0" smtClean="0"/>
              <a:t>Світова література</a:t>
            </a:r>
            <a:endParaRPr lang="ru-RU" sz="2000" dirty="0"/>
          </a:p>
        </p:txBody>
      </p:sp>
      <p:pic>
        <p:nvPicPr>
          <p:cNvPr id="23554" name="Picture 2" descr="Сартр Ж.-П. Мертві без поховання. Диявол і Господь Бог: продаж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188640"/>
            <a:ext cx="2230388" cy="34899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556" name="AutoShape 4" descr="Книга «Пуаро веде слідство» – Агата Крісті, купити за ціною 250 н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8" name="AutoShape 6" descr="Книга «Пуаро веде слідство» – Агата Крісті, купити за ціною 250 н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60" name="AutoShape 8" descr="Книга «Пуаро веде слідство» – Агата Крісті, купити за ціною 250 н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64" name="Picture 12" descr="Книга Книга Комплект з 13 книг Агати Крісті за суперціною - А. Крісті  (60761) от продавца: eKSD – купить в Украине | ROZETKA | Выгодные цены,  отзывы покупателей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9458" y="2924944"/>
            <a:ext cx="2764542" cy="3717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66" name="Picture 14" descr="Твори Айзек Азімов ᐈ Читати онлайн на LitArchiv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932259"/>
            <a:ext cx="1960548" cy="2925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68" name="Picture 16" descr="Бредбері Рей - Екзорцизм: оповідання | Книжкова Хата - магазин ..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4045748"/>
            <a:ext cx="1959756" cy="2812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70" name="Picture 18" descr="Мегре в Пікретс - АудіоКниги Українською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4300219"/>
            <a:ext cx="1696808" cy="2557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0"/>
            <a:ext cx="2912551" cy="518874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Мистецтво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Содержимое 4"/>
          <p:cNvGraphicFramePr>
            <a:graphicFrameLocks/>
          </p:cNvGraphicFramePr>
          <p:nvPr/>
        </p:nvGraphicFramePr>
        <p:xfrm>
          <a:off x="0" y="548680"/>
          <a:ext cx="6444207" cy="4634448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907704"/>
                <a:gridCol w="2016224"/>
                <a:gridCol w="2520279"/>
              </a:tblGrid>
              <a:tr h="641568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Напрям 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Представники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Характерні ознаки 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1008178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Експресіонізм</a:t>
                      </a:r>
                      <a:endParaRPr lang="ru-RU" sz="1400" b="1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Альфред </a:t>
                      </a:r>
                      <a:r>
                        <a:rPr lang="uk-UA" sz="1400" dirty="0" err="1" smtClean="0"/>
                        <a:t>Кубін</a:t>
                      </a:r>
                      <a:endParaRPr lang="ru-RU" sz="14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Проголошення єдиною реальністю суб'єктивного світу художника. Наголос на самій дії, на процесі створення картини</a:t>
                      </a:r>
                      <a:endParaRPr lang="ru-RU" sz="14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008178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Абстракціонізм</a:t>
                      </a:r>
                      <a:endParaRPr lang="ru-RU" sz="1400" b="1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В.</a:t>
                      </a:r>
                      <a:r>
                        <a:rPr lang="uk-UA" sz="1400" dirty="0" err="1" smtClean="0"/>
                        <a:t>Кандінський</a:t>
                      </a:r>
                      <a:endParaRPr lang="ru-RU" sz="14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Перевага формам, фарбам, кольору. Відкидання зображення реальних предметів і явищ</a:t>
                      </a:r>
                      <a:endParaRPr lang="ru-RU" sz="14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58263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Новий реалізм</a:t>
                      </a:r>
                      <a:endParaRPr lang="ru-RU" sz="1400" b="1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Р.</a:t>
                      </a:r>
                      <a:r>
                        <a:rPr lang="uk-UA" sz="1400" dirty="0" err="1" smtClean="0"/>
                        <a:t>Гуттузо</a:t>
                      </a:r>
                      <a:r>
                        <a:rPr lang="uk-UA" sz="1400" dirty="0" smtClean="0"/>
                        <a:t>, </a:t>
                      </a:r>
                    </a:p>
                    <a:p>
                      <a:r>
                        <a:rPr lang="uk-UA" sz="1400" dirty="0" smtClean="0"/>
                        <a:t>А.</a:t>
                      </a:r>
                      <a:r>
                        <a:rPr lang="uk-UA" sz="1400" dirty="0" err="1" smtClean="0"/>
                        <a:t>Фужерон</a:t>
                      </a:r>
                      <a:endParaRPr lang="ru-RU" sz="14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Максимальне узагальнення образів. Зображення масового героя, а не особистості</a:t>
                      </a:r>
                      <a:endParaRPr lang="ru-RU" sz="14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58263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Сюрреалізм</a:t>
                      </a:r>
                      <a:endParaRPr lang="ru-RU" sz="1400" b="1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Сальвадор Далі</a:t>
                      </a:r>
                      <a:endParaRPr lang="ru-RU" sz="14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Заміна реально існуючого світу, містичним,</a:t>
                      </a:r>
                      <a:r>
                        <a:rPr lang="uk-UA" sz="1400" baseline="0" dirty="0" smtClean="0"/>
                        <a:t> підсвідомим</a:t>
                      </a:r>
                      <a:endParaRPr lang="ru-RU" sz="14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2530" name="Picture 2" descr="Альфред Кубин — что где когда: биография, кто он такой подробно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0"/>
            <a:ext cx="2627784" cy="2034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6660232" y="1988840"/>
            <a:ext cx="2483768" cy="518874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“Момент</a:t>
            </a:r>
            <a:r>
              <a:rPr kumimoji="0" lang="uk-UA" sz="1400" b="0" i="1" u="none" strike="noStrike" kern="1200" cap="none" spc="0" normalizeH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1400" b="0" i="1" u="none" strike="noStrike" kern="1200" cap="none" spc="0" normalizeH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народження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”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Альфред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Кубін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2532" name="Picture 4" descr="https://uain.press/_uploads/2021/12/Vasil-Kandinskij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31379" y="2708920"/>
            <a:ext cx="2712621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6660232" y="5445224"/>
            <a:ext cx="2483768" cy="518874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Василь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Кандінський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напрям абстракціонізм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Picture 2" descr="https://uploads1.wikiart.org/images/renato-guttuso/tavolo-e-oggetti-nello-studio-1957.jpg!Pinterest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699" y="4786322"/>
            <a:ext cx="2806789" cy="2071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0" y="6339126"/>
            <a:ext cx="2483768" cy="518874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Ренато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Гуттузо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напрям новий реалізм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AutoShape 4" descr="data:image/jpeg;base64,/9j/4AAQSkZJRgABAQAAAQABAAD/2wCEAAkGBwgHBgkIBwgKCgkLDRYPDQwMDRsUFRAWIB0iIiAdHx8kKDQsJCYxJx8fLT0tMTU3Ojo6Iys/RD84QzQ5OjcBCgoKDQwNGg8PGjclHyU3Nzc3Nzc3Nzc3Nzc3Nzc3Nzc3Nzc3Nzc3Nzc3Nzc3Nzc3Nzc3Nzc3Nzc3Nzc3Nzc3N//AABEIAJ4A5AMBIgACEQEDEQH/xAAbAAABBQEBAAAAAAAAAAAAAAADAgQFBgcBAP/EAEIQAAIBAwIDBQQGCAUEAwEAAAECAwAEEQUhBhIxE0FRYZEUInGBIzJSkqGxBxUzQlTB0fBDYnKC4SQ0RGNTwvEW/8QAGAEAAwEBAAAAAAAAAAAAAAAAAAECAwT/xAApEQACAgIBAwQABwEAAAAAAAAAAQIRAxIhBDFBExQVUQUiMlJhYnFC/9oADAMBAAIRAxEAPwDIhSxSADRAtOiRQpQrgB8KUFopCYsUsUgA0QKfCnQHq6g2NKC0tIye6iibOKKKgzS0jztjr40/1SKztLVOxOZBjO/U0pPUadjEDwoscTOD2akgDJONhTiOBVjEky5Vs8i+Pifh/fdRYzzzRC5/YhwWVdhjyFS0+6HaAJDGB9LMF8kQsf5D8aIFsAPeN0/w5V/rUjxJqlrO6WlrGpcMMcmOVR5VGmMZPgKyScuSroIBpp2Md7v/AOxP6Uu606C2VTcQahbB/qtLGMH8qVp7LbX1vM6c6xurlPHFTPGHEw1/sLa2tnjtom5iXGMnwAqXwxp2VprOBtob6MnwmjMZ+XUepFI/Vd4zoFgZuc4VlYMh/wBwyPxrzx4O4obLIEcxOyE4GRkDI6b/AN4qqkuzAazwtDcPDKMSL1BobLtTi0t5JriSXULkdswxG/7v+49R8a7LA0blJFKsDup7qpPwxDTlpDCnTJihsopgNiKQadFBQmWmAAikFaOVFcKigBsVpJWnJApBAoAb8teo2BXKADBKIEpSr5URVPhXRqY7CFjpYjooU+FEVD4U9RbAljoojoiqfCique6noLYCIs0ZYwF6URVOelOYos1ahZDkNkj8elEis1nuIwI1Z2dVUt0BJwKeLAO/Fd7LBBXYjfIqvRvuT6lDriPTl028W2MrSOiqh22OFG48jv8AMmo6IMWC8uSegG+aseiQ6df3ck/EErycgAUmblIFQt8sMOoPHaPzW/14iCCWUk43HTYVz5MsFJwS5RtCLaTJzTbPh+20yR9YUyXvMwZe3CCEDoBjcnGD/wDlQMFzbQT3Kpz9qVAtZWXmC53z5MB3nYEGrFwgNHu9S7HX4rQ26R81qkkahQ+dznGQfnQeINP021l1PUrNnkspZxb2+XL82V9/GeoG4Gc1xZMj/TJUdMFF8xdkdw1e6fBrlst8IzZuWMzncuce6pPcueveds7VN6xHY69NfLodnYxNGiKsyy9n72TnlGMNtjNOuDLHsNYttT/VLizihdOYSJIec4w/KD1ADD50w4wu9L1ziWWaCN4bZYRHJMICCZQTuV2I2IGeu1ZetcHGPDL0qVlXurK5tbuOyuo/+slz2ccY5i2PACrHqt5YLodpY9h2U8Cnt42TDBsfzPfQtDs34c1234jLrqNlDE8XNG/M0Wds77jG438TTLizVbbV9a7a2UgSJlcjqc7j8RWafrSiruvInHW2iBwB1otwC9tbu/1sMvxAO3pRhZOMNOexXruPex5DrQrmTtWXkXkjQcqJn6o/qa7PJn4GpTNCZKc0hhVCGxXahslOGG1CIpoYEpSCtGNIYUAN2FIIoxFDYUACxXqVXqAJRIRRlgHhS0FHRa71RyWDWDyogg8qOq0VVq0kTY2W38qMlv5U4VRRkFUooVjVLY5G1PIoFzy7Z86Ki1azNpyaNHEiRs3Z9w97m8c1nlyrFXFhCLn5KqIAR09RXDb+FTqaOTZLdTS4Z1yqDw86ioMTxsynBViCPMVWPqceSTgnygnhnGOzRHXtxb6fFz3T4DHCqASWNRbcQ2+SFglZSdySBtULxZetc6xJGHxFbHs1APU7ZPr+VK4N01Nb4ls9PuZGWGQkyANgkAdM/H8KxyZ25axNoYUo2y52MazWEM9t9Iv7VHIwQOmPwq0agttecHx2NpNF7XC5nihZ8cwfJDHyzlfkabcRtZ8OJbW+jQQQBZAApTmU5O+c5+Ne1Gy03itrWTU7ctJCjKjW/wBFgHrkDzFc3VQfEX/pr075tFItOI4oGaO805IZ0OO2tyQ4I8cMPzpxbajqWv2s9tf3UslkMM3ZtmQnPurjruep3q3Qfo64bdQr+29O64/4qz8O8K6LoNvOmnwsTMQXlnbnfHgDjYeXnXK8MHz5OhTkjNNPt4biaOxsby7a7bER+hIEzYxg5xjcNuegFMte0HUuGpYZHmSe3f31eA7rjY/Lf8fOtbXhjSBfrfpFJ7SpDBkmYbjyBxR77StPu5Ve8sopyoIUOM4z1rL08qy2nwaOUXGqMNgvYrlj2ZYsNyCvTup/eWNxZokl1GYkf6vMwz861O+gtLWylhtLSCBeXZUQAHG4rMuNddbWnjtYYHjkjYBsjG46muy7dI5tKI0+VJYUrGDjOcV0iq0ZnskAIobCnBAoTLRox7oAwpBFHZRQyN6NWGyG7DFCYU4YUJhT1Y9kAI3rtKI3r1LVhsT0cdOI46LHEKcpEK70cjYFY+lHWOnEcINHSEVoqIGyQ5oqw08SEUVYVpqhMbJDgUbkxinSxL9mlmJSOlVSFyMr+e+ltEgt+XIHKMnGKl+FbjTdF0t11CaL2l2Z5HcDLeS+VNRADVI/SNe9mLfTo+p+ll/JR+Z9K5JYMWK5x7s6IZp5GovsVzimazuuIb2409VW3llLKo6Anr+OTTGxurixu4buzlMU8LBkcdxqS03hbWNTt1uIIoUik2ia4uEi7U/5eY5Px6Ui64d1XTbr2bU7OW1lP1e1xh/9J6N8jXJfNnZXglbTU9V4o1GKK47MkYLOqkco8etafo9jFaQDlBZgN3J3aqRwhp62UrAsO2fckDbyFaJC3JDzOvvAAnJ2qMk5TfIRioqkPonSOQcxAHXnbYU1vOMdE06cxS3QbfLco2HwPf0qr37re3UvtNw5tM4EUZIDEdele0K/sDcCLQOHIbiTJ9+Er2hx1Ks5Bz12BzUpFFvtOLNCvcrb6jbt4hmCn+VSImjYAowK9xBzWX6vpukaxqtw0IuNM1hN5bG7h7PtCPPvzUxwX7fHYzyzowtlAEYYY376GCZar2IzxOqN126ZrMNV08Q62YpMoZCo5j05ScZFSvEP6QDbSm20qISzBuUsPewfDAqsvdardyiTWI2VmQGNivKSM+ta4V+Yzzfps0nVtP0Kx0trZLKA4G7kDnz483XNZq+zEA5AOxpzLqNzLEI5JnYDYcxycU0z511KLRytpiDQ2FFNIakAI0NqK1IakNMA1CcU4YUFxSooDivV09a9Ujst8amnMaGixQ+VO44PL8K3syaBRocUZENOY4CO6nCQeVNSJaGqRmjLGadpbnuFGWAj92mpE0MivKpLsqgdSxwBXLZxPDHLHujqGU+VN+K5PZtKKgbyEgk7dP8AkipvS7LNhbYB/ZL1HTbpWazNzcfBq8SWNS8sZqpHdtWZ65FHqX6QFtb5ikDXEcTH/Jt+fStkNn/lrHv0l2dxZ8StOyMiToGicd5Xrg+IOPUUZ5XEeBVIvuo8C6RqGpvFKkxldQFctsijYBR3AbbVDzx3ljpF7w9q0hubi0kzExbmLRke4VPXI6/KrPwfrbcRafbXJYC6Nt2bj/2ocN6gq1D0zS9L0jj64F7dyT3mo2rOiuByqV+tj5Zx8DXCdpTuDLjtwzOpDwDcnv65rT9PjguYU3BBQb+O1Z3Nbmw1S4ltARbGRtvI9f51JcMay0Lm3lbZMquO8ZpAWUcK2t2l1FNvGsze6OuCARn1qtrw3LbavaXNxZ38T2siYNgR2cyoQVyNsdN+6rtZX4jvg+wiuVCknoJBuPUZ+751JSp7QPddoge9KLoCv8QaVa8VahHPe2sttJGvXKh3A8cZ26+tSdhZQwWklii4Vk90DuNOVt4bGJmVuZiPekc5ZvjSLaZGvFIOSBvtQBmGi6ANL4lTT9RtL2aC5l5UuoJTFyAjdsr1IPcfCovUoLqG/ure7uGuTBPJHHK25aMMeUk+OKu/FcErajLAsVwI5RmO4tpOVkbwI7x1qq3FuwYg+8QcEnck/GuvpUpOzl6iWqIZlwaTipGS13wcU39nO+OndXS4s50xqRSGz4Cny25z3Ul7c+VTox7IYMtDIp60DYoZgNToytkMW+FCYbdKkDbnypDQ0tWVsRuPKu09MXlXKNA2NLhhjPdT2G3Q91AgQeNSMCjHSsbKOpaxkD3acJaJ3ACiRptTmNfKnbFSApaLUfxFcfqvTmnQL7gLNnvwDU6qjwqO1rTU1NTbM2AbeVcj90uOUH8TU5G3HgvFqpWzP7nUL6a3WV4blZ2KhFcEB2Iz7o8hvVv4GWf9Rlbtma4S4kV+c5YYOMHwx0p7LbJevZ3ZUFraMToM7B2IBPopHzNSGm2pgilLIIzJcSOUU5AJP88c3+6scWNxl3N82RSjVC2X340z78h5VHeTjO3yBPyqF4p4fstbsHtNQU5G8LIffR+4r4/Dvp/xFcW1nprT3TyIUYGEw/tTJg4CAd/XPdjOdq5p51Jrd9QXT/arhk+hEjCPJ8SD0+VaSm1wYRiY1ojz8ONLHqSzxWM7mOSWPKy2kw90N5EbgjvBrS7fUdHtNIWXUdZS+RV5VnPJ2hHcMgZz0qoz2ev2Oq3s3GenkWOqz/STh1eONzsN1JwOg3x0p1f/AKNdIXRr69sGnM627SQKz5AYDas3ydCPRSL7RPFzcyNIcEnfBFCa19luRcR5CHZsVCaDqQdYiwDcyjJJ3q6W8C3FqAm+RtvUsZKWcZurQoZeXmAw69VI3DfEEZ+VSmj6l2xlt7g8l5b47aM+Hcy+KnGxHmO6oK1tr1drZgAAMbbU04gvriztjcXdlcQ3luhNtdQRmRAT1VgN+U43+R6ikBN8Sa7HpVvBd34KWbS8uQO/G1Qlr+kjQX1QBDMqOMc7R4Gab2v6SNF1KxNtrNqVVl5ZIygljJH994qk8aWenyPFqGhQrDbSe68aLygHqMD4VSQGlX/EVnqDn2Fy8uOXIGwbO3zpgbMNnIJPXJqK4FhX2SCa4McUNtDzMWYKOYk7k+QzVpHPeQs9soFuV2lIwWH+UeHnXb01Qi2cXUJzkkVW2h9onmtSxxC7cuT3ZyR6mjtpvvEY6UDTU1GElRbvNcNGJU5SoLpnZiT1wdvHerNo2dQshcSR8jkDmTG6HGd6XT9Sr1aNOo6d1umQA03HdSTpmauBsVB6ZpJsB9muzdHEkymtpuD0oT6d41dWsh9kUCSxH2RUuUSqZSnsPKgSWJHQGrlLZY/dFMprTbpUuSGkypGzbPQ12rA1tudq9U7ouidt6krfpUbBUlb9K5TUfxDanCigQ9KcrvTAUBXI1xM7jvwDRAK8o+t/qpeQGdrbxrHcqgACqEAz03Zv/tUgCoQs7cqgcxPh3mm9mmROp75Tnz6VFcVagLPRzlsGQYz/ACqe3JbVuhlpMn/9NxK80oPsNifdjP7x7s+gJ/4rQoygUVmv6PJhDaynoZHOSavAvkVcP3VzylybxXA61OztdRs5rS8iEkEylHU9CDVK0eGfRryTQ9QmMo5S1vI3WWPpv5jofWrUNRiO3NtWbcZXk8nGCyxLKzwoqwqgJJGM7D++lCY6M21q3m0LWru0b/BlPLj7J3GPlVs4P1+OQCOU4376a8Z2k2oy+03VtLDclMZkTAYDpVIgmltpsoSrDbHwq6Eb5aXsasGzmnN0JdSXCTmCLvKEc3wFZLpfFfLIouT4Z3wK0bRL2xv0Xkuxyt1TwPkakZX7/g3QJJZJk1OWyuB1MjIRn5ioTXrTVRpL2icQ2OoWoA5YlQBzjoM91aXecO6Ldxf9ZbpOV72Oaqeq8JaXbye06TAizKPcQfvMemPnTTFQX9GXDlo+gRXuo2he67Z+UTe8EUbDC9AetX8xKwKkE5GKb6Fp36s0m2tGbmeNcufFySWPwyTT/HhXSuEcsuWQxgW1+lCmWSIcq4AzgISF9TRrGxjs1WFObl7JFJx9nb+dOrpcQsw+2M4+OPypwU94Z86ldy2wPIvwpBiWnHJ5V4pWlmNDUwjvobwrT0rQnWix0Rc0S74qPuIxvUvMpqOuFODtSbGkRbRrzHNeozKeY7VylY6C24qSt+lRduakoG2pDZJRYwKcx4plE21OUagQ6rqL+Z/Ohq1LVt6AB2y4G/7wOfU/1FZ7xddtqPEIsEb6OJuTA9T+P5VoyjDJ4Ekf36VmMA7Xi65LD3hK23zrOXY1jyyz6bbLYQBIl8zS7m+aMHLUrULhrWBX5Sy8wD46qp78d+KLZaSt4iXEzkRMMoANyPGsFFyZtairISbWjE43JHiKkdAms7rWFvww7YwGH4bgj+dTB0OwIwYif91MLnhW3MgmtJXglHRh3VqsbXJDmnwS+p6fBqdnLa3S8yOMZ68p7iPAisG13R2a6mSOP6eF3SQKO9Sc/lWvrq9/pf0OqoOUD6O4x7nz/v0phoGgWiTPeNN7VPNklxgg8256Up5ELGjCCMnfBo1rdXdtIptZ5Y3JwAud6nuKdAmg4nlsNOt3leZ/o4o1yTn+Xn0FanwDwNb8OwJd3yRzaq25fqsI+yvn4mqituQcqKro2g8d6hZqZZks4WGVFy2HI/0gZHzq5cKcMXunT+16xfJczhcRxxIVRT3k+Jq19xGTXqtQSM3Ns5ivYxXa431T8KsgDMuYcf7vTeikfVNeK5IU/Zrp6CpGzuK5iumuMaoQlqC9LdqC5pAN5sVG3HQ0+mbrUdcNsaBoZMfeNepDH3jXKQzsDDxp/A423rOI728/iB606jvb3+JHrXE+sS8Hd7GT8mlRv03HrTlJU+0PWszF5ekf9yv3q6Lm8zvcj1qX168Ipfh8vs1FZk+2PWipIn219aywXF0d+3U+eTREubvp2oPwNT79/tK+PS7yNSEi4zzLgeBqj6jYta8Z9qo+juBzAjpnwqPS9vAGKythG5CcdD/f5GlrdXTNzNKC3cSOnwqZddXEkOHQ7cwlZeLO1ILTzYyFIRT+dPLDC2VuCR+zUH0FZ+L2+VcLdYx40GXUNQ7LskuhzFVHKDjlB2z+B9KIdfHskE/w+Vcsu9nxFp1zDNI8gt+xneBkmYBiVYjZRvvjYdalVdWRW3GRncYPp3VjHCwkhM0sbIsySMhkbHMcE99WE3+oMCGuhgjf3q0n16hKqM8f4dLJG0yU4p1yQa1DpdrPGsS27PNlBICxPugDI3AB7++ovTxJaXftVrcC2z+0WGI8jjx5G2B+ZrPNYtpdM1BQZAcfSIy9/wDzUrwNdyXGss+oXlw+EPJzZYFid+u2QO6ozbSTyxlwEIwi/SceTWeHjaSTTzJDy3LAc8zkFmB7thsNugqbLL41nJvLhGk7Cbs8NjJPUUk6jf5P/WJ61OLr9IqMlyX7B5HaZpHMvjXsjxrN/wBYah/GD71c/WGofxq/eq/ko/QvjJfZpOR414kHv781m36x1D+NX71c/WGoHpfL60/kY/QfGS+zSSQc79a6SDvkCs19t1E/+eB8xSWvNRI/78H50vkY/QfHT+zS2kUD6y+tCaVftD1rNGudQP8A5aH5/wDNDaa8/wDnX79L5FfRXxr/AHGlNIv2hQJZVH7wrOGuLz+IH3qE094f8cfep+//AKi+O/sX+aZfEVHXEi771SZJrsf4o+9TaSa76doPvVS62/BL6Br/AKLizjmO9eqjGa7z9cfeNeqvefwT7L+SCWXzoqzUzBoimhxR2DwT+ZoiznxPrTNTSwajVFoercnA949fGpy0vLaG3XM5D4ztklT5dwPn1qsA0RTS1QskNlVlhg1TkZ/fQITgIQWR0+yw8c9D5miGbTZtwZLd/BX5l/EZqug0oGm0n4M4YXHsycK2Y3/WSnJ6crf0ptLPEk7rHMHDcpBydsd1RuA3UA/GvBQvTb4UlCKHKM3xY4hnMSNyBjzOScd5rpvnH+HJ6j+tBA5dsk+Zr1DjF90aY8cku5G6il1eXBlKkLjlUE52q58L3Wn6bpEMN2/0xLyPyKcrzbYzjw8PGq9Xs0ZPzw08Ch0sVPfyWDVtYtZgUtYnClMDu3zUG1w2TgnHxodcqI44xVI6EkgnbP4n1rvbyeJoVdqqQwnbv4mu9u3fmg140aoA4uNutcNx5mm5rhNGqJ5D+0eZ9aSbk+J9abk0gmjREsO1yfE+tDa5P2j60BjvSGNVpEhhmuW+0fWhPcHxPrQmNCaq0RmwvbnxPrXqb16nqvog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3" name="Picture 5" descr="C:\Users\Виктория\Desktop\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5125315"/>
            <a:ext cx="2500330" cy="1732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6072198" y="6339126"/>
            <a:ext cx="2483768" cy="518874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Сальвадор Далі, напрям сюрреалізм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0"/>
            <a:ext cx="2912551" cy="518874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Мистецтво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Содержимое 4"/>
          <p:cNvGraphicFramePr>
            <a:graphicFrameLocks/>
          </p:cNvGraphicFramePr>
          <p:nvPr/>
        </p:nvGraphicFramePr>
        <p:xfrm>
          <a:off x="0" y="548680"/>
          <a:ext cx="6444207" cy="4029524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571604"/>
                <a:gridCol w="1928826"/>
                <a:gridCol w="2943777"/>
              </a:tblGrid>
              <a:tr h="641568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Напрям 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Представники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Характерні ознаки 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1008178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Поп-арт</a:t>
                      </a:r>
                      <a:endParaRPr lang="ru-RU" sz="1400" b="1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Р.</a:t>
                      </a:r>
                      <a:r>
                        <a:rPr lang="uk-UA" sz="1400" dirty="0" err="1" smtClean="0"/>
                        <a:t>Раушенберг</a:t>
                      </a:r>
                      <a:r>
                        <a:rPr lang="uk-UA" sz="1400" dirty="0" smtClean="0"/>
                        <a:t>,</a:t>
                      </a:r>
                    </a:p>
                    <a:p>
                      <a:r>
                        <a:rPr lang="uk-UA" sz="1400" dirty="0" err="1" smtClean="0"/>
                        <a:t>Дж.Джонс</a:t>
                      </a:r>
                      <a:endParaRPr lang="ru-RU" sz="1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Створення абстрактних композицій із цілком реальних предметів</a:t>
                      </a:r>
                      <a:r>
                        <a:rPr lang="uk-UA" sz="1400" baseline="0" dirty="0" smtClean="0"/>
                        <a:t> побуту</a:t>
                      </a:r>
                      <a:endParaRPr lang="ru-RU" sz="1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008178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Функціоналізм (архітектура)</a:t>
                      </a:r>
                      <a:endParaRPr lang="ru-RU" sz="1400" b="1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Вальтер </a:t>
                      </a:r>
                      <a:r>
                        <a:rPr lang="uk-UA" sz="1400" dirty="0" err="1" smtClean="0"/>
                        <a:t>Гропіус</a:t>
                      </a:r>
                      <a:r>
                        <a:rPr lang="uk-UA" sz="1400" dirty="0" smtClean="0"/>
                        <a:t>,</a:t>
                      </a:r>
                    </a:p>
                    <a:p>
                      <a:r>
                        <a:rPr lang="uk-UA" sz="1400" dirty="0" smtClean="0"/>
                        <a:t>О.</a:t>
                      </a:r>
                      <a:r>
                        <a:rPr lang="uk-UA" sz="1400" dirty="0" err="1" smtClean="0"/>
                        <a:t>Німейєр</a:t>
                      </a:r>
                      <a:r>
                        <a:rPr lang="uk-UA" sz="1400" dirty="0" smtClean="0"/>
                        <a:t>, </a:t>
                      </a:r>
                    </a:p>
                    <a:p>
                      <a:r>
                        <a:rPr lang="uk-UA" sz="1400" dirty="0" err="1" smtClean="0"/>
                        <a:t>Ле</a:t>
                      </a:r>
                      <a:r>
                        <a:rPr lang="uk-UA" sz="1400" dirty="0" smtClean="0"/>
                        <a:t> </a:t>
                      </a:r>
                      <a:r>
                        <a:rPr lang="uk-UA" sz="1400" dirty="0" err="1" smtClean="0"/>
                        <a:t>Карбюзьє</a:t>
                      </a:r>
                      <a:endParaRPr lang="ru-RU" sz="1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Зумовленість</a:t>
                      </a:r>
                      <a:r>
                        <a:rPr lang="uk-UA" sz="1400" baseline="0" dirty="0" smtClean="0"/>
                        <a:t> зовнішнього вигляду будівлі її конструкцією та внутрішнім плануванням, яке, у свою чергу, визначається її практичною функцією</a:t>
                      </a:r>
                      <a:endParaRPr lang="ru-RU" sz="1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008178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Органічна</a:t>
                      </a:r>
                      <a:r>
                        <a:rPr lang="uk-UA" sz="1400" b="1" baseline="0" dirty="0" smtClean="0"/>
                        <a:t> архітектура </a:t>
                      </a:r>
                      <a:endParaRPr lang="ru-RU" sz="1400" b="1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Ф.Л.</a:t>
                      </a:r>
                      <a:r>
                        <a:rPr lang="uk-UA" sz="1400" dirty="0" err="1" smtClean="0"/>
                        <a:t>Райт</a:t>
                      </a:r>
                      <a:endParaRPr lang="ru-RU" sz="1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Проповідування</a:t>
                      </a:r>
                      <a:r>
                        <a:rPr lang="uk-UA" sz="1400" baseline="0" dirty="0" smtClean="0"/>
                        <a:t> зв'язку із природою</a:t>
                      </a:r>
                      <a:endParaRPr lang="ru-RU" sz="1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1506" name="Picture 2" descr="https://thesketchline.com/wp-content/uploads/2021/08/%D0%9C%D0%BE%D0%BD%D0%BE%D0%B3%D1%80%D0%B0%D0%BC%D0%BC%D0%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57628"/>
            <a:ext cx="3286116" cy="2760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357158" y="6339126"/>
            <a:ext cx="2483768" cy="518874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Роберт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Раушенберг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напрям поп-арт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508" name="AutoShape 4" descr="The MetLife Building at 200 Park Ave. in New York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0" name="AutoShape 6" descr="undefin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11" name="Picture 7" descr="C:\Users\Виктория\Downloads\MetLife_Building_by_David_Shankbo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471" y="0"/>
            <a:ext cx="2786530" cy="371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6500826" y="3500438"/>
            <a:ext cx="2483768" cy="518874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Вальтер</a:t>
            </a:r>
            <a:r>
              <a:rPr kumimoji="0" lang="uk-UA" sz="1400" b="0" i="1" u="none" strike="noStrike" kern="1200" cap="none" spc="0" normalizeH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1400" b="0" i="1" u="none" strike="noStrike" kern="1200" cap="none" spc="0" normalizeH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Гропіус</a:t>
            </a:r>
            <a:r>
              <a:rPr lang="uk-UA" sz="1400" i="1" dirty="0" smtClean="0"/>
              <a:t>, напрям функціоналізм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513" name="AutoShape 9" descr="Дива архітектури: 11 шедеврів Ле Корбюзьє | Vogue 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5" name="AutoShape 11" descr="Дива архітектури: 11 шедеврів Ле Корбюзьє | Vogue 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16" name="Picture 12" descr="C:\Users\Виктория\Desktop\2.png"/>
          <p:cNvPicPr>
            <a:picLocks noChangeAspect="1" noChangeArrowheads="1"/>
          </p:cNvPicPr>
          <p:nvPr/>
        </p:nvPicPr>
        <p:blipFill>
          <a:blip r:embed="rId4" cstate="print"/>
          <a:srcRect l="21395" r="16797" b="20681"/>
          <a:stretch>
            <a:fillRect/>
          </a:stretch>
        </p:blipFill>
        <p:spPr bwMode="auto">
          <a:xfrm>
            <a:off x="3071802" y="3952397"/>
            <a:ext cx="3357586" cy="2905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Заголовок 1"/>
          <p:cNvSpPr txBox="1">
            <a:spLocks/>
          </p:cNvSpPr>
          <p:nvPr/>
        </p:nvSpPr>
        <p:spPr bwMode="auto">
          <a:xfrm>
            <a:off x="3214678" y="6339126"/>
            <a:ext cx="2483768" cy="518874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Ле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Карбюзьє</a:t>
            </a:r>
            <a:r>
              <a:rPr lang="uk-UA" sz="1400" i="1" dirty="0" smtClean="0"/>
              <a:t>, напрям функціоналізм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518" name="AutoShape 14" descr="Органічна архітектура. Френк Ллойд Райт. Будинок над водоспадо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19" name="Picture 15" descr="C:\Users\Виктория\Desktop\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4214818"/>
            <a:ext cx="3214678" cy="1884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Заголовок 1"/>
          <p:cNvSpPr txBox="1">
            <a:spLocks/>
          </p:cNvSpPr>
          <p:nvPr/>
        </p:nvSpPr>
        <p:spPr bwMode="auto">
          <a:xfrm>
            <a:off x="6357950" y="6143644"/>
            <a:ext cx="2483768" cy="518874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Ф.Л.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Райт</a:t>
            </a:r>
            <a:r>
              <a:rPr lang="uk-UA" sz="1400" i="1" dirty="0" smtClean="0"/>
              <a:t>, напрям органічна архітектура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6231449" y="0"/>
            <a:ext cx="2912551" cy="518874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Кіномистецтво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Содержимое 4"/>
          <p:cNvGraphicFramePr>
            <a:graphicFrameLocks/>
          </p:cNvGraphicFramePr>
          <p:nvPr/>
        </p:nvGraphicFramePr>
        <p:xfrm>
          <a:off x="2699793" y="500042"/>
          <a:ext cx="6444207" cy="432606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643042"/>
                <a:gridCol w="2300867"/>
                <a:gridCol w="2500298"/>
              </a:tblGrid>
              <a:tr h="615557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Напрям 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Представники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Характерні ознаки 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315991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Неореалізм</a:t>
                      </a:r>
                    </a:p>
                    <a:p>
                      <a:r>
                        <a:rPr lang="uk-UA" sz="1400" b="1" dirty="0" smtClean="0"/>
                        <a:t>(Італія)</a:t>
                      </a:r>
                      <a:endParaRPr lang="ru-RU" sz="1400" b="1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i="1" dirty="0" smtClean="0"/>
                        <a:t>Режисери</a:t>
                      </a:r>
                      <a:r>
                        <a:rPr lang="uk-UA" sz="1400" baseline="0" dirty="0" smtClean="0"/>
                        <a:t>: Р.</a:t>
                      </a:r>
                      <a:r>
                        <a:rPr lang="uk-UA" sz="1400" baseline="0" dirty="0" err="1" smtClean="0"/>
                        <a:t>Росселіні</a:t>
                      </a:r>
                      <a:r>
                        <a:rPr lang="uk-UA" sz="1400" baseline="0" dirty="0" smtClean="0"/>
                        <a:t>, А.</a:t>
                      </a:r>
                      <a:r>
                        <a:rPr lang="uk-UA" sz="1400" baseline="0" dirty="0" err="1" smtClean="0"/>
                        <a:t>Вергано</a:t>
                      </a:r>
                      <a:r>
                        <a:rPr lang="uk-UA" sz="1400" baseline="0" dirty="0" smtClean="0"/>
                        <a:t>, </a:t>
                      </a:r>
                    </a:p>
                    <a:p>
                      <a:r>
                        <a:rPr lang="uk-UA" sz="1400" baseline="0" dirty="0" smtClean="0"/>
                        <a:t>Л.</a:t>
                      </a:r>
                      <a:r>
                        <a:rPr lang="uk-UA" sz="1400" baseline="0" dirty="0" err="1" smtClean="0"/>
                        <a:t>Вісконті</a:t>
                      </a:r>
                      <a:endParaRPr lang="uk-UA" sz="1400" baseline="0" dirty="0" smtClean="0"/>
                    </a:p>
                    <a:p>
                      <a:r>
                        <a:rPr lang="uk-UA" sz="1400" baseline="0" dirty="0" smtClean="0"/>
                        <a:t>Актори:Дж. </a:t>
                      </a:r>
                      <a:r>
                        <a:rPr lang="uk-UA" sz="1400" baseline="0" dirty="0" err="1" smtClean="0"/>
                        <a:t>Мазіна</a:t>
                      </a:r>
                      <a:r>
                        <a:rPr lang="uk-UA" sz="1400" baseline="0" dirty="0" smtClean="0"/>
                        <a:t>, М.</a:t>
                      </a:r>
                      <a:r>
                        <a:rPr lang="uk-UA" sz="1400" baseline="0" dirty="0" err="1" smtClean="0"/>
                        <a:t>Мастрояні</a:t>
                      </a:r>
                      <a:r>
                        <a:rPr lang="uk-UA" sz="1400" baseline="0" dirty="0" smtClean="0"/>
                        <a:t>,</a:t>
                      </a:r>
                    </a:p>
                    <a:p>
                      <a:r>
                        <a:rPr lang="uk-UA" sz="1400" baseline="0" dirty="0" smtClean="0"/>
                        <a:t>Софі </a:t>
                      </a:r>
                      <a:r>
                        <a:rPr lang="uk-UA" sz="1400" baseline="0" dirty="0" err="1" smtClean="0"/>
                        <a:t>Лорен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Аналіз взаємовідносин людини та суспільства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315991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Філософське поетичне кіно </a:t>
                      </a:r>
                    </a:p>
                    <a:p>
                      <a:r>
                        <a:rPr lang="uk-UA" sz="1400" b="1" dirty="0" smtClean="0"/>
                        <a:t>(Італія) </a:t>
                      </a:r>
                      <a:endParaRPr lang="ru-RU" sz="1400" b="1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i="1" dirty="0" smtClean="0"/>
                        <a:t>Режисери:</a:t>
                      </a:r>
                      <a:r>
                        <a:rPr lang="uk-UA" sz="1400" dirty="0" smtClean="0"/>
                        <a:t> </a:t>
                      </a:r>
                    </a:p>
                    <a:p>
                      <a:r>
                        <a:rPr lang="uk-UA" sz="1400" dirty="0" smtClean="0"/>
                        <a:t>Р.</a:t>
                      </a:r>
                      <a:r>
                        <a:rPr lang="uk-UA" sz="1400" dirty="0" err="1" smtClean="0"/>
                        <a:t>Росселіні</a:t>
                      </a:r>
                      <a:r>
                        <a:rPr lang="uk-UA" sz="1400" dirty="0" smtClean="0"/>
                        <a:t>,</a:t>
                      </a:r>
                    </a:p>
                    <a:p>
                      <a:r>
                        <a:rPr lang="uk-UA" sz="1400" dirty="0" smtClean="0"/>
                        <a:t>Л.</a:t>
                      </a:r>
                      <a:r>
                        <a:rPr lang="uk-UA" sz="1400" dirty="0" err="1" smtClean="0"/>
                        <a:t>Вісконті</a:t>
                      </a:r>
                      <a:r>
                        <a:rPr lang="uk-UA" sz="1400" dirty="0" smtClean="0"/>
                        <a:t>, </a:t>
                      </a:r>
                    </a:p>
                    <a:p>
                      <a:r>
                        <a:rPr lang="uk-UA" sz="1400" dirty="0" smtClean="0"/>
                        <a:t>М.Антоніоні,</a:t>
                      </a:r>
                    </a:p>
                    <a:p>
                      <a:r>
                        <a:rPr lang="uk-UA" sz="1400" dirty="0" smtClean="0"/>
                        <a:t>Ф.Фелліні</a:t>
                      </a:r>
                    </a:p>
                    <a:p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Дослідження психологічних і соціальних мотивів поведінки  сучасної людини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967303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Сюрреалізм</a:t>
                      </a:r>
                      <a:endParaRPr lang="ru-RU" sz="1400" b="1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i="1" dirty="0" smtClean="0"/>
                        <a:t>Режисери</a:t>
                      </a:r>
                      <a:r>
                        <a:rPr lang="uk-UA" sz="1400" dirty="0" smtClean="0"/>
                        <a:t>:</a:t>
                      </a:r>
                      <a:r>
                        <a:rPr lang="uk-UA" sz="1400" baseline="0" dirty="0" smtClean="0"/>
                        <a:t> </a:t>
                      </a:r>
                    </a:p>
                    <a:p>
                      <a:r>
                        <a:rPr lang="uk-UA" sz="1400" baseline="0" dirty="0" smtClean="0"/>
                        <a:t>Л. </a:t>
                      </a:r>
                      <a:r>
                        <a:rPr lang="uk-UA" sz="1400" baseline="0" dirty="0" err="1" smtClean="0"/>
                        <a:t>Буньюель</a:t>
                      </a:r>
                      <a:endParaRPr lang="uk-UA" sz="1400" baseline="0" dirty="0" smtClean="0"/>
                    </a:p>
                    <a:p>
                      <a:r>
                        <a:rPr lang="uk-UA" sz="1400" baseline="0" dirty="0" smtClean="0"/>
                        <a:t>(Іспанія)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Містика,</a:t>
                      </a:r>
                      <a:r>
                        <a:rPr lang="uk-UA" sz="1400" baseline="0" dirty="0" smtClean="0"/>
                        <a:t> розрив із реальністю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482" name="AutoShape 2" descr="Федеріко Фелліні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3" name="Picture 3" descr="C:\Users\Виктория\Desktop\Federico_Fellini_NYWTS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714612" cy="2224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142844" y="2214554"/>
            <a:ext cx="2483768" cy="518874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Федеріко Фелліні, режисер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485" name="AutoShape 5" descr="Марчелло Мастроянни и Софи Лорен: восемь комедий разной степени легкомыслия  | Киностальгия | Дзе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7" name="AutoShape 7" descr="Шлюб по-італійськи (фільм, 1964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8" name="Picture 8" descr="C:\Users\Виктория\Desktop\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9960" y="2928934"/>
            <a:ext cx="2693101" cy="2069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0" y="4929198"/>
            <a:ext cx="2483768" cy="518874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Марчелло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Мастрояні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Софі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Лорен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490" name="Picture 10" descr="Джульетта Мазин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4588380"/>
            <a:ext cx="2643190" cy="19934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Заголовок 1"/>
          <p:cNvSpPr txBox="1">
            <a:spLocks/>
          </p:cNvSpPr>
          <p:nvPr/>
        </p:nvSpPr>
        <p:spPr bwMode="auto">
          <a:xfrm>
            <a:off x="2428860" y="6500834"/>
            <a:ext cx="2483768" cy="357166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Джультта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Мазіна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492" name="AutoShape 12" descr="Луїс Бунюель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93" name="Picture 13" descr="C:\Users\Виктория\Desktop\1.png"/>
          <p:cNvPicPr>
            <a:picLocks noChangeAspect="1" noChangeArrowheads="1"/>
          </p:cNvPicPr>
          <p:nvPr/>
        </p:nvPicPr>
        <p:blipFill>
          <a:blip r:embed="rId5" cstate="print"/>
          <a:srcRect l="8738" r="4662"/>
          <a:stretch>
            <a:fillRect/>
          </a:stretch>
        </p:blipFill>
        <p:spPr bwMode="auto">
          <a:xfrm>
            <a:off x="5429256" y="4429132"/>
            <a:ext cx="1857388" cy="2262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Заголовок 1"/>
          <p:cNvSpPr txBox="1">
            <a:spLocks/>
          </p:cNvSpPr>
          <p:nvPr/>
        </p:nvSpPr>
        <p:spPr bwMode="auto">
          <a:xfrm>
            <a:off x="6660232" y="6500834"/>
            <a:ext cx="2483768" cy="357166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Луїс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Буньюель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режисер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6231449" y="0"/>
            <a:ext cx="2912551" cy="518874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Кіномистецтво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Содержимое 4"/>
          <p:cNvGraphicFramePr>
            <a:graphicFrameLocks/>
          </p:cNvGraphicFramePr>
          <p:nvPr/>
        </p:nvGraphicFramePr>
        <p:xfrm>
          <a:off x="2699793" y="500042"/>
          <a:ext cx="6444207" cy="6010517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643042"/>
                <a:gridCol w="2300867"/>
                <a:gridCol w="2500298"/>
              </a:tblGrid>
              <a:tr h="615557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Напрям 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Представники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Характерні ознаки 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315991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Радянське кіно </a:t>
                      </a:r>
                      <a:endParaRPr lang="ru-RU" sz="1400" b="1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i="1" dirty="0" smtClean="0"/>
                        <a:t>Режисери</a:t>
                      </a:r>
                      <a:r>
                        <a:rPr lang="uk-UA" sz="1400" dirty="0" smtClean="0"/>
                        <a:t>: </a:t>
                      </a:r>
                      <a:r>
                        <a:rPr lang="uk-UA" sz="1400" baseline="0" dirty="0" smtClean="0"/>
                        <a:t>С.Бондарчук,</a:t>
                      </a:r>
                    </a:p>
                    <a:p>
                      <a:r>
                        <a:rPr lang="uk-UA" sz="1400" baseline="0" dirty="0" smtClean="0"/>
                        <a:t>І.</a:t>
                      </a:r>
                      <a:r>
                        <a:rPr lang="uk-UA" sz="1400" baseline="0" dirty="0" err="1" smtClean="0"/>
                        <a:t>Хефіц</a:t>
                      </a:r>
                      <a:r>
                        <a:rPr lang="uk-UA" sz="1400" baseline="0" dirty="0" smtClean="0"/>
                        <a:t>, Г.Панфілов,</a:t>
                      </a:r>
                    </a:p>
                    <a:p>
                      <a:r>
                        <a:rPr lang="uk-UA" sz="1400" baseline="0" dirty="0" smtClean="0"/>
                        <a:t>К.Муратова, А.Тарковський, О.Герман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Епічність (картини з великою</a:t>
                      </a:r>
                      <a:r>
                        <a:rPr lang="uk-UA" sz="1400" baseline="0" dirty="0" smtClean="0"/>
                        <a:t> кількістю дійових осіб, історичні </a:t>
                      </a:r>
                      <a:r>
                        <a:rPr lang="uk-UA" sz="1400" baseline="0" dirty="0" err="1" smtClean="0"/>
                        <a:t>хроніки</a:t>
                      </a:r>
                      <a:r>
                        <a:rPr lang="uk-UA" sz="1400" dirty="0" smtClean="0"/>
                        <a:t>). Екранізація літературної</a:t>
                      </a:r>
                      <a:r>
                        <a:rPr lang="uk-UA" sz="1400" baseline="0" dirty="0" smtClean="0"/>
                        <a:t> класики. Спрямованість на яскраву, непересічну особистість. Поява фільмів </a:t>
                      </a:r>
                      <a:r>
                        <a:rPr lang="uk-UA" sz="1400" baseline="0" dirty="0" err="1" smtClean="0"/>
                        <a:t>“для</a:t>
                      </a:r>
                      <a:r>
                        <a:rPr lang="uk-UA" sz="1400" baseline="0" dirty="0" smtClean="0"/>
                        <a:t> </a:t>
                      </a:r>
                      <a:r>
                        <a:rPr lang="uk-UA" sz="1400" baseline="0" dirty="0" err="1" smtClean="0"/>
                        <a:t>полиці”</a:t>
                      </a:r>
                      <a:r>
                        <a:rPr lang="uk-UA" sz="1400" baseline="0" dirty="0" smtClean="0"/>
                        <a:t>. 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315991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Політичне кіно </a:t>
                      </a:r>
                      <a:endParaRPr lang="ru-RU" sz="1400" b="1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i="1" dirty="0" smtClean="0"/>
                        <a:t>Режисери</a:t>
                      </a:r>
                      <a:r>
                        <a:rPr lang="uk-UA" sz="1400" dirty="0" smtClean="0"/>
                        <a:t>: </a:t>
                      </a:r>
                    </a:p>
                    <a:p>
                      <a:r>
                        <a:rPr lang="uk-UA" sz="1400" dirty="0" smtClean="0"/>
                        <a:t>Д.</a:t>
                      </a:r>
                      <a:r>
                        <a:rPr lang="uk-UA" sz="1400" dirty="0" err="1" smtClean="0"/>
                        <a:t>Доміані</a:t>
                      </a:r>
                      <a:endParaRPr lang="uk-UA" sz="1400" dirty="0" smtClean="0"/>
                    </a:p>
                    <a:p>
                      <a:r>
                        <a:rPr lang="uk-UA" sz="1400" dirty="0" smtClean="0"/>
                        <a:t>Л.</a:t>
                      </a:r>
                      <a:r>
                        <a:rPr lang="uk-UA" sz="1400" dirty="0" err="1" smtClean="0"/>
                        <a:t>Вісконті</a:t>
                      </a:r>
                      <a:r>
                        <a:rPr lang="uk-UA" sz="1400" dirty="0" smtClean="0"/>
                        <a:t>, </a:t>
                      </a:r>
                    </a:p>
                    <a:p>
                      <a:r>
                        <a:rPr lang="uk-UA" sz="1400" dirty="0" smtClean="0"/>
                        <a:t>Ф.Фелліні</a:t>
                      </a:r>
                    </a:p>
                    <a:p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Гострота</a:t>
                      </a:r>
                      <a:r>
                        <a:rPr lang="uk-UA" sz="1400" baseline="0" dirty="0" smtClean="0"/>
                        <a:t> драматичних конфліктів. Викриття соціальних проблем. Поєднання італійської ментальності із загальнолюдськими рисами.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967303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Американське кіно</a:t>
                      </a:r>
                      <a:endParaRPr lang="ru-RU" sz="1400" b="1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uk-UA" sz="1400" i="1" dirty="0" smtClean="0"/>
                        <a:t>Неореалізм</a:t>
                      </a:r>
                      <a:r>
                        <a:rPr lang="uk-UA" sz="1400" baseline="0" dirty="0" smtClean="0"/>
                        <a:t> - творчість С.Кубрика, С.</a:t>
                      </a:r>
                      <a:r>
                        <a:rPr lang="uk-UA" sz="1400" baseline="0" dirty="0" err="1" smtClean="0"/>
                        <a:t>Крамера</a:t>
                      </a:r>
                      <a:r>
                        <a:rPr lang="uk-UA" sz="1400" baseline="0" dirty="0" smtClean="0"/>
                        <a:t>, О.Стоуна;</a:t>
                      </a:r>
                    </a:p>
                    <a:p>
                      <a:r>
                        <a:rPr lang="uk-UA" sz="1400" i="1" baseline="0" dirty="0" smtClean="0"/>
                        <a:t>Фільми жахів </a:t>
                      </a:r>
                      <a:r>
                        <a:rPr lang="uk-UA" sz="1400" baseline="0" dirty="0" smtClean="0"/>
                        <a:t>– творчість Дж. </a:t>
                      </a:r>
                      <a:r>
                        <a:rPr lang="uk-UA" sz="1400" baseline="0" dirty="0" err="1" smtClean="0"/>
                        <a:t>Лукаса</a:t>
                      </a:r>
                      <a:r>
                        <a:rPr lang="uk-UA" sz="1400" baseline="0" dirty="0" smtClean="0"/>
                        <a:t>, Д.</a:t>
                      </a:r>
                      <a:r>
                        <a:rPr lang="uk-UA" sz="1400" baseline="0" dirty="0" err="1" smtClean="0"/>
                        <a:t>Камерона</a:t>
                      </a:r>
                      <a:r>
                        <a:rPr lang="uk-UA" sz="1400" baseline="0" dirty="0" smtClean="0"/>
                        <a:t>, С.Спілберга, У.</a:t>
                      </a:r>
                      <a:r>
                        <a:rPr lang="uk-UA" sz="1400" baseline="0" dirty="0" err="1" smtClean="0"/>
                        <a:t>Кревейна</a:t>
                      </a:r>
                      <a:r>
                        <a:rPr lang="uk-UA" sz="1400" baseline="0" dirty="0" smtClean="0"/>
                        <a:t>;</a:t>
                      </a:r>
                    </a:p>
                    <a:p>
                      <a:r>
                        <a:rPr lang="uk-UA" sz="1400" i="1" baseline="0" dirty="0" smtClean="0"/>
                        <a:t>Фантастика</a:t>
                      </a:r>
                      <a:r>
                        <a:rPr lang="uk-UA" sz="1400" baseline="0" dirty="0" smtClean="0"/>
                        <a:t> - С.Спілберг, П.</a:t>
                      </a:r>
                      <a:r>
                        <a:rPr lang="uk-UA" sz="1400" baseline="0" dirty="0" err="1" smtClean="0"/>
                        <a:t>Верховен</a:t>
                      </a:r>
                      <a:r>
                        <a:rPr lang="uk-UA" sz="1400" baseline="0" dirty="0" smtClean="0"/>
                        <a:t>;</a:t>
                      </a:r>
                    </a:p>
                    <a:p>
                      <a:r>
                        <a:rPr lang="uk-UA" sz="1400" i="1" baseline="0" dirty="0" smtClean="0"/>
                        <a:t>Критичний напрям </a:t>
                      </a:r>
                      <a:r>
                        <a:rPr lang="uk-UA" sz="1400" baseline="0" dirty="0" smtClean="0"/>
                        <a:t>– М.</a:t>
                      </a:r>
                      <a:r>
                        <a:rPr lang="uk-UA" sz="1400" baseline="0" dirty="0" err="1" smtClean="0"/>
                        <a:t>Форман</a:t>
                      </a:r>
                      <a:r>
                        <a:rPr lang="uk-UA" sz="1400" baseline="0" dirty="0" smtClean="0"/>
                        <a:t>, С.</a:t>
                      </a:r>
                      <a:r>
                        <a:rPr lang="uk-UA" sz="1400" baseline="0" dirty="0" err="1" smtClean="0"/>
                        <a:t>Поллак</a:t>
                      </a:r>
                      <a:r>
                        <a:rPr lang="uk-UA" sz="1400" baseline="0" dirty="0" smtClean="0"/>
                        <a:t>, О.Стоун </a:t>
                      </a:r>
                    </a:p>
                    <a:p>
                      <a:r>
                        <a:rPr lang="uk-UA" sz="1400" i="1" baseline="0" dirty="0" smtClean="0"/>
                        <a:t>Тріллери</a:t>
                      </a:r>
                      <a:r>
                        <a:rPr lang="uk-UA" sz="1400" baseline="0" dirty="0" smtClean="0"/>
                        <a:t> – А.</a:t>
                      </a:r>
                      <a:r>
                        <a:rPr lang="uk-UA" sz="1400" baseline="0" dirty="0" err="1" smtClean="0"/>
                        <a:t>Гічкок</a:t>
                      </a:r>
                      <a:endParaRPr lang="uk-UA" sz="1400" baseline="0" dirty="0" smtClean="0"/>
                    </a:p>
                    <a:p>
                      <a:r>
                        <a:rPr lang="uk-UA" sz="1400" i="1" baseline="0" dirty="0" smtClean="0"/>
                        <a:t>Бойовики, детективи – актори</a:t>
                      </a:r>
                      <a:r>
                        <a:rPr lang="uk-UA" sz="1400" baseline="0" dirty="0" smtClean="0"/>
                        <a:t>: А.Шварценеггер, С.Сталлоне, Ж.-К. </a:t>
                      </a:r>
                      <a:r>
                        <a:rPr lang="uk-UA" sz="1400" baseline="0" dirty="0" err="1" smtClean="0"/>
                        <a:t>ван</a:t>
                      </a:r>
                      <a:r>
                        <a:rPr lang="uk-UA" sz="1400" baseline="0" dirty="0" smtClean="0"/>
                        <a:t> </a:t>
                      </a:r>
                      <a:r>
                        <a:rPr lang="uk-UA" sz="1400" baseline="0" dirty="0" err="1" smtClean="0"/>
                        <a:t>Дамм</a:t>
                      </a:r>
                      <a:endParaRPr lang="ru-RU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9458" name="Picture 2" descr="Муратова Кіра Георгіївн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03443" cy="33241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0" y="3214686"/>
            <a:ext cx="2483768" cy="35719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Кіра Муратова, режисер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460" name="Picture 4" descr="Тарковський Андрій Арсенійович — Вікіпед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643314"/>
            <a:ext cx="2224211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0" y="6357958"/>
            <a:ext cx="2483768" cy="500042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Андрій Тарковський, режисер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4801" y="0"/>
            <a:ext cx="6589199" cy="2714620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uk-UA" sz="1800" dirty="0" smtClean="0"/>
              <a:t>Телебачення перехопило пальму першості у традиційного кінематографа, стало невід'ємною частиною побуту кожної родини. Героїв телесеріалів, що розтягуються на довгі місяці й роки, сприймають як гарних знайомих, за перипетіями життя яких глядачі стежать з увагою і співчуттям. Перед творцями цих фільмів постає важливе завдання – виховувати людей у дусі гуманізму, за допомогою різноманітних художніх засобів прищеплювати їм кращі загальнолюдські якості </a:t>
            </a:r>
            <a:endParaRPr lang="ru-RU" sz="1800" dirty="0"/>
          </a:p>
        </p:txBody>
      </p:sp>
      <p:pic>
        <p:nvPicPr>
          <p:cNvPr id="18434" name="Picture 2" descr="Стівен Спілберг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40744" cy="3422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0" y="3429000"/>
            <a:ext cx="2483768" cy="500042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Стівен Спілберг, режисер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436" name="Picture 4" descr="Альфред Гічкок — Вікіпед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3000372"/>
            <a:ext cx="2428892" cy="3652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214282" y="6143644"/>
            <a:ext cx="2483768" cy="500042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Альфред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Гічкок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режисер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438" name="Picture 6" descr="Неудержимые 2» и «Вспомнить всё» - YouTub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2928934"/>
            <a:ext cx="4572031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4643438" y="5500702"/>
            <a:ext cx="4286280" cy="78581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Актори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Дольф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Лундгрем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Сільвестр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Сталлоне, Арнольд Шварценеггер, Жан-Клод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ван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Дамм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8926" y="0"/>
            <a:ext cx="6215074" cy="1214422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1800" dirty="0" smtClean="0"/>
              <a:t>На відміну від кіномистецтва, розрахованого на мільйонні аудиторії та значною мірою пересічного споживача, театр залишається елітарним мистецтвом</a:t>
            </a:r>
            <a:endParaRPr lang="ru-RU" sz="18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0"/>
            <a:ext cx="2912551" cy="518874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Театр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Содержимое 4"/>
          <p:cNvGraphicFramePr>
            <a:graphicFrameLocks/>
          </p:cNvGraphicFramePr>
          <p:nvPr/>
        </p:nvGraphicFramePr>
        <p:xfrm>
          <a:off x="0" y="1214422"/>
          <a:ext cx="6444207" cy="2958048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928794"/>
                <a:gridCol w="2071702"/>
                <a:gridCol w="2443711"/>
              </a:tblGrid>
              <a:tr h="641568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Напрям </a:t>
                      </a:r>
                      <a:endParaRPr lang="ru-RU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Представники</a:t>
                      </a:r>
                      <a:endParaRPr lang="ru-RU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Характерні ознаки </a:t>
                      </a:r>
                      <a:endParaRPr lang="ru-RU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1008178">
                <a:tc>
                  <a:txBody>
                    <a:bodyPr/>
                    <a:lstStyle/>
                    <a:p>
                      <a:r>
                        <a:rPr lang="uk-UA" sz="1400" b="1" dirty="0" err="1" smtClean="0"/>
                        <a:t>“Інтелектуальний</a:t>
                      </a:r>
                      <a:r>
                        <a:rPr lang="uk-UA" sz="1400" b="1" dirty="0" smtClean="0"/>
                        <a:t> </a:t>
                      </a:r>
                      <a:r>
                        <a:rPr lang="uk-UA" sz="1400" b="1" dirty="0" err="1" smtClean="0"/>
                        <a:t>театр”</a:t>
                      </a:r>
                      <a:endParaRPr lang="ru-RU" sz="14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i="1" baseline="0" dirty="0" smtClean="0"/>
                        <a:t>Франція</a:t>
                      </a:r>
                      <a:r>
                        <a:rPr lang="uk-UA" sz="1400" baseline="0" dirty="0" smtClean="0"/>
                        <a:t> - </a:t>
                      </a:r>
                      <a:r>
                        <a:rPr lang="uk-UA" sz="1400" dirty="0" smtClean="0"/>
                        <a:t>Ж.Ануй, </a:t>
                      </a:r>
                    </a:p>
                    <a:p>
                      <a:r>
                        <a:rPr lang="uk-UA" sz="1400" dirty="0" smtClean="0"/>
                        <a:t>Ж.-П. Сартр</a:t>
                      </a:r>
                      <a:r>
                        <a:rPr lang="uk-UA" sz="1400" baseline="0" dirty="0" smtClean="0"/>
                        <a:t> ;</a:t>
                      </a:r>
                    </a:p>
                    <a:p>
                      <a:r>
                        <a:rPr lang="uk-UA" sz="1400" i="1" baseline="0" dirty="0" smtClean="0"/>
                        <a:t>США</a:t>
                      </a:r>
                      <a:r>
                        <a:rPr lang="uk-UA" sz="1400" baseline="0" dirty="0" smtClean="0"/>
                        <a:t> - Т.Вільямс, А.Міллер </a:t>
                      </a:r>
                      <a:endParaRPr lang="uk-UA" sz="1400" dirty="0" smtClean="0"/>
                    </a:p>
                    <a:p>
                      <a:endParaRPr lang="ru-RU" sz="14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Зображення світу беззахисної людини і тупої жорстокості. Чіткий аналіз та раціоналізм</a:t>
                      </a:r>
                      <a:endParaRPr lang="ru-RU" sz="14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008178">
                <a:tc>
                  <a:txBody>
                    <a:bodyPr/>
                    <a:lstStyle/>
                    <a:p>
                      <a:r>
                        <a:rPr lang="uk-UA" sz="1400" b="1" dirty="0" err="1" smtClean="0"/>
                        <a:t>“Театр</a:t>
                      </a:r>
                      <a:r>
                        <a:rPr lang="uk-UA" sz="1400" b="1" baseline="0" dirty="0" smtClean="0"/>
                        <a:t> </a:t>
                      </a:r>
                      <a:r>
                        <a:rPr lang="uk-UA" sz="1400" b="1" baseline="0" dirty="0" err="1" smtClean="0"/>
                        <a:t>абсурду</a:t>
                      </a:r>
                      <a:r>
                        <a:rPr lang="uk-UA" sz="1400" b="1" dirty="0" err="1" smtClean="0"/>
                        <a:t>”</a:t>
                      </a:r>
                      <a:endParaRPr lang="ru-RU" sz="14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i="1" dirty="0" smtClean="0"/>
                        <a:t>СРСР</a:t>
                      </a:r>
                      <a:r>
                        <a:rPr lang="uk-UA" sz="1400" dirty="0" smtClean="0"/>
                        <a:t> – А.</a:t>
                      </a:r>
                      <a:r>
                        <a:rPr lang="uk-UA" sz="1400" dirty="0" err="1" smtClean="0"/>
                        <a:t>Адамов</a:t>
                      </a:r>
                      <a:r>
                        <a:rPr lang="uk-UA" sz="1400" dirty="0" smtClean="0"/>
                        <a:t>;</a:t>
                      </a:r>
                    </a:p>
                    <a:p>
                      <a:r>
                        <a:rPr lang="uk-UA" sz="1400" i="1" dirty="0" smtClean="0"/>
                        <a:t>Румунія</a:t>
                      </a:r>
                      <a:r>
                        <a:rPr lang="uk-UA" sz="1400" dirty="0" smtClean="0"/>
                        <a:t> – Е.</a:t>
                      </a:r>
                      <a:r>
                        <a:rPr lang="uk-UA" sz="1400" dirty="0" err="1" smtClean="0"/>
                        <a:t>Іонеску</a:t>
                      </a:r>
                      <a:r>
                        <a:rPr lang="uk-UA" sz="1400" dirty="0" smtClean="0"/>
                        <a:t>;</a:t>
                      </a:r>
                    </a:p>
                    <a:p>
                      <a:r>
                        <a:rPr lang="uk-UA" sz="1400" i="1" dirty="0" smtClean="0"/>
                        <a:t>Франція</a:t>
                      </a:r>
                      <a:r>
                        <a:rPr lang="uk-UA" sz="1400" dirty="0" smtClean="0"/>
                        <a:t> – Ж.Жане;</a:t>
                      </a:r>
                    </a:p>
                    <a:p>
                      <a:r>
                        <a:rPr lang="uk-UA" sz="1400" i="1" dirty="0" smtClean="0"/>
                        <a:t>Велика</a:t>
                      </a:r>
                      <a:r>
                        <a:rPr lang="uk-UA" sz="1400" i="1" baseline="0" dirty="0" smtClean="0"/>
                        <a:t> Британія </a:t>
                      </a:r>
                      <a:r>
                        <a:rPr lang="uk-UA" sz="1400" baseline="0" dirty="0" smtClean="0"/>
                        <a:t>– С. Беккет</a:t>
                      </a:r>
                      <a:endParaRPr lang="ru-RU" sz="14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Заперечення буржуазного способу мислення</a:t>
                      </a:r>
                      <a:endParaRPr lang="ru-RU" sz="14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410" name="AutoShape 2" descr="Театральний авангард другої половини ХХ століття, або Про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3729502"/>
            <a:ext cx="4143372" cy="31284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036285"/>
            <a:ext cx="3833851" cy="2821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4" name="Picture 6" descr="undefine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91307" y="1071546"/>
            <a:ext cx="2652693" cy="2281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6572264" y="3286124"/>
            <a:ext cx="2571736" cy="518874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Жан-Поль Сартр, французький драматург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6231449" y="0"/>
            <a:ext cx="2912551" cy="518874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Музика 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0" y="0"/>
          <a:ext cx="6096000" cy="28905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Напрям </a:t>
                      </a:r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Представники </a:t>
                      </a:r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Елітарна </a:t>
                      </a:r>
                      <a:endParaRPr lang="ru-RU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Неокласична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І.</a:t>
                      </a:r>
                      <a:r>
                        <a:rPr lang="uk-UA" sz="1400" dirty="0" err="1" smtClean="0"/>
                        <a:t>Стравинський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Джаз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О.</a:t>
                      </a:r>
                      <a:r>
                        <a:rPr lang="uk-UA" sz="1400" dirty="0" err="1" smtClean="0"/>
                        <a:t>Лундстрем</a:t>
                      </a:r>
                      <a:r>
                        <a:rPr lang="uk-UA" sz="1400" dirty="0" smtClean="0"/>
                        <a:t>, К.</a:t>
                      </a:r>
                      <a:r>
                        <a:rPr lang="uk-UA" sz="1400" dirty="0" err="1" smtClean="0"/>
                        <a:t>Орбелян</a:t>
                      </a:r>
                      <a:r>
                        <a:rPr lang="uk-UA" sz="1400" dirty="0" smtClean="0"/>
                        <a:t>, Л.</a:t>
                      </a:r>
                      <a:r>
                        <a:rPr lang="uk-UA" sz="1400" dirty="0" err="1" smtClean="0"/>
                        <a:t>Бернстайн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Електронна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А.Шнітке, С.</a:t>
                      </a:r>
                      <a:r>
                        <a:rPr lang="uk-UA" sz="1400" dirty="0" err="1" smtClean="0"/>
                        <a:t>Губайдуллін</a:t>
                      </a:r>
                      <a:r>
                        <a:rPr lang="uk-UA" sz="1400" dirty="0" smtClean="0"/>
                        <a:t>, А.Пуссен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1400" dirty="0" err="1" smtClean="0"/>
                        <a:t>Сонористика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Ю.Лучок, С.</a:t>
                      </a:r>
                      <a:r>
                        <a:rPr lang="uk-UA" sz="1400" dirty="0" err="1" smtClean="0"/>
                        <a:t>Буссоті</a:t>
                      </a:r>
                      <a:r>
                        <a:rPr lang="uk-UA" sz="1400" dirty="0" smtClean="0"/>
                        <a:t>, Б.Шиффер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Алеаторика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А.Пуссен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6386" name="Picture 2" descr="https://uain.press/_uploads/2022/06/Igor-Stravinskij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642918"/>
            <a:ext cx="2963566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6357950" y="2500306"/>
            <a:ext cx="2483768" cy="500066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Ігор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Стравинський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композитор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388" name="AutoShape 4" descr="Олег Лундстрем: биография и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071482"/>
            <a:ext cx="2714644" cy="3575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214282" y="6357934"/>
            <a:ext cx="2483768" cy="500066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Олег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Лундстрем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композитор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3026362"/>
            <a:ext cx="2500330" cy="35884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2928926" y="6357934"/>
            <a:ext cx="2483768" cy="500066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Леонард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Бернстайн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композитор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5" cstate="print"/>
          <a:srcRect b="3900"/>
          <a:stretch>
            <a:fillRect/>
          </a:stretch>
        </p:blipFill>
        <p:spPr bwMode="auto">
          <a:xfrm>
            <a:off x="5421669" y="3143248"/>
            <a:ext cx="3722331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Заголовок 1"/>
          <p:cNvSpPr txBox="1">
            <a:spLocks/>
          </p:cNvSpPr>
          <p:nvPr/>
        </p:nvSpPr>
        <p:spPr bwMode="auto">
          <a:xfrm>
            <a:off x="6072198" y="6072206"/>
            <a:ext cx="2483768" cy="500066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Сільвано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Буссоті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композитор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6231449" y="0"/>
            <a:ext cx="2912551" cy="518874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Музика 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0" y="0"/>
          <a:ext cx="6096000" cy="37185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48000"/>
                <a:gridCol w="3048000"/>
              </a:tblGrid>
              <a:tr h="306862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Напрям </a:t>
                      </a:r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Представники </a:t>
                      </a:r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06862">
                <a:tc gridSpan="2"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Масова</a:t>
                      </a:r>
                      <a:endParaRPr lang="ru-RU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4728"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 smtClean="0"/>
                        <a:t>Захід 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 smtClean="0"/>
                        <a:t>СРСР</a:t>
                      </a:r>
                      <a:endParaRPr lang="ru-RU" sz="1600" b="1" dirty="0"/>
                    </a:p>
                  </a:txBody>
                  <a:tcPr/>
                </a:tc>
              </a:tr>
              <a:tr h="2591987"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1954 р. – зародження в США рок-н-ролу;</a:t>
                      </a:r>
                    </a:p>
                    <a:p>
                      <a:r>
                        <a:rPr lang="uk-UA" sz="1400" dirty="0" smtClean="0"/>
                        <a:t>Вихід у світ першої платівки</a:t>
                      </a:r>
                      <a:r>
                        <a:rPr lang="uk-UA" sz="1400" baseline="0" dirty="0" smtClean="0"/>
                        <a:t> </a:t>
                      </a:r>
                      <a:r>
                        <a:rPr lang="uk-UA" sz="1400" baseline="0" dirty="0" err="1" smtClean="0"/>
                        <a:t>Елвіса</a:t>
                      </a:r>
                      <a:r>
                        <a:rPr lang="uk-UA" sz="1400" baseline="0" dirty="0" smtClean="0"/>
                        <a:t> </a:t>
                      </a:r>
                      <a:r>
                        <a:rPr lang="uk-UA" sz="1400" baseline="0" dirty="0" err="1" smtClean="0"/>
                        <a:t>Преслі</a:t>
                      </a:r>
                      <a:r>
                        <a:rPr lang="uk-UA" sz="1400" baseline="0" dirty="0" smtClean="0"/>
                        <a:t>.</a:t>
                      </a:r>
                    </a:p>
                    <a:p>
                      <a:r>
                        <a:rPr lang="uk-UA" sz="1400" baseline="0" dirty="0" smtClean="0"/>
                        <a:t>60-ті рр. – поява рок-груп </a:t>
                      </a:r>
                      <a:r>
                        <a:rPr lang="uk-UA" sz="1400" baseline="0" dirty="0" err="1" smtClean="0"/>
                        <a:t>“Бітлз”</a:t>
                      </a:r>
                      <a:r>
                        <a:rPr lang="uk-UA" sz="1400" baseline="0" dirty="0" smtClean="0"/>
                        <a:t>, </a:t>
                      </a:r>
                      <a:r>
                        <a:rPr lang="uk-UA" sz="1400" baseline="0" dirty="0" err="1" smtClean="0"/>
                        <a:t>“Ролінг</a:t>
                      </a:r>
                      <a:r>
                        <a:rPr lang="uk-UA" sz="1400" baseline="0" dirty="0" smtClean="0"/>
                        <a:t> </a:t>
                      </a:r>
                      <a:r>
                        <a:rPr lang="uk-UA" sz="1400" baseline="0" dirty="0" err="1" smtClean="0"/>
                        <a:t>Стоунз”</a:t>
                      </a:r>
                      <a:r>
                        <a:rPr lang="uk-UA" sz="1400" baseline="0" dirty="0" smtClean="0"/>
                        <a:t>.</a:t>
                      </a:r>
                    </a:p>
                    <a:p>
                      <a:r>
                        <a:rPr lang="uk-UA" sz="1400" baseline="0" dirty="0" smtClean="0"/>
                        <a:t>70-ті рр. – вихід на сцену М.</a:t>
                      </a:r>
                      <a:r>
                        <a:rPr lang="uk-UA" sz="1400" baseline="0" dirty="0" err="1" smtClean="0"/>
                        <a:t>Матьє</a:t>
                      </a:r>
                      <a:r>
                        <a:rPr lang="uk-UA" sz="1400" baseline="0" dirty="0" smtClean="0"/>
                        <a:t>, Ш.</a:t>
                      </a:r>
                      <a:r>
                        <a:rPr lang="uk-UA" sz="1400" baseline="0" dirty="0" err="1" smtClean="0"/>
                        <a:t>Азнавура</a:t>
                      </a:r>
                      <a:r>
                        <a:rPr lang="uk-UA" sz="1400" baseline="0" dirty="0" smtClean="0"/>
                        <a:t>,</a:t>
                      </a:r>
                    </a:p>
                    <a:p>
                      <a:r>
                        <a:rPr lang="uk-UA" sz="1400" baseline="0" dirty="0" smtClean="0"/>
                        <a:t>80-90-ті рр. – поява на пісенному олімпі М.Джексона, Мадонни, </a:t>
                      </a:r>
                      <a:r>
                        <a:rPr lang="uk-UA" sz="1400" baseline="0" dirty="0" err="1" smtClean="0"/>
                        <a:t>Стінга</a:t>
                      </a:r>
                      <a:endParaRPr lang="uk-UA" sz="1400" dirty="0" smtClean="0"/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60-70-ті рр. – ера ВІА </a:t>
                      </a:r>
                      <a:r>
                        <a:rPr lang="uk-UA" sz="1400" dirty="0" err="1" smtClean="0"/>
                        <a:t>“Пісняри”</a:t>
                      </a:r>
                      <a:r>
                        <a:rPr lang="uk-UA" sz="1400" dirty="0" smtClean="0"/>
                        <a:t>, </a:t>
                      </a:r>
                      <a:r>
                        <a:rPr lang="uk-UA" sz="1400" dirty="0" err="1" smtClean="0"/>
                        <a:t>“Вераси”</a:t>
                      </a:r>
                      <a:r>
                        <a:rPr lang="uk-UA" sz="1400" dirty="0" smtClean="0"/>
                        <a:t>, </a:t>
                      </a:r>
                      <a:r>
                        <a:rPr lang="uk-UA" sz="1400" dirty="0" err="1" smtClean="0"/>
                        <a:t>“Смерічка”</a:t>
                      </a:r>
                      <a:endParaRPr lang="uk-UA" sz="1400" dirty="0" smtClean="0"/>
                    </a:p>
                    <a:p>
                      <a:r>
                        <a:rPr lang="uk-UA" sz="1400" dirty="0" smtClean="0"/>
                        <a:t>Кін.</a:t>
                      </a:r>
                      <a:r>
                        <a:rPr lang="uk-UA" sz="1400" baseline="0" dirty="0" smtClean="0"/>
                        <a:t> </a:t>
                      </a:r>
                      <a:r>
                        <a:rPr lang="uk-UA" sz="1400" dirty="0" smtClean="0"/>
                        <a:t>70-х</a:t>
                      </a:r>
                      <a:r>
                        <a:rPr lang="uk-UA" sz="1400" baseline="0" dirty="0" smtClean="0"/>
                        <a:t> – поч. 80-х рр. – </a:t>
                      </a:r>
                      <a:r>
                        <a:rPr lang="uk-UA" sz="1400" baseline="0" dirty="0" err="1" smtClean="0"/>
                        <a:t>“Машина</a:t>
                      </a:r>
                      <a:r>
                        <a:rPr lang="uk-UA" sz="1400" baseline="0" dirty="0" smtClean="0"/>
                        <a:t> </a:t>
                      </a:r>
                      <a:r>
                        <a:rPr lang="uk-UA" sz="1400" baseline="0" dirty="0" err="1" smtClean="0"/>
                        <a:t>часу”</a:t>
                      </a:r>
                      <a:r>
                        <a:rPr lang="uk-UA" sz="1400" baseline="0" dirty="0" smtClean="0"/>
                        <a:t> (А.</a:t>
                      </a:r>
                      <a:r>
                        <a:rPr lang="uk-UA" sz="1400" baseline="0" dirty="0" err="1" smtClean="0"/>
                        <a:t>Макаревича</a:t>
                      </a:r>
                      <a:r>
                        <a:rPr lang="uk-UA" sz="1400" baseline="0" dirty="0" smtClean="0"/>
                        <a:t>).</a:t>
                      </a:r>
                    </a:p>
                    <a:p>
                      <a:r>
                        <a:rPr lang="uk-UA" sz="1400" baseline="0" dirty="0" smtClean="0"/>
                        <a:t>Найвідоміші естрадні співаки – С.Ротару, А.Пугачова, В.Зінкевич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 cstate="print"/>
          <a:srcRect r="3509"/>
          <a:stretch>
            <a:fillRect/>
          </a:stretch>
        </p:blipFill>
        <p:spPr bwMode="auto">
          <a:xfrm>
            <a:off x="2714612" y="3214686"/>
            <a:ext cx="3929057" cy="2292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4357686" y="5572140"/>
            <a:ext cx="1983702" cy="500066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“Ліверпульська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четвірка”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“Бітлз”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642918"/>
            <a:ext cx="3071802" cy="2385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6357950" y="3071810"/>
            <a:ext cx="2483768" cy="35719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Мірей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Матьє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3571876"/>
            <a:ext cx="2286000" cy="2886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6500826" y="6357958"/>
            <a:ext cx="2483768" cy="35719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Шарль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Азнавур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612329"/>
            <a:ext cx="4138618" cy="22456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428596" y="3857628"/>
            <a:ext cx="1983702" cy="500066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Василь Зінкевич та Софія Ротару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0"/>
            <a:ext cx="6500826" cy="1280890"/>
          </a:xfrm>
          <a:solidFill>
            <a:schemeClr val="accent3"/>
          </a:solidFill>
        </p:spPr>
        <p:txBody>
          <a:bodyPr/>
          <a:lstStyle/>
          <a:p>
            <a:r>
              <a:rPr lang="uk-UA" sz="2000" b="1" dirty="0" smtClean="0"/>
              <a:t>Опера</a:t>
            </a:r>
            <a:r>
              <a:rPr lang="uk-UA" sz="2000" dirty="0" smtClean="0"/>
              <a:t/>
            </a:r>
            <a:br>
              <a:rPr lang="uk-UA" sz="2000" dirty="0" smtClean="0"/>
            </a:br>
            <a:r>
              <a:rPr lang="uk-UA" sz="1800" b="1" dirty="0" smtClean="0"/>
              <a:t>Всесвітньо відомі співаки</a:t>
            </a:r>
            <a:r>
              <a:rPr lang="uk-UA" sz="1800" dirty="0" smtClean="0"/>
              <a:t>: </a:t>
            </a:r>
            <a:r>
              <a:rPr lang="uk-UA" sz="1800" dirty="0" err="1" smtClean="0"/>
              <a:t>Лучано</a:t>
            </a:r>
            <a:r>
              <a:rPr lang="uk-UA" sz="1800" dirty="0" smtClean="0"/>
              <a:t> </a:t>
            </a:r>
            <a:r>
              <a:rPr lang="uk-UA" sz="1800" dirty="0" err="1" smtClean="0"/>
              <a:t>Паваротті</a:t>
            </a:r>
            <a:r>
              <a:rPr lang="uk-UA" sz="1800" dirty="0" smtClean="0"/>
              <a:t>, </a:t>
            </a:r>
            <a:r>
              <a:rPr lang="uk-UA" sz="1800" dirty="0" err="1" smtClean="0"/>
              <a:t>Пласідо</a:t>
            </a:r>
            <a:r>
              <a:rPr lang="uk-UA" sz="1800" dirty="0" smtClean="0"/>
              <a:t> </a:t>
            </a:r>
            <a:r>
              <a:rPr lang="uk-UA" sz="1800" dirty="0" err="1" smtClean="0"/>
              <a:t>Домінго</a:t>
            </a:r>
            <a:r>
              <a:rPr lang="uk-UA" sz="1800" dirty="0" smtClean="0"/>
              <a:t>, Монтсеррат Кабальє, Хосе Карерас, Анатолій </a:t>
            </a:r>
            <a:r>
              <a:rPr lang="uk-UA" sz="1800" dirty="0" err="1" smtClean="0"/>
              <a:t>Солов’яненко</a:t>
            </a:r>
            <a:r>
              <a:rPr lang="uk-UA" sz="1800" dirty="0" smtClean="0"/>
              <a:t>, Галина Вишневська</a:t>
            </a:r>
            <a:endParaRPr lang="ru-RU" sz="20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6231449" y="0"/>
            <a:ext cx="2912551" cy="518874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Музика 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 cstate="print"/>
          <a:srcRect l="16934" r="9419"/>
          <a:stretch>
            <a:fillRect/>
          </a:stretch>
        </p:blipFill>
        <p:spPr bwMode="auto">
          <a:xfrm>
            <a:off x="0" y="1357298"/>
            <a:ext cx="2846781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0" y="3857628"/>
            <a:ext cx="2571736" cy="500066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Лучано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Паваротті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57820" y="857232"/>
            <a:ext cx="3686180" cy="23865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6143636" y="3214686"/>
            <a:ext cx="2571736" cy="500066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Пласідо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Домінго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 cstate="print"/>
          <a:srcRect l="8272" t="6376" r="11566"/>
          <a:stretch>
            <a:fillRect/>
          </a:stretch>
        </p:blipFill>
        <p:spPr bwMode="auto">
          <a:xfrm>
            <a:off x="2928926" y="1571612"/>
            <a:ext cx="2423192" cy="342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3286116" y="4786322"/>
            <a:ext cx="2000232" cy="500066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Хосе Карерас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41" name="Picture 5" descr="Анатолій Солов’яненк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3500438"/>
            <a:ext cx="2286016" cy="3354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6858016" y="6357934"/>
            <a:ext cx="2285984" cy="500066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Анатолій </a:t>
            </a:r>
            <a:r>
              <a:rPr kumimoji="0" lang="uk-UA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Солов’яненко</a:t>
            </a: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343" name="AutoShape 7" descr="Умерла Монтсеррат Кабалье — РБ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429132"/>
            <a:ext cx="3428992" cy="21852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Заголовок 1"/>
          <p:cNvSpPr txBox="1">
            <a:spLocks/>
          </p:cNvSpPr>
          <p:nvPr/>
        </p:nvSpPr>
        <p:spPr bwMode="auto">
          <a:xfrm>
            <a:off x="3428992" y="6143644"/>
            <a:ext cx="2000232" cy="500066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Монтсеррат Кабальє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7939</TotalTime>
  <Words>1320</Words>
  <Application>Microsoft Office PowerPoint</Application>
  <PresentationFormat>Экран (4:3)</PresentationFormat>
  <Paragraphs>237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Тема1</vt:lpstr>
      <vt:lpstr>КУЛЬТУРА КРАЇН ЗАРУБІЖНОГО СВІТУ В ДРУГІЙ ПОЛОВИНІ ХХ – НА ПОЧАТКУ ХХІ СТОЛІТТЯ</vt:lpstr>
      <vt:lpstr>Епоха науково-технічної революції </vt:lpstr>
      <vt:lpstr>Слайд 3</vt:lpstr>
      <vt:lpstr>Слайд 4</vt:lpstr>
      <vt:lpstr>На розвиток повоєнної літератури та мистецтва великий вплив справили: </vt:lpstr>
      <vt:lpstr>Світова література</vt:lpstr>
      <vt:lpstr>Світова література</vt:lpstr>
      <vt:lpstr>Слайд 8</vt:lpstr>
      <vt:lpstr>Слайд 9</vt:lpstr>
      <vt:lpstr>Слайд 10</vt:lpstr>
      <vt:lpstr>Слайд 11</vt:lpstr>
      <vt:lpstr>Телебачення перехопило пальму першості у традиційного кінематографа, стало невід'ємною частиною побуту кожної родини. Героїв телесеріалів, що розтягуються на довгі місяці й роки, сприймають як гарних знайомих, за перипетіями життя яких глядачі стежать з увагою і співчуттям. Перед творцями цих фільмів постає важливе завдання – виховувати людей у дусі гуманізму, за допомогою різноманітних художніх засобів прищеплювати їм кращі загальнолюдські якості </vt:lpstr>
      <vt:lpstr>На відміну від кіномистецтва, розрахованого на мільйонні аудиторії та значною мірою пересічного споживача, театр залишається елітарним мистецтвом</vt:lpstr>
      <vt:lpstr>Слайд 14</vt:lpstr>
      <vt:lpstr>Слайд 15</vt:lpstr>
      <vt:lpstr>Опера Всесвітньо відомі співаки: Лучано Паваротті, Пласідо Домінго, Монтсеррат Кабальє, Хосе Карерас, Анатолій Солов’яненко, Галина Вишневська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Vika</dc:creator>
  <cp:lastModifiedBy>Виктория</cp:lastModifiedBy>
  <cp:revision>63</cp:revision>
  <dcterms:created xsi:type="dcterms:W3CDTF">2024-05-17T05:01:00Z</dcterms:created>
  <dcterms:modified xsi:type="dcterms:W3CDTF">2025-08-31T08:08:28Z</dcterms:modified>
</cp:coreProperties>
</file>