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5"/>
  </p:notesMasterIdLst>
  <p:sldIdLst>
    <p:sldId id="256" r:id="rId2"/>
    <p:sldId id="272" r:id="rId3"/>
    <p:sldId id="274" r:id="rId4"/>
    <p:sldId id="273" r:id="rId5"/>
    <p:sldId id="275" r:id="rId6"/>
    <p:sldId id="278" r:id="rId7"/>
    <p:sldId id="279" r:id="rId8"/>
    <p:sldId id="264" r:id="rId9"/>
    <p:sldId id="265" r:id="rId10"/>
    <p:sldId id="298" r:id="rId11"/>
    <p:sldId id="280" r:id="rId12"/>
    <p:sldId id="271" r:id="rId13"/>
    <p:sldId id="281" r:id="rId14"/>
    <p:sldId id="291" r:id="rId15"/>
    <p:sldId id="293" r:id="rId16"/>
    <p:sldId id="292" r:id="rId17"/>
    <p:sldId id="282" r:id="rId18"/>
    <p:sldId id="283" r:id="rId19"/>
    <p:sldId id="284" r:id="rId20"/>
    <p:sldId id="285" r:id="rId21"/>
    <p:sldId id="258" r:id="rId22"/>
    <p:sldId id="286" r:id="rId23"/>
    <p:sldId id="287" r:id="rId24"/>
    <p:sldId id="261" r:id="rId25"/>
    <p:sldId id="289" r:id="rId26"/>
    <p:sldId id="290" r:id="rId27"/>
    <p:sldId id="288" r:id="rId28"/>
    <p:sldId id="294" r:id="rId29"/>
    <p:sldId id="295" r:id="rId30"/>
    <p:sldId id="268" r:id="rId31"/>
    <p:sldId id="266" r:id="rId32"/>
    <p:sldId id="267" r:id="rId33"/>
    <p:sldId id="297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466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69C41-95FC-4050-A979-673978C14B22}" type="datetimeFigureOut">
              <a:rPr lang="uk-UA" smtClean="0"/>
              <a:t>07.02.2023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BC4AF-26E2-462C-A8DF-021F40C0138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6430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89096-D9C0-4B16-B3FE-67059DAF06B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331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5B602B-80B1-4E12-8F07-743EB2EA58EA}" type="slidenum">
              <a:rPr lang="ru-RU" sz="900" b="0" smtClean="0"/>
              <a:pPr eaLnBrk="1" hangingPunct="1"/>
              <a:t>17</a:t>
            </a:fld>
            <a:endParaRPr lang="ru-RU" sz="900" b="0" smtClean="0"/>
          </a:p>
        </p:txBody>
      </p:sp>
    </p:spTree>
    <p:extLst>
      <p:ext uri="{BB962C8B-B14F-4D97-AF65-F5344CB8AC3E}">
        <p14:creationId xmlns:p14="http://schemas.microsoft.com/office/powerpoint/2010/main" val="3541034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1pPr>
            <a:lvl2pPr marL="742950" indent="-28575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54050" eaLnBrk="0" hangingPunct="0">
              <a:defRPr sz="300"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54050" eaLnBrk="0" fontAlgn="base" hangingPunct="0">
              <a:spcBef>
                <a:spcPct val="0"/>
              </a:spcBef>
              <a:spcAft>
                <a:spcPct val="0"/>
              </a:spcAft>
              <a:defRPr sz="3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5B602B-80B1-4E12-8F07-743EB2EA58EA}" type="slidenum">
              <a:rPr lang="ru-RU" sz="900" b="0" smtClean="0"/>
              <a:pPr eaLnBrk="1" hangingPunct="1"/>
              <a:t>33</a:t>
            </a:fld>
            <a:endParaRPr lang="ru-RU" sz="900" b="0" smtClean="0"/>
          </a:p>
        </p:txBody>
      </p:sp>
    </p:spTree>
    <p:extLst>
      <p:ext uri="{BB962C8B-B14F-4D97-AF65-F5344CB8AC3E}">
        <p14:creationId xmlns:p14="http://schemas.microsoft.com/office/powerpoint/2010/main" val="2180095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E%D0%BF%D0%B5%D1%80%D0%B0%D1%86%D1%96%D1%8F_%C2%AB%D0%9E%D0%B2%D0%B5%D1%80%D0%BB%D0%BE%D1%80%D0%B4%C2%BB" TargetMode="External"/><Relationship Id="rId13" Type="http://schemas.openxmlformats.org/officeDocument/2006/relationships/hyperlink" Target="https://uk.wikipedia.org/wiki/%D0%9C%D1%96%D0%BB%D0%B0%D0%BD" TargetMode="External"/><Relationship Id="rId18" Type="http://schemas.openxmlformats.org/officeDocument/2006/relationships/hyperlink" Target="https://uk.wikipedia.org/wiki/%D0%91%D1%96%D0%BB%D0%BE%D1%80%D1%83%D1%81%D1%8C" TargetMode="External"/><Relationship Id="rId3" Type="http://schemas.openxmlformats.org/officeDocument/2006/relationships/hyperlink" Target="https://uk.wikipedia.org/wiki/6_%D1%87%D0%B5%D1%80%D0%B2%D0%BD%D1%8F" TargetMode="External"/><Relationship Id="rId7" Type="http://schemas.openxmlformats.org/officeDocument/2006/relationships/hyperlink" Target="https://uk.wikipedia.org/wiki/%D0%A4%D1%80%D0%B0%D0%BD%D1%86%D1%96%D1%8F" TargetMode="External"/><Relationship Id="rId12" Type="http://schemas.openxmlformats.org/officeDocument/2006/relationships/hyperlink" Target="https://uk.wikipedia.org/wiki/17_%D0%B6%D0%BE%D0%B2%D1%82%D0%BD%D1%8F" TargetMode="External"/><Relationship Id="rId17" Type="http://schemas.openxmlformats.org/officeDocument/2006/relationships/hyperlink" Target="https://uk.wikipedia.org/wiki/%D0%9C%D1%96%D0%BD%D1%81%D1%8C%D0%BA" TargetMode="External"/><Relationship Id="rId2" Type="http://schemas.openxmlformats.org/officeDocument/2006/relationships/image" Target="../media/image34.png"/><Relationship Id="rId16" Type="http://schemas.openxmlformats.org/officeDocument/2006/relationships/hyperlink" Target="https://uk.wikipedia.org/wiki/12_%D0%BB%D1%8E%D1%82%D0%BE%D0%B3%D0%BE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k.wikipedia.org/wiki/%D0%9D%D0%BE%D1%80%D0%BC%D0%B0%D0%BD%D0%B4%D1%96%D1%8F" TargetMode="External"/><Relationship Id="rId11" Type="http://schemas.openxmlformats.org/officeDocument/2006/relationships/hyperlink" Target="https://uk.wikipedia.org/wiki/16_%D0%B6%D0%BE%D0%B2%D1%82%D0%BD%D1%8F" TargetMode="External"/><Relationship Id="rId5" Type="http://schemas.openxmlformats.org/officeDocument/2006/relationships/hyperlink" Target="https://uk.wikipedia.org/wiki/%D0%91%D0%B5%D0%BD%D1%83%D0%B2%D1%96%D0%BB%D1%8C_(%D0%9A%D0%B0%D0%BB%D1%8C%D0%B2%D0%B0%D0%B4%D0%BE%D1%81)" TargetMode="External"/><Relationship Id="rId15" Type="http://schemas.openxmlformats.org/officeDocument/2006/relationships/hyperlink" Target="https://uk.wikipedia.org/wiki/11_%D0%BB%D1%8E%D1%82%D0%BE%D0%B3%D0%BE" TargetMode="External"/><Relationship Id="rId10" Type="http://schemas.openxmlformats.org/officeDocument/2006/relationships/hyperlink" Target="https://uk.wikipedia.org/wiki/%D0%94%D1%80%D1%83%D0%B3%D0%B0_%D1%81%D0%B2%D1%96%D1%82%D0%BE%D0%B2%D0%B0_%D0%B2%D1%96%D0%B9%D0%BD%D0%B0" TargetMode="External"/><Relationship Id="rId4" Type="http://schemas.openxmlformats.org/officeDocument/2006/relationships/hyperlink" Target="https://uk.wikipedia.org/wiki/2014" TargetMode="External"/><Relationship Id="rId9" Type="http://schemas.openxmlformats.org/officeDocument/2006/relationships/hyperlink" Target="https://uk.wikipedia.org/wiki/%D0%94%D1%80%D1%83%D0%B3%D0%B8%D0%B9_%D1%84%D1%80%D0%BE%D0%BD%D1%82" TargetMode="External"/><Relationship Id="rId14" Type="http://schemas.openxmlformats.org/officeDocument/2006/relationships/hyperlink" Target="https://uk.wikipedia.org/wiki/%D0%86%D1%82%D0%B0%D0%BB%D1%96%D1%8F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5267" y="222071"/>
            <a:ext cx="9491859" cy="1054638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Російсько-українська війна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071" y="1838324"/>
            <a:ext cx="733425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42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045216" y="939879"/>
            <a:ext cx="5094851" cy="6027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Одночасно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подіями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Криму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намагалася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дестабілізувати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ситуацію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східних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областях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31377" defTabSz="933479"/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1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березня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проросійські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маргінальні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організовували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вуличні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акції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вступу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Митного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Союзу та з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критикою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спроби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державної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цілому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правоохоронцям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вдавалося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утримувати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ситуацію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контролем. </a:t>
            </a:r>
          </a:p>
          <a:p>
            <a:pPr indent="231377" defTabSz="933479"/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провокаторів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заарештована</a:t>
            </a:r>
            <a:r>
              <a:rPr lang="ru-RU" sz="20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Спроби дестабілізації ситуації в Україні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17" y="1033240"/>
            <a:ext cx="5306411" cy="580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812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010507" y="1048215"/>
            <a:ext cx="5932449" cy="4919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загарбання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Криму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перейшла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Новоросія</a:t>
            </a:r>
            <a:r>
              <a:rPr lang="en-US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початку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інспірована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вуличних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акцій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будівліі</a:t>
            </a:r>
            <a:endParaRPr lang="ru-RU" sz="2400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антидержавних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акціях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брали участь не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проросійські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маргінали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й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співробітники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спецслужб.</a:t>
            </a:r>
          </a:p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змінився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гасел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вони стали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відверто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антиукраїнськими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сепаратистськими</a:t>
            </a:r>
            <a:r>
              <a:rPr lang="ru-RU" sz="1790" dirty="0">
                <a:solidFill>
                  <a:srgbClr val="66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1790" dirty="0">
              <a:solidFill>
                <a:srgbClr val="66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Спроби дестабілізації ситуації в Україні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8" y="1260088"/>
            <a:ext cx="5610930" cy="407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64796" y="5662305"/>
            <a:ext cx="4465126" cy="1101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1279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uk-UA" sz="1279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будівлі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Харкіської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ОДА.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квітня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2014 р</a:t>
            </a:r>
            <a:r>
              <a:rPr lang="uk-UA" sz="1279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680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087582" y="2202530"/>
            <a:ext cx="7782924" cy="362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marL="2640122" indent="-2640122" defTabSz="933479"/>
            <a:r>
              <a:rPr lang="ru-RU" altLang="ru-RU" sz="4091" b="1" i="1" dirty="0" err="1">
                <a:solidFill>
                  <a:srgbClr val="FF0000"/>
                </a:solidFill>
                <a:latin typeface="Arial" charset="0"/>
              </a:rPr>
              <a:t>Маргінальна</a:t>
            </a:r>
            <a:r>
              <a:rPr lang="ru-RU" altLang="ru-RU" sz="4091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4091" b="1" i="1" dirty="0" err="1">
                <a:solidFill>
                  <a:srgbClr val="FF0000"/>
                </a:solidFill>
                <a:latin typeface="Arial" charset="0"/>
              </a:rPr>
              <a:t>група</a:t>
            </a:r>
            <a:r>
              <a:rPr lang="ru-RU" altLang="ru-RU" sz="4091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uk-UA" altLang="ru-RU" sz="4091" b="1" i="1" dirty="0">
                <a:solidFill>
                  <a:srgbClr val="FF0000"/>
                </a:solidFill>
                <a:latin typeface="Arial" charset="0"/>
              </a:rPr>
              <a:t>–</a:t>
            </a:r>
          </a:p>
          <a:p>
            <a:pPr marL="2640122" indent="-2640122" defTabSz="933479"/>
            <a:endParaRPr lang="uk-UA" altLang="ru-RU" sz="767" b="1" i="1" dirty="0">
              <a:solidFill>
                <a:srgbClr val="FF0000"/>
              </a:solidFill>
              <a:latin typeface="Arial" charset="0"/>
            </a:endParaRPr>
          </a:p>
          <a:p>
            <a:pPr marL="1372022" indent="-1372022" defTabSz="933479"/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               (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від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лат.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mar</a:t>
            </a:r>
            <a:r>
              <a:rPr lang="en-US" altLang="ru-RU" sz="2557" b="1" i="1" dirty="0" err="1">
                <a:solidFill>
                  <a:srgbClr val="FF0000"/>
                </a:solidFill>
                <a:latin typeface="Arial" charset="0"/>
              </a:rPr>
              <a:t>ginalis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– 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той, хто знаходиться з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кра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ю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) –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група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л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юдей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,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які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не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визнають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та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відкидають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певні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цінності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та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загальноприйняті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норми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і правила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поведінки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 та утверджують свою власну систему норм і цінностей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.</a:t>
            </a:r>
            <a:endParaRPr lang="uk-UA" altLang="ru-RU" sz="2557" b="1" i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Спроби дестабілізації ситуації в Україні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47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087582" y="2345077"/>
            <a:ext cx="7598802" cy="2833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6879" tIns="58440" rIns="116879" bIns="58440">
            <a:spAutoFit/>
          </a:bodyPr>
          <a:lstStyle/>
          <a:p>
            <a:pPr marL="2640122" indent="-2640122" defTabSz="933479"/>
            <a:r>
              <a:rPr lang="ru-RU" altLang="ru-RU" sz="4091" b="1" i="1" dirty="0" err="1">
                <a:solidFill>
                  <a:srgbClr val="FF0000"/>
                </a:solidFill>
                <a:latin typeface="Arial" charset="0"/>
              </a:rPr>
              <a:t>Проєкт</a:t>
            </a:r>
            <a:r>
              <a:rPr lang="ru-RU" altLang="ru-RU" sz="4091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altLang="ru-RU" sz="4091" b="1" i="1" dirty="0">
                <a:solidFill>
                  <a:srgbClr val="FF0000"/>
                </a:solidFill>
                <a:latin typeface="Arial" charset="0"/>
              </a:rPr>
              <a:t>“</a:t>
            </a:r>
            <a:r>
              <a:rPr lang="uk-UA" altLang="ru-RU" sz="4091" b="1" i="1" dirty="0" err="1">
                <a:solidFill>
                  <a:srgbClr val="FF0000"/>
                </a:solidFill>
                <a:latin typeface="Arial" charset="0"/>
              </a:rPr>
              <a:t>Новоросія</a:t>
            </a:r>
            <a:r>
              <a:rPr lang="en-US" altLang="ru-RU" sz="4091" b="1" i="1" dirty="0">
                <a:solidFill>
                  <a:srgbClr val="FF0000"/>
                </a:solidFill>
                <a:latin typeface="Arial" charset="0"/>
              </a:rPr>
              <a:t>”</a:t>
            </a:r>
            <a:r>
              <a:rPr lang="ru-RU" altLang="ru-RU" sz="4091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uk-UA" altLang="ru-RU" sz="4091" b="1" i="1" dirty="0">
                <a:solidFill>
                  <a:srgbClr val="FF0000"/>
                </a:solidFill>
                <a:latin typeface="Arial" charset="0"/>
              </a:rPr>
              <a:t>–</a:t>
            </a:r>
          </a:p>
          <a:p>
            <a:pPr marL="2640122" indent="-2640122" defTabSz="933479"/>
            <a:endParaRPr lang="uk-UA" altLang="ru-RU" sz="767" b="1" i="1" dirty="0">
              <a:solidFill>
                <a:srgbClr val="FF0000"/>
              </a:solidFill>
              <a:latin typeface="Arial" charset="0"/>
            </a:endParaRPr>
          </a:p>
          <a:p>
            <a:pPr marL="1372022" indent="-1372022" defTabSz="933479"/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               план Росії поширити свій вплив на анексовані Російською імперією у </a:t>
            </a:r>
            <a:r>
              <a:rPr lang="en-US" altLang="ru-RU" sz="2557" b="1" i="1" dirty="0">
                <a:solidFill>
                  <a:srgbClr val="FF0000"/>
                </a:solidFill>
                <a:latin typeface="Arial" charset="0"/>
              </a:rPr>
              <a:t>XVIII 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ст. землі, які складають сучасну південно-східну частину України.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Спроби дестабілізації ситуації в Україні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47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308821" y="6520490"/>
            <a:ext cx="280941" cy="314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6887" tIns="58443" rIns="116887" bIns="58443">
            <a:spAutoFit/>
          </a:bodyPr>
          <a:lstStyle/>
          <a:p>
            <a:pPr defTabSz="933479">
              <a:spcBef>
                <a:spcPct val="30000"/>
              </a:spcBef>
            </a:pPr>
            <a:r>
              <a:rPr lang="uk-UA" sz="1279" i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79" i="1" dirty="0">
              <a:solidFill>
                <a:srgbClr val="00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211229" y="1304692"/>
            <a:ext cx="5508703" cy="5288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Луганщині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Донеччині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загони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терористів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уже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захоплювали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адміністративні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будівлі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населених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пунктах поза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обласними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центрами та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тероризували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місцеве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Почався терор і вбивства прихильників єдиної України.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Сепаратисти проголошували самозвані </a:t>
            </a:r>
            <a:r>
              <a:rPr lang="en-US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республіки</a:t>
            </a:r>
            <a:r>
              <a:rPr lang="en-US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маючи щонайменше по кілька тисяч прибічників на вулицях.</a:t>
            </a:r>
            <a:endParaRPr lang="ru-RU" sz="2800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9502" y="5941893"/>
            <a:ext cx="48828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 будівлі Донецької ОДА. 7 квітня 2014 р.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 err="1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Проєкт</a:t>
            </a:r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uk-UA" sz="3196" b="0" dirty="0" err="1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Новоросія</a:t>
            </a:r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спроби реалізації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33" y="1304692"/>
            <a:ext cx="5695899" cy="429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341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244682" y="1182028"/>
            <a:ext cx="5464097" cy="4550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оголошено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початок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антитерористичної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(АТО), </a:t>
            </a:r>
            <a:r>
              <a:rPr lang="uk-UA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квітні 2018 р.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переформатованої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Операцію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об'єднаних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 (ООС).</a:t>
            </a:r>
          </a:p>
          <a:p>
            <a:pPr indent="231377" defTabSz="933479"/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бойовиків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війська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уникали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широкомасштабних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воєнних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призводили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втрат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мирного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руйнування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інфраструктури</a:t>
            </a:r>
            <a:r>
              <a:rPr lang="ru-RU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48611" y="5911291"/>
            <a:ext cx="40205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Десантники 95-ї аеромобільної бригади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антитерористичної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Літо 2014 р.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29774" y="298922"/>
            <a:ext cx="8216916" cy="644428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Початок антитерористичної операції</a:t>
            </a:r>
            <a:endParaRPr lang="ru-RU" b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93" y="1081668"/>
            <a:ext cx="5698272" cy="4650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7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51" y="51547"/>
            <a:ext cx="3694369" cy="949939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Добровольчі 		батальйони 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520" y="51547"/>
            <a:ext cx="8351520" cy="675490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10195"/>
            <a:ext cx="3790163" cy="629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Військові, поліцейські та парамілітарні  формування, створені в 2014 р. на добровільних засадах для захисту України від російської агресії.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Найбільші з них – Добровольчий український корпус (ДУК), «Правий сектор», «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Айдар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«Азов», «Дніпро 1», «Донбас», «ОУН».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Вони брали участь у 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багатьох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бойових операціях російсько – української війни.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988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559" y="3003598"/>
            <a:ext cx="6508977" cy="37256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88" y="2388869"/>
            <a:ext cx="5129953" cy="329782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5429" y="54972"/>
            <a:ext cx="11138262" cy="2140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Забезпечення ЗСУ,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добробатів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Нацгвардії продуктами харчування, обмундируванням, медикаментами, технікою тощо.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Допомога пораненим у лікуванні та реабілітації.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Ресурсна і соціально – правова підтримка внутрішньо переміщених осіб з Криму і зони АТО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771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1307" y="747131"/>
            <a:ext cx="92555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Волонтер, </a:t>
            </a:r>
            <a:r>
              <a:rPr lang="ru-RU" sz="4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ru-RU" sz="4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доброволець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за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власним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бажанням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готова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витратити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час і талант на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користь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суспільству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конкретній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людині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чекаючи</a:t>
            </a:r>
            <a:r>
              <a:rPr lang="ru-RU" sz="4800" dirty="0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solidFill>
                  <a:srgbClr val="6060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винагороди</a:t>
            </a:r>
            <a:r>
              <a:rPr lang="ru-RU" dirty="0">
                <a:solidFill>
                  <a:srgbClr val="606068"/>
                </a:solidFill>
                <a:latin typeface="Helvetica Neue"/>
              </a:rPr>
              <a:t>. 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33403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47890" y="5735469"/>
            <a:ext cx="40205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37-й батальон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териториальної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оборони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Запорізької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марші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Лютий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2014 р.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29774" y="298922"/>
            <a:ext cx="8216916" cy="1012672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Добровольчі батальйони як форма самоорганізації суспільства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68" y="1393903"/>
            <a:ext cx="5578738" cy="4159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22020" y="1531075"/>
            <a:ext cx="55310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1377" defTabSz="933479"/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Значну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протидії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терористам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відіграли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добровольчі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батальйони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сформовані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активістів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Євромайдану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небайдужих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231377" defTabSz="933479"/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добровольчі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підрозділи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наочно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продемонстрували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Путіну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українське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здатне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найвищих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самоорганізації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451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72" y="457200"/>
            <a:ext cx="10121804" cy="653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399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679918" y="1238560"/>
            <a:ext cx="7721054" cy="736489"/>
          </a:xfrm>
          <a:prstGeom prst="rect">
            <a:avLst/>
          </a:prstGeom>
          <a:solidFill>
            <a:srgbClr val="993366">
              <a:alpha val="81175"/>
            </a:srgbClr>
          </a:solidFill>
          <a:ln>
            <a:noFill/>
          </a:ln>
          <a:effectLst/>
        </p:spPr>
        <p:txBody>
          <a:bodyPr lIns="93383" tIns="46692" rIns="93383" bIns="46692"/>
          <a:lstStyle/>
          <a:p>
            <a:pPr algn="ctr" defTabSz="935655">
              <a:spcBef>
                <a:spcPct val="20000"/>
              </a:spcBef>
              <a:buClr>
                <a:schemeClr val="hlink"/>
              </a:buClr>
              <a:buSzPct val="70000"/>
            </a:pPr>
            <a:r>
              <a:rPr lang="uk-UA" alt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Мирний план врегулювання конфлікту від української влади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604189" y="2151804"/>
            <a:ext cx="8073483" cy="4472020"/>
          </a:xfrm>
          <a:prstGeom prst="rect">
            <a:avLst/>
          </a:prstGeom>
          <a:solidFill>
            <a:srgbClr val="FFFF66">
              <a:alpha val="60000"/>
            </a:srgbClr>
          </a:solidFill>
          <a:ln>
            <a:noFill/>
          </a:ln>
        </p:spPr>
        <p:txBody>
          <a:bodyPr lIns="94033" tIns="47016" rIns="94033" bIns="47016"/>
          <a:lstStyle/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амністія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громадянам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причетним</a:t>
            </a:r>
            <a:endParaRPr lang="ru-RU" altLang="ru-RU" sz="2000" dirty="0">
              <a:solidFill>
                <a:srgbClr val="0808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9348" defTabSz="933625">
              <a:spcBef>
                <a:spcPct val="20000"/>
              </a:spcBef>
              <a:buClr>
                <a:srgbClr val="002060"/>
              </a:buClr>
              <a:buSzPct val="90000"/>
              <a:tabLst>
                <a:tab pos="0" algn="l"/>
              </a:tabLst>
            </a:pP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військовослужбовців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мирних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жителів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тих,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фінансували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терористів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коридору на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українсько-російському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кордоні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повернення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російських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військ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найманців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додому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дострокові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вибори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обрало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децентралізація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регіоні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гарантії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вільного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повагу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права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місцевих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громад на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історичної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пантеон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релігійні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традиції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19199" indent="-219199" defTabSz="933625">
              <a:spcBef>
                <a:spcPct val="20000"/>
              </a:spcBef>
              <a:buClr>
                <a:srgbClr val="002060"/>
              </a:buClr>
              <a:buSzPct val="90000"/>
              <a:buFont typeface="Wingdings" pitchFamily="2" charset="2"/>
              <a:buChar char="v"/>
              <a:tabLst>
                <a:tab pos="0" algn="l"/>
              </a:tabLst>
            </a:pP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вкладення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інвестицій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економічну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реконструкцію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Донбасу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робочих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err="1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місць</a:t>
            </a:r>
            <a:r>
              <a:rPr lang="ru-RU" alt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929774" y="114799"/>
            <a:ext cx="8216916" cy="1196795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 української влади до врегулювання конфлікту</a:t>
            </a:r>
            <a:endParaRPr lang="ru-RU" b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58" y="2876633"/>
            <a:ext cx="2900437" cy="2228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35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Дострокові парламентські вибори - четверті в Україні - СУСПІЛЬНЕ | ПОЛТАВА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-1" y="3651135"/>
            <a:ext cx="7135947" cy="103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4102" name="Picture 6" descr="Дострокові парламентські вибори - четверті в Україні - СУСПІЛЬНЕ | ПОЛТА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39" y="668403"/>
            <a:ext cx="9719427" cy="593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378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Гройсман Володимир Борисович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27" y="477981"/>
            <a:ext cx="4821382" cy="513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Яценюк: Київ не фінансуватиме території, контрольовані сепаратистами |  Політичні новини з України: аналітика, прогнози, коментарі | DW | 05.11.2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728" y="2078182"/>
            <a:ext cx="5280610" cy="430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99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Люстрація: чеський досвід для України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47" y="466147"/>
            <a:ext cx="6030011" cy="339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Експерти: Сміттєва люстрація – це варварство, вона псує імідж краї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883" y="2874626"/>
            <a:ext cx="6182881" cy="358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707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title"/>
          </p:nvPr>
        </p:nvSpPr>
        <p:spPr>
          <a:xfrm>
            <a:off x="1792246" y="527695"/>
            <a:ext cx="8700871" cy="570317"/>
          </a:xfrm>
        </p:spPr>
        <p:txBody>
          <a:bodyPr>
            <a:noAutofit/>
          </a:bodyPr>
          <a:lstStyle/>
          <a:p>
            <a:pPr algn="ctr"/>
            <a:r>
              <a:rPr lang="uk-UA" sz="4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Проміжний підсумок</a:t>
            </a:r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39" name="Rectangle 5"/>
          <p:cNvSpPr>
            <a:spLocks noChangeArrowheads="1"/>
          </p:cNvSpPr>
          <p:nvPr/>
        </p:nvSpPr>
        <p:spPr bwMode="auto">
          <a:xfrm>
            <a:off x="1048215" y="1605776"/>
            <a:ext cx="10794380" cy="2888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98" tIns="58448" rIns="116898" bIns="58448">
            <a:spAutoFit/>
          </a:bodyPr>
          <a:lstStyle/>
          <a:p>
            <a:pPr indent="233407" algn="ctr" defTabSz="933625"/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влада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повсякчас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демонструвала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політичного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врегулювання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конфлікту</a:t>
            </a:r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33407" algn="ctr" defTabSz="933625"/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 оскільки це не влаштовувало Росію, очільники </a:t>
            </a:r>
            <a:r>
              <a:rPr lang="uk-UA" sz="3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квазіреспублік</a:t>
            </a:r>
            <a:r>
              <a:rPr lang="uk-UA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подібні пропозиції відкидали.</a:t>
            </a:r>
          </a:p>
        </p:txBody>
      </p:sp>
    </p:spTree>
    <p:extLst>
      <p:ext uri="{BB962C8B-B14F-4D97-AF65-F5344CB8AC3E}">
        <p14:creationId xmlns:p14="http://schemas.microsoft.com/office/powerpoint/2010/main" val="373305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144321" y="1717288"/>
            <a:ext cx="5609063" cy="3134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липня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2014 р.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неподалік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Донецька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впав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цивільний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пасажирський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літак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компанії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Malaysia Airlines,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виконував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регулярний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рейс МН17 з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Нідерландів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Малайзії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загинуло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298 </a:t>
            </a:r>
            <a:r>
              <a:rPr lang="ru-RU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308821" y="206860"/>
            <a:ext cx="10288447" cy="1398915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4000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Заборонені методи ведення війни в дії</a:t>
            </a:r>
            <a:endParaRPr lang="ru-RU" sz="4000" b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2234" y="5021049"/>
            <a:ext cx="53230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 падіння і уламки збитого літака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Boeing 777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рейсу МН17. 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липня 2014 р.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70646"/>
            <a:ext cx="5178106" cy="3457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87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820937" y="1242704"/>
            <a:ext cx="6043961" cy="233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36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Проросійські бойовики спочатку заявили, що збили літак, а потім відмовилися від своїх тверджень</a:t>
            </a:r>
            <a:r>
              <a:rPr lang="ru-RU" sz="36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Особливий цинізм окупантів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3388" y="5822590"/>
            <a:ext cx="48202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Проросійські бойовики на місці падіння малайзійського лайнера.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88" y="3712584"/>
            <a:ext cx="5127194" cy="2110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821" y="758283"/>
            <a:ext cx="5155022" cy="2897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90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Правда завжди правда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2235" y="5108148"/>
            <a:ext cx="75939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Уламки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ракети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випущеної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комплексу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представлен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слідчими Об'єднаної слідчої групи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JIT)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брифінгу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Бунніку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Нідерланди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2018 р.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6746488" y="1304692"/>
            <a:ext cx="5151863" cy="4057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Міжнародне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розслідування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встановило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літак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збито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зенітним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ракетним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комплексом </a:t>
            </a:r>
            <a:r>
              <a:rPr lang="en-US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</a:t>
            </a:r>
            <a:r>
              <a:rPr lang="en-US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російського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завезеним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зону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збройного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конфлікту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Росії</a:t>
            </a:r>
            <a:r>
              <a:rPr lang="ru-RU" sz="32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0" y="769346"/>
            <a:ext cx="5359780" cy="3964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2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4812" y="39189"/>
            <a:ext cx="6818811" cy="681881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0628" y="148046"/>
            <a:ext cx="5103224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Bef>
                <a:spcPts val="975"/>
              </a:spcBef>
              <a:spcAft>
                <a:spcPts val="0"/>
              </a:spcAft>
            </a:pP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Операція з визволення Донбасу</a:t>
            </a: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липня 2014 р. розпочалась повномасштабна військова операція з контрнаступу та ізоляції зони конфлікту від військового забезпечення з боку РФ. Були звільнені Слов’янськ, Краматорськ, Лисичанськ тощо.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середини серпня 2014 р. наступ української армії блокувався контратакою терористів та частин російських військ.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 – 30 серпня 2014 р. під Іловайськом російські війська взяли в оточення й обстріляли близько 600 українських вояків; 186 з них загинули, сотні потрапили в полон.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351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135175" y="848025"/>
            <a:ext cx="5896990" cy="635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важких кровопролитних боях наприкінці серпня 2014 р. частина українських військ була заблокована під містом Іловайськ.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Попри обіцянки, надані російськими військовими високопосадовцями щодо виходу українських військових з оточення зі зброєю, обидві колони військ були розстріляні російською артилерією.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Кількасот українських бійців загинули, ще кількасот потрапили у полон, де вони зазнали нелюдського поводження.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200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 виглядало пекло: Іловайський </a:t>
            </a:r>
            <a:r>
              <a:rPr lang="en-US" sz="3200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3200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котел</a:t>
            </a:r>
            <a:r>
              <a:rPr lang="en-US" sz="3200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3200" b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9776" y="4829912"/>
            <a:ext cx="55403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краях “коридору”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Іловайська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Серпень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р.</a:t>
            </a:r>
          </a:p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GETTY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1" y="1054057"/>
            <a:ext cx="5945604" cy="3451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94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3217" y="3120043"/>
            <a:ext cx="6036510" cy="1122728"/>
          </a:xfrm>
        </p:spPr>
        <p:txBody>
          <a:bodyPr/>
          <a:lstStyle/>
          <a:p>
            <a:endParaRPr lang="uk-UA"/>
          </a:p>
        </p:txBody>
      </p:sp>
      <p:pic>
        <p:nvPicPr>
          <p:cNvPr id="3074" name="Picture 2" descr="іловайський котел | РУДА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474" y="2809701"/>
            <a:ext cx="7197876" cy="404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Іловайський котел: кривавий серпень української істор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Іловайський котел: кривавий серпень української історії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80" name="Picture 8" descr="Іловайський котел: кривавий серпень української історії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33126"/>
            <a:ext cx="5461058" cy="409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9552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204" y="209005"/>
            <a:ext cx="5592837" cy="879566"/>
          </a:xfrm>
        </p:spPr>
        <p:txBody>
          <a:bodyPr>
            <a:normAutofit fontScale="90000"/>
          </a:bodyPr>
          <a:lstStyle/>
          <a:p>
            <a:r>
              <a:rPr lang="uk-UA" sz="5400" b="1" u="sng" dirty="0" smtClean="0">
                <a:solidFill>
                  <a:schemeClr val="accent4">
                    <a:lumMod val="75000"/>
                  </a:schemeClr>
                </a:solidFill>
              </a:rPr>
              <a:t>Гібридна війна</a:t>
            </a:r>
            <a:endParaRPr lang="ru-RU" sz="5400" b="1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55771" y="209005"/>
            <a:ext cx="6096000" cy="656077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ctr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2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Початок конфлікту</a:t>
            </a:r>
            <a:endParaRPr lang="ru-RU" sz="2400" b="1" u="sng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 квітні – травні 2014 р. незаконні збройні формування, сили Федеральної служби безпеки (ФСБ) та Головного розвідувального управління (ГРУ) РФ здійснили захоплення органів місцевої влади та ключових об’єктів Донецької та Луганської областей.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Україна заявила про початок Антитерористичної операції (АТО) із залученням Збройних сил.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Росія не визнала свого вторгнення на Україну, хоча її частини беруть безпосередню участь у бойових діях зі своєї території та на території України. конфлікт отримав назву 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гібридної війни.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27 січня 2015 року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Верховна Рада України визнала Росію агресором.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24" y="3880411"/>
            <a:ext cx="4810813" cy="27119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125" y="1199878"/>
            <a:ext cx="4488589" cy="256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93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943600" y="848025"/>
            <a:ext cx="5898995" cy="571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вересні 2014 р. у Мінську Україна, Росія і ОБСЄ уклали угоди, за якими сторони мали припинити вогонь, відвести важке озброєння від лінії вогню та передати контроль за українсько-російським кордоном Україні.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складних переговорів українська влада погодилася надати частинам Донецької та Луганської областей, які опинилися під впливом проросійських сил, широке самоврядування.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Спроби врегулювання конфлікту…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02" y="951265"/>
            <a:ext cx="5102564" cy="467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0224" y="5623997"/>
            <a:ext cx="3911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Розмежування на Донбасі за Мінськими угодами</a:t>
            </a:r>
          </a:p>
        </p:txBody>
      </p:sp>
    </p:spTree>
    <p:extLst>
      <p:ext uri="{BB962C8B-B14F-4D97-AF65-F5344CB8AC3E}">
        <p14:creationId xmlns:p14="http://schemas.microsoft.com/office/powerpoint/2010/main" val="265333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126857" y="1148576"/>
            <a:ext cx="5738040" cy="3442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 і цього разу Росія порушила угоду.</a:t>
            </a:r>
          </a:p>
          <a:p>
            <a:pPr indent="231377" defTabSz="933479"/>
            <a:r>
              <a:rPr lang="uk-UA" sz="24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український Донбас було введено тисячі одиниць російської військової техніки, Росія через своїх агентів продовжувала здійснювати терористичні акції та диверсії на території України, намагаючись створити атмосферу страху і невпевненості в українському суспільстві.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…та порушення угод Росією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73816" y="5422188"/>
            <a:ext cx="46030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Господиня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оглядає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руїни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Золоте,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Луганська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Вересень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2015 р.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44" y="1148576"/>
            <a:ext cx="5636788" cy="3661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082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180937" y="947854"/>
            <a:ext cx="6011063" cy="617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 в травні 2014 р. терористи вперше спробували захопити Донецький аеропорт, але з великими втратами були вибиті українськими бійцями.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Вороги, а згодом і самі українці за незламність почали називати захисників Донецького аеропорту </a:t>
            </a:r>
            <a:r>
              <a:rPr lang="en-US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кіборгами</a:t>
            </a:r>
            <a:r>
              <a:rPr lang="en-US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Аеропорт, хоч і був вщент зруйнований і залишений українськими бійцями у січні 2015 р., став символом мужності українських воїнів.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Кіборги</a:t>
            </a:r>
            <a:r>
              <a:rPr lang="en-US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b="0" dirty="0">
                <a:solidFill>
                  <a:srgbClr val="00339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Донецького аеропорту</a:t>
            </a:r>
            <a:endParaRPr lang="ru-RU" b="0" dirty="0">
              <a:solidFill>
                <a:srgbClr val="00339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3329" y="5838423"/>
            <a:ext cx="53502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Бойові будні захисників Донецького аеропорту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924" y="862236"/>
            <a:ext cx="3341031" cy="463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59" y="2664910"/>
            <a:ext cx="2486085" cy="1684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874" y="4349612"/>
            <a:ext cx="2401911" cy="159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875" y="2643019"/>
            <a:ext cx="2391062" cy="1368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60" y="4441436"/>
            <a:ext cx="2486084" cy="150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47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087582" y="2202530"/>
            <a:ext cx="7782924" cy="362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marL="2640122" indent="-2640122" defTabSz="933479"/>
            <a:r>
              <a:rPr lang="uk-UA" altLang="ru-RU" sz="4091" b="1" i="1" dirty="0">
                <a:solidFill>
                  <a:srgbClr val="FF0000"/>
                </a:solidFill>
                <a:latin typeface="Arial" charset="0"/>
              </a:rPr>
              <a:t>Нормандський формат –</a:t>
            </a:r>
          </a:p>
          <a:p>
            <a:pPr marL="2640122" indent="-2640122" defTabSz="933479"/>
            <a:endParaRPr lang="uk-UA" altLang="ru-RU" sz="767" b="1" i="1" dirty="0">
              <a:solidFill>
                <a:srgbClr val="FF0000"/>
              </a:solidFill>
              <a:latin typeface="Arial" charset="0"/>
            </a:endParaRPr>
          </a:p>
          <a:p>
            <a:pPr marL="1372022" indent="-1372022" defTabSz="933479"/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               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(фр. </a:t>
            </a:r>
            <a:r>
              <a:rPr lang="vi-VN" altLang="ru-RU" sz="2557" b="1" i="1" dirty="0">
                <a:solidFill>
                  <a:srgbClr val="FF0000"/>
                </a:solidFill>
                <a:latin typeface="Arial" charset="0"/>
              </a:rPr>
              <a:t>format normand) 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vi-VN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тип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зустрічей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у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чотиристоронньому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форматі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(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Україна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–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Німеччина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–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Франція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-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Росія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), де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обговорюються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питання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щодо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Російської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збройної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агресії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проти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України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та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врегулювання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ситуації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на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сході</a:t>
            </a:r>
            <a:r>
              <a:rPr lang="ru-RU" altLang="ru-RU" sz="2557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altLang="ru-RU" sz="2557" b="1" i="1" dirty="0" err="1">
                <a:solidFill>
                  <a:srgbClr val="FF0000"/>
                </a:solidFill>
                <a:latin typeface="Arial" charset="0"/>
              </a:rPr>
              <a:t>України</a:t>
            </a:r>
            <a:r>
              <a:rPr lang="uk-UA" altLang="ru-RU" sz="2557" b="1" i="1" dirty="0">
                <a:solidFill>
                  <a:srgbClr val="FF0000"/>
                </a:solidFill>
                <a:latin typeface="Arial" charset="0"/>
              </a:rPr>
              <a:t>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Нормандський формат</a:t>
            </a:r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52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929774" y="206861"/>
            <a:ext cx="8216916" cy="641164"/>
          </a:xfrm>
          <a:prstGeom prst="rect">
            <a:avLst/>
          </a:prstGeom>
        </p:spPr>
        <p:txBody>
          <a:bodyPr vert="horz" lIns="46684" tIns="46684" rIns="46684" bIns="46684" anchor="b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uk-UA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Нормандський формат</a:t>
            </a:r>
            <a:r>
              <a:rPr lang="en-US" sz="3196" b="0" dirty="0">
                <a:solidFill>
                  <a:srgbClr val="00339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ru-RU" sz="3196" b="0" dirty="0">
              <a:solidFill>
                <a:srgbClr val="0033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02258" y="1785667"/>
            <a:ext cx="10531060" cy="2272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79" tIns="58440" rIns="116879" bIns="58440">
            <a:spAutoFit/>
          </a:bodyPr>
          <a:lstStyle/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Переговори і консультації просуваються дуже повільно і тяжко.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Росія наполягає на тому, що сторонами конфлікту на Донбасі є Україна та невизнані </a:t>
            </a:r>
            <a:r>
              <a:rPr lang="uk-UA" sz="2800" dirty="0" err="1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квазідержави</a:t>
            </a:r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31377" defTabSz="933479"/>
            <a:r>
              <a:rPr lang="uk-UA" sz="2800" dirty="0">
                <a:solidFill>
                  <a:srgbClr val="66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 ж заявляє, що агресію проти неї вчинила Росія та пропонує визнати її стороною конфлікту, а не спостерігачем.</a:t>
            </a:r>
            <a:endParaRPr lang="ru-RU" sz="2800" dirty="0">
              <a:solidFill>
                <a:srgbClr val="6600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92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488" y="261257"/>
            <a:ext cx="5601545" cy="1489166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solidFill>
                  <a:schemeClr val="accent5">
                    <a:lumMod val="75000"/>
                  </a:schemeClr>
                </a:solidFill>
              </a:rPr>
              <a:t>Нормандська четвірка </a:t>
            </a:r>
            <a:endParaRPr lang="ru-RU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6628" y="163740"/>
            <a:ext cx="5792288" cy="326526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96000" y="3947722"/>
            <a:ext cx="551252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червні 2014 року відбулись зустрічі Нормандської четвірки (Україна, Німеччина, Франція, Росія) з мирного врегулювання мирної ситуації на Сході за участі української сторони, міжнародних спостерігачів і РФ. Домовленості про припинення силового конфлікту виконані терористами не були.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1257" y="1963283"/>
            <a:ext cx="58347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формату походить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глав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держав,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котра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відбулася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6 червня"/>
              </a:rPr>
              <a:t>6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3" tooltip="6 червня"/>
              </a:rPr>
              <a:t>червня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2014"/>
              </a:rPr>
              <a:t>2014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року, 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 tooltip="Бенувіль (Кальвадос)"/>
              </a:rPr>
              <a:t>Бенувіль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 tooltip="Нормандія"/>
              </a:rPr>
              <a:t>Нормандії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7" tooltip="Франція"/>
              </a:rPr>
              <a:t>Франція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в рамках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70-річчя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8" tooltip="Операція «Оверлорд»"/>
              </a:rPr>
              <a:t>операції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8" tooltip="Операція «Оверлорд»"/>
              </a:rPr>
              <a:t> 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8" tooltip="Операція «Оверлорд»"/>
              </a:rPr>
              <a:t>Оверлорд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8" tooltip="Операція «Оверлорд»"/>
              </a:rPr>
              <a:t>»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 званого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9" tooltip="Другий фронт"/>
              </a:rPr>
              <a:t>другого фронту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0" tooltip="Друга світова війна"/>
              </a:rPr>
              <a:t>Другої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0" tooltip="Друга світова війна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0" tooltip="Друга світова війна"/>
              </a:rPr>
              <a:t>світової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0" tooltip="Друга світова війна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0" tooltip="Друга світова війна"/>
              </a:rPr>
              <a:t>війни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>
              <a:lnSpc>
                <a:spcPct val="150000"/>
              </a:lnSpc>
            </a:pP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такому ж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пройшла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1" tooltip="16 жовтня"/>
              </a:rPr>
              <a:t>16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2" tooltip="17 жовтня"/>
              </a:rPr>
              <a:t>17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2" tooltip="17 жовтня"/>
              </a:rPr>
              <a:t>жовтня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3" tooltip="Мілан"/>
              </a:rPr>
              <a:t>Мілані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4" tooltip="Італія"/>
              </a:rPr>
              <a:t>Італія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Обидві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ознаменувалися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якимись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суттєвими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домовленостями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відбулася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5" tooltip="11 лютого"/>
              </a:rPr>
              <a:t>11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16" tooltip="12 лютого"/>
              </a:rPr>
              <a:t>12 лютого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2015 року в 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7" tooltip="Мінськ"/>
              </a:rPr>
              <a:t>Мінську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18" tooltip="Білорусь"/>
              </a:rPr>
              <a:t>Білорусь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i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3154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4775" y="148047"/>
            <a:ext cx="3048802" cy="2290354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Мінські домовленості </a:t>
            </a:r>
            <a:b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2400" b="1" dirty="0" smtClean="0"/>
              <a:t>(5вересня 2014 р.)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9337" y="2946489"/>
            <a:ext cx="7320372" cy="3803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Двостороннє припинення вогню під контролем місії ОБСЄ.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Звільнення заручників і полонених.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Децентралізація влади через прийняття закону про особливий статус окремих районів Донецької та Луганської областей.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Амністія учасникам воєнних подій у донецькій та Луганській областях.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Виведення іноземної зброї та військових форсувань з території України.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Лінія розмежування визначена за станом на 19 вересня 2014 р.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Домовленості підписано представниками України, РФ та ОБСЄ.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975"/>
              </a:spcBef>
              <a:spcAft>
                <a:spcPts val="0"/>
              </a:spcAft>
            </a:pPr>
            <a:r>
              <a:rPr lang="uk-UA" sz="1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Виконання угоди зірвано російсько – терористичною стороною, за час перемир’я до кінця листопада 2014 р. загинуло близько 1 тис. людей.</a:t>
            </a:r>
            <a:endParaRPr lang="ru-RU" sz="16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06" y="67192"/>
            <a:ext cx="4192224" cy="27897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054" y="168715"/>
            <a:ext cx="4648609" cy="652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25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3303" y="827314"/>
            <a:ext cx="2335142" cy="2246812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Мінськ -2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(11–12 лютого </a:t>
            </a:r>
            <a:br>
              <a:rPr lang="uk-UA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uk-UA" sz="2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 р.)</a:t>
            </a:r>
            <a:endParaRPr lang="ru-RU" sz="2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4239" y="317318"/>
            <a:ext cx="4939385" cy="62233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808"/>
            <a:ext cx="4727509" cy="264740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960" y="2747553"/>
            <a:ext cx="7001691" cy="4053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Припинення вогню з 15 лютого 2015 р.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Відведення важкої артилерії з  обох сторін на 50 км під контролем місії ОБСЄ.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Звільнення та обмін полоненими і заручниками за принципом «усі на всі».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Повне відведення контролю України над державним кордоном з РФ до кінця 2015 р.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Виведення з України іноземних військових формувань, військової техніки та найманців.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Bef>
                <a:spcPts val="975"/>
              </a:spcBef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Проведення в України конституційної реформи з метою децентралізації управління та надання особливого статусу окремим районам Донецької та Луганської областей.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4925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title"/>
          </p:nvPr>
        </p:nvSpPr>
        <p:spPr>
          <a:xfrm>
            <a:off x="1792246" y="527695"/>
            <a:ext cx="8700871" cy="570317"/>
          </a:xfrm>
        </p:spPr>
        <p:txBody>
          <a:bodyPr>
            <a:noAutofit/>
          </a:bodyPr>
          <a:lstStyle/>
          <a:p>
            <a:pPr algn="ctr"/>
            <a:r>
              <a:rPr lang="ru-RU" sz="48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endParaRPr lang="ru-RU" sz="4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39" name="Rectangle 5"/>
          <p:cNvSpPr>
            <a:spLocks noChangeArrowheads="1"/>
          </p:cNvSpPr>
          <p:nvPr/>
        </p:nvSpPr>
        <p:spPr bwMode="auto">
          <a:xfrm>
            <a:off x="100361" y="1483112"/>
            <a:ext cx="12091639" cy="258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6898" tIns="58448" rIns="116898" bIns="58448">
            <a:spAutoFit/>
          </a:bodyPr>
          <a:lstStyle/>
          <a:p>
            <a:pPr indent="233407" algn="ctr" defTabSz="933625"/>
            <a:r>
              <a:rPr lang="uk-UA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Всупереч ворожим підступам і пропаганді, в Україні зміцнилася національна єдність. У питаннях захисту країни людей не розділяли і не розділяють ні мова, ні релігія, ні етнічна належність.</a:t>
            </a:r>
          </a:p>
          <a:p>
            <a:pPr indent="233407" algn="ctr" defTabSz="933625"/>
            <a:r>
              <a:rPr lang="uk-UA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Попри жертви та економічні проблеми багато людей усвідомили цінність власної держави й армії для захисту життя.</a:t>
            </a:r>
          </a:p>
        </p:txBody>
      </p:sp>
    </p:spTree>
    <p:extLst>
      <p:ext uri="{BB962C8B-B14F-4D97-AF65-F5344CB8AC3E}">
        <p14:creationId xmlns:p14="http://schemas.microsoft.com/office/powerpoint/2010/main" val="190960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452</TotalTime>
  <Words>1650</Words>
  <Application>Microsoft Office PowerPoint</Application>
  <PresentationFormat>Широкоэкранный</PresentationFormat>
  <Paragraphs>133</Paragraphs>
  <Slides>33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Calibri</vt:lpstr>
      <vt:lpstr>Helvetica Neue</vt:lpstr>
      <vt:lpstr>Times New Roman</vt:lpstr>
      <vt:lpstr>Trebuchet MS</vt:lpstr>
      <vt:lpstr>Wingdings</vt:lpstr>
      <vt:lpstr>Wingdings 3</vt:lpstr>
      <vt:lpstr>Аспект</vt:lpstr>
      <vt:lpstr>Російсько-українська війна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Добровольчі   батальйони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Проміжний підсумок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Гібридна війна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Нормандська четвірка </vt:lpstr>
      <vt:lpstr>Мінські домовленості   (5вересня 2014 р.)</vt:lpstr>
      <vt:lpstr>Мінськ -2  (11–12 лютого  2015 р.)</vt:lpstr>
      <vt:lpstr>Висновок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Російсько-українська війна</dc:title>
  <dc:creator>RePack by Diakov</dc:creator>
  <cp:lastModifiedBy>BPRO</cp:lastModifiedBy>
  <cp:revision>33</cp:revision>
  <dcterms:created xsi:type="dcterms:W3CDTF">2020-05-02T09:34:21Z</dcterms:created>
  <dcterms:modified xsi:type="dcterms:W3CDTF">2023-02-07T06:36:27Z</dcterms:modified>
</cp:coreProperties>
</file>