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embeddedFontLst>
    <p:embeddedFont>
      <p:font typeface="Roboto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Roboto-bold.fntdata"/><Relationship Id="rId16" Type="http://schemas.openxmlformats.org/officeDocument/2006/relationships/font" Target="fonts/Roboto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Roboto-boldItalic.fntdata"/><Relationship Id="rId6" Type="http://schemas.openxmlformats.org/officeDocument/2006/relationships/slide" Target="slides/slide1.xml"/><Relationship Id="rId18" Type="http://schemas.openxmlformats.org/officeDocument/2006/relationships/font" Target="fonts/Roboto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54662b196a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54662b196a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54662b196a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54662b196a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54662b196a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54662b196a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54662b196a_0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54662b196a_0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54662b196a_0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54662b196a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54662b196a_0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54662b196a_0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54662b196a_0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54662b196a_0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54662b196a_0_1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54662b196a_0_1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54662b196a_0_1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54662b196a_0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" name="Google Shape;16;p2"/>
          <p:cNvSpPr txBox="1"/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6" name="Google Shape;26;p3"/>
          <p:cNvSpPr txBox="1"/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7" name="Google Shape;27;p3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5" name="Google Shape;35;p4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6" name="Google Shape;36;p4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7" name="Google Shape;37;p4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" type="body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1" name="Google Shape;41;p5"/>
          <p:cNvSpPr txBox="1"/>
          <p:nvPr>
            <p:ph idx="2" type="body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2" name="Google Shape;42;p5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8" name="Google Shape;48;p7"/>
          <p:cNvSpPr txBox="1"/>
          <p:nvPr>
            <p:ph idx="1" type="body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4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7" name="Google Shape;57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8" name="Google Shape;58;p8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2" name="Google Shape;62;p9"/>
          <p:cNvSpPr txBox="1"/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63" name="Google Shape;63;p9"/>
          <p:cNvSpPr txBox="1"/>
          <p:nvPr>
            <p:ph idx="1" type="subTitle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64" name="Google Shape;64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5" name="Google Shape;65;p9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68" name="Google Shape;68;p10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6" name="Google Shape;76;p11"/>
          <p:cNvSpPr txBox="1"/>
          <p:nvPr>
            <p:ph hasCustomPrompt="1" type="title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/>
          <p:nvPr>
            <p:ph idx="1" type="body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8" name="Google Shape;78;p11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geometric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Relationship Id="rId4" Type="http://schemas.openxmlformats.org/officeDocument/2006/relationships/image" Target="../media/image4.png"/><Relationship Id="rId5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/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uk" sz="30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Суспільне, господарське життя та побут в античних полісах на території України</a:t>
            </a:r>
            <a:endParaRPr b="1" i="1" sz="30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3"/>
          <p:cNvSpPr txBox="1"/>
          <p:nvPr>
            <p:ph idx="1" type="subTitle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uk" sz="2400">
                <a:solidFill>
                  <a:srgbClr val="FF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Підготував презентацію</a:t>
            </a:r>
            <a:endParaRPr b="1" i="1" sz="2400">
              <a:solidFill>
                <a:srgbClr val="FF99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uk" sz="2400">
                <a:solidFill>
                  <a:srgbClr val="FF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Вчитель історії</a:t>
            </a:r>
            <a:endParaRPr b="1" i="1" sz="2400">
              <a:solidFill>
                <a:srgbClr val="FF99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uk" sz="2400">
                <a:solidFill>
                  <a:srgbClr val="FF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Новгородківської філії</a:t>
            </a:r>
            <a:endParaRPr b="1" i="1" sz="2400">
              <a:solidFill>
                <a:srgbClr val="FF99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uk" sz="2400">
                <a:solidFill>
                  <a:srgbClr val="FF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Лахнов Сергій Сергійович</a:t>
            </a:r>
            <a:endParaRPr b="1" i="1" sz="2400">
              <a:solidFill>
                <a:srgbClr val="FF99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4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uk" sz="2400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Мета уроку: </a:t>
            </a:r>
            <a:r>
              <a:rPr b="1" i="1" lang="uk" sz="24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навчити характеризувати суспільне та господарське життя античних полісів на території України, ознайомити учнів з особливостями повсякденного життя їх мешканців; розвивати увагу, пам’ять, мислення, навички роботи з візуальними та писемними історичними джерелами, вміння аналізувати та робити висновки, висловлювати власні судження; виховувати повагу до історичного минулого своєї Батьківщини</a:t>
            </a:r>
            <a:r>
              <a:rPr i="1" lang="uk" sz="24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i="1" sz="24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5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99" name="Google Shape;9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2500" y="0"/>
            <a:ext cx="9144000" cy="50589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6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6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06" name="Google Shape;10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7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uk" sz="1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Надзвичайно цінним джерелом про державній устрій Херсонеса є присяга його громадян – напис на мармуровій плиті, знайдений при розкопках, який практично зберігся до наших часів.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2" name="Google Shape;112;p17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uk" sz="2450">
                <a:solidFill>
                  <a:srgbClr val="DE6C36"/>
                </a:solidFill>
                <a:latin typeface="Arial"/>
                <a:ea typeface="Arial"/>
                <a:cs typeface="Arial"/>
                <a:sym typeface="Arial"/>
              </a:rPr>
              <a:t></a:t>
            </a:r>
            <a:r>
              <a:rPr b="1" lang="uk" sz="14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Які території управлялися Херсонесом?</a:t>
            </a:r>
            <a:endParaRPr b="1" sz="140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r">
              <a:spcBef>
                <a:spcPts val="500"/>
              </a:spcBef>
              <a:spcAft>
                <a:spcPts val="0"/>
              </a:spcAft>
              <a:buNone/>
            </a:pPr>
            <a:r>
              <a:rPr lang="uk" sz="1400">
                <a:solidFill>
                  <a:srgbClr val="DE6C36"/>
                </a:solidFill>
                <a:latin typeface="Arial"/>
                <a:ea typeface="Arial"/>
                <a:cs typeface="Arial"/>
                <a:sym typeface="Arial"/>
              </a:rPr>
              <a:t></a:t>
            </a:r>
            <a:r>
              <a:rPr b="1" lang="uk" sz="14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Яким був суспільний устрій Херсонеса </a:t>
            </a:r>
            <a:endParaRPr b="1" sz="140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r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uk" sz="14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(демократичний чи аристократичний)?</a:t>
            </a:r>
            <a:endParaRPr b="1" sz="140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r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uk" sz="1400">
                <a:solidFill>
                  <a:srgbClr val="DE6C36"/>
                </a:solidFill>
                <a:latin typeface="Arial"/>
                <a:ea typeface="Arial"/>
                <a:cs typeface="Arial"/>
                <a:sym typeface="Arial"/>
              </a:rPr>
              <a:t></a:t>
            </a:r>
            <a:r>
              <a:rPr b="1" lang="uk" sz="14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Які права та обов’язки мали херсонесці?</a:t>
            </a:r>
            <a:endParaRPr b="1" sz="140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r">
              <a:spcBef>
                <a:spcPts val="500"/>
              </a:spcBef>
              <a:spcAft>
                <a:spcPts val="0"/>
              </a:spcAft>
              <a:buNone/>
            </a:pPr>
            <a:r>
              <a:rPr lang="uk" sz="1400">
                <a:solidFill>
                  <a:srgbClr val="DE6C36"/>
                </a:solidFill>
                <a:latin typeface="Arial"/>
                <a:ea typeface="Arial"/>
                <a:cs typeface="Arial"/>
                <a:sym typeface="Arial"/>
              </a:rPr>
              <a:t></a:t>
            </a:r>
            <a:r>
              <a:rPr b="1" lang="uk" sz="14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Що можна дізнатися із джерела про</a:t>
            </a:r>
            <a:endParaRPr b="1" sz="140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r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uk" sz="14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 релігійне життя мешканців Херсонеса?</a:t>
            </a:r>
            <a:endParaRPr b="1" sz="140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13" name="Google Shape;11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9500" y="1466125"/>
            <a:ext cx="3072650" cy="2937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18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20" name="Google Shape;12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9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19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27" name="Google Shape;12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0825" y="0"/>
            <a:ext cx="3486150" cy="2305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25275" y="123813"/>
            <a:ext cx="4191000" cy="2447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232425" y="2571750"/>
            <a:ext cx="4781550" cy="2268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0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uk" sz="1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Скориставшись пам’ятками, сформулюйте кілька тверджень про розвиток господарства в античних полісах на території України. Свою відповідь почніть словами: Зображені пам’ятки свідчать про розвиток у греків, мешканців античних полісів Північного Причорномор’я та Криму, …</a:t>
            </a:r>
            <a:endParaRPr b="1" sz="18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20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36" name="Google Shape;13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33475" y="1994474"/>
            <a:ext cx="6877050" cy="289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1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21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43" name="Google Shape;14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8825" y="0"/>
            <a:ext cx="8939724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2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22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1" lang="uk" sz="24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Домашнє завдання : опрацювати матеріал підручника</a:t>
            </a:r>
            <a:endParaRPr b="1" i="1" sz="24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1" lang="uk" sz="24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параграф  42, написати листа від імені жителя однієї з грецьких колоній Північного Причорномор’я до своїх родичів у Греції</a:t>
            </a:r>
            <a:r>
              <a:rPr b="1" lang="uk" sz="24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1" sz="24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