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3" r:id="rId26"/>
    <p:sldId id="28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710" autoAdjust="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/>
            <a:ahLst/>
            <a:cxnLst>
              <a:cxn ang="0">
                <a:pos x="5799" y="10000"/>
              </a:cxn>
              <a:cxn ang="0">
                <a:pos x="5961" y="9880"/>
              </a:cxn>
              <a:cxn ang="0">
                <a:pos x="5988" y="9820"/>
              </a:cxn>
              <a:cxn ang="0">
                <a:pos x="8042" y="5260"/>
              </a:cxn>
              <a:cxn ang="0">
                <a:pos x="8042" y="4721"/>
              </a:cxn>
              <a:cxn ang="0">
                <a:pos x="5988" y="221"/>
              </a:cxn>
              <a:cxn ang="0">
                <a:pos x="5961" y="160"/>
              </a:cxn>
              <a:cxn ang="0">
                <a:pos x="5799" y="41"/>
              </a:cxn>
              <a:cxn ang="0">
                <a:pos x="18" y="0"/>
              </a:cxn>
              <a:cxn ang="0">
                <a:pos x="0" y="9991"/>
              </a:cxn>
              <a:cxn ang="0">
                <a:pos x="5799" y="10000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/>
              <a:ahLst/>
              <a:cxnLst>
                <a:cxn ang="0">
                  <a:pos x="22" y="136"/>
                </a:cxn>
                <a:cxn ang="0">
                  <a:pos x="17" y="8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20" y="124"/>
                </a:cxn>
                <a:cxn ang="0">
                  <a:pos x="22" y="136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/>
              <a:ahLst/>
              <a:cxnLst>
                <a:cxn ang="0">
                  <a:pos x="86" y="350"/>
                </a:cxn>
                <a:cxn ang="0">
                  <a:pos x="139" y="504"/>
                </a:cxn>
                <a:cxn ang="0">
                  <a:pos x="140" y="478"/>
                </a:cxn>
                <a:cxn ang="0">
                  <a:pos x="95" y="347"/>
                </a:cxn>
                <a:cxn ang="0">
                  <a:pos x="0" y="0"/>
                </a:cxn>
                <a:cxn ang="0">
                  <a:pos x="6" y="61"/>
                </a:cxn>
                <a:cxn ang="0">
                  <a:pos x="86" y="350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0" y="0"/>
                </a:cxn>
                <a:cxn ang="0">
                  <a:pos x="0" y="29"/>
                </a:cxn>
                <a:cxn ang="0">
                  <a:pos x="68" y="194"/>
                </a:cxn>
                <a:cxn ang="0">
                  <a:pos x="123" y="308"/>
                </a:cxn>
                <a:cxn ang="0">
                  <a:pos x="132" y="308"/>
                </a:cxn>
                <a:cxn ang="0">
                  <a:pos x="77" y="190"/>
                </a:cxn>
                <a:cxn ang="0">
                  <a:pos x="8" y="22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37" y="79"/>
                </a:cxn>
                <a:cxn ang="0">
                  <a:pos x="0" y="0"/>
                </a:cxn>
                <a:cxn ang="0">
                  <a:pos x="28" y="79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/>
              <a:ahLst/>
              <a:cxnLst>
                <a:cxn ang="0">
                  <a:pos x="162" y="660"/>
                </a:cxn>
                <a:cxn ang="0">
                  <a:pos x="116" y="534"/>
                </a:cxn>
                <a:cxn ang="0">
                  <a:pos x="40" y="236"/>
                </a:cxn>
                <a:cxn ang="0">
                  <a:pos x="12" y="51"/>
                </a:cxn>
                <a:cxn ang="0">
                  <a:pos x="0" y="0"/>
                </a:cxn>
                <a:cxn ang="0">
                  <a:pos x="33" y="237"/>
                </a:cxn>
                <a:cxn ang="0">
                  <a:pos x="107" y="537"/>
                </a:cxn>
                <a:cxn ang="0">
                  <a:pos x="160" y="681"/>
                </a:cxn>
                <a:cxn ang="0">
                  <a:pos x="178" y="722"/>
                </a:cxn>
                <a:cxn ang="0">
                  <a:pos x="174" y="708"/>
                </a:cxn>
                <a:cxn ang="0">
                  <a:pos x="162" y="660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/>
              <a:ahLst/>
              <a:cxnLst>
                <a:cxn ang="0">
                  <a:pos x="11" y="577"/>
                </a:cxn>
                <a:cxn ang="0">
                  <a:pos x="12" y="589"/>
                </a:cxn>
                <a:cxn ang="0">
                  <a:pos x="22" y="632"/>
                </a:cxn>
                <a:cxn ang="0">
                  <a:pos x="23" y="635"/>
                </a:cxn>
                <a:cxn ang="0">
                  <a:pos x="17" y="576"/>
                </a:cxn>
                <a:cxn ang="0">
                  <a:pos x="5" y="269"/>
                </a:cxn>
                <a:cxn ang="0">
                  <a:pos x="15" y="0"/>
                </a:cxn>
                <a:cxn ang="0">
                  <a:pos x="12" y="0"/>
                </a:cxn>
                <a:cxn ang="0">
                  <a:pos x="1" y="269"/>
                </a:cxn>
                <a:cxn ang="0">
                  <a:pos x="11" y="577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56"/>
                </a:cxn>
                <a:cxn ang="0">
                  <a:pos x="17" y="107"/>
                </a:cxn>
                <a:cxn ang="0">
                  <a:pos x="11" y="46"/>
                </a:cxn>
                <a:cxn ang="0">
                  <a:pos x="10" y="43"/>
                </a:cxn>
                <a:cxn ang="0">
                  <a:pos x="0" y="0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93"/>
                </a:cxn>
                <a:cxn ang="0">
                  <a:pos x="17" y="166"/>
                </a:cxn>
                <a:cxn ang="0">
                  <a:pos x="24" y="184"/>
                </a:cxn>
                <a:cxn ang="0">
                  <a:pos x="41" y="222"/>
                </a:cxn>
                <a:cxn ang="0">
                  <a:pos x="38" y="212"/>
                </a:cxn>
                <a:cxn ang="0">
                  <a:pos x="13" y="92"/>
                </a:cxn>
                <a:cxn ang="0">
                  <a:pos x="8" y="22"/>
                </a:cxn>
                <a:cxn ang="0">
                  <a:pos x="7" y="18"/>
                </a:cxn>
                <a:cxn ang="0">
                  <a:pos x="0" y="0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/>
              <a:ahLst/>
              <a:cxnLst>
                <a:cxn ang="0">
                  <a:pos x="7" y="854"/>
                </a:cxn>
                <a:cxn ang="0">
                  <a:pos x="50" y="613"/>
                </a:cxn>
                <a:cxn ang="0">
                  <a:pos x="149" y="388"/>
                </a:cxn>
                <a:cxn ang="0">
                  <a:pos x="285" y="183"/>
                </a:cxn>
                <a:cxn ang="0">
                  <a:pos x="364" y="89"/>
                </a:cxn>
                <a:cxn ang="0">
                  <a:pos x="406" y="44"/>
                </a:cxn>
                <a:cxn ang="0">
                  <a:pos x="450" y="1"/>
                </a:cxn>
                <a:cxn ang="0">
                  <a:pos x="450" y="0"/>
                </a:cxn>
                <a:cxn ang="0">
                  <a:pos x="405" y="43"/>
                </a:cxn>
                <a:cxn ang="0">
                  <a:pos x="363" y="88"/>
                </a:cxn>
                <a:cxn ang="0">
                  <a:pos x="283" y="181"/>
                </a:cxn>
                <a:cxn ang="0">
                  <a:pos x="145" y="386"/>
                </a:cxn>
                <a:cxn ang="0">
                  <a:pos x="45" y="611"/>
                </a:cxn>
                <a:cxn ang="0">
                  <a:pos x="0" y="854"/>
                </a:cxn>
                <a:cxn ang="0">
                  <a:pos x="0" y="859"/>
                </a:cxn>
                <a:cxn ang="0">
                  <a:pos x="7" y="878"/>
                </a:cxn>
                <a:cxn ang="0">
                  <a:pos x="7" y="854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6" y="73"/>
                </a:cxn>
                <a:cxn ang="0">
                  <a:pos x="35" y="73"/>
                </a:cxn>
                <a:cxn ang="0">
                  <a:pos x="0" y="0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/>
              <a:ahLst/>
              <a:cxnLst>
                <a:cxn ang="0">
                  <a:pos x="7" y="44"/>
                </a:cxn>
                <a:cxn ang="0">
                  <a:pos x="8" y="48"/>
                </a:cxn>
                <a:cxn ang="0">
                  <a:pos x="8" y="19"/>
                </a:cxn>
                <a:cxn ang="0">
                  <a:pos x="1" y="0"/>
                </a:cxn>
                <a:cxn ang="0">
                  <a:pos x="0" y="26"/>
                </a:cxn>
                <a:cxn ang="0">
                  <a:pos x="7" y="44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0" y="0"/>
                </a:cxn>
                <a:cxn ang="0">
                  <a:pos x="12" y="48"/>
                </a:cxn>
                <a:cxn ang="0">
                  <a:pos x="16" y="62"/>
                </a:cxn>
                <a:cxn ang="0">
                  <a:pos x="51" y="135"/>
                </a:cxn>
                <a:cxn ang="0">
                  <a:pos x="52" y="135"/>
                </a:cxn>
                <a:cxn ang="0">
                  <a:pos x="24" y="56"/>
                </a:cxn>
                <a:cxn ang="0">
                  <a:pos x="7" y="18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5937"/>
            </a:xfrm>
            <a:custGeom>
              <a:avLst/>
              <a:gdLst/>
              <a:ahLst/>
              <a:cxnLst>
                <a:cxn ang="0">
                  <a:pos x="7" y="210"/>
                </a:cxn>
                <a:cxn ang="0">
                  <a:pos x="26" y="445"/>
                </a:cxn>
                <a:cxn ang="0">
                  <a:pos x="57" y="679"/>
                </a:cxn>
                <a:cxn ang="0">
                  <a:pos x="101" y="911"/>
                </a:cxn>
                <a:cxn ang="0">
                  <a:pos x="103" y="920"/>
                </a:cxn>
                <a:cxn ang="0">
                  <a:pos x="99" y="874"/>
                </a:cxn>
                <a:cxn ang="0">
                  <a:pos x="99" y="866"/>
                </a:cxn>
                <a:cxn ang="0">
                  <a:pos x="63" y="678"/>
                </a:cxn>
                <a:cxn ang="0">
                  <a:pos x="30" y="444"/>
                </a:cxn>
                <a:cxn ang="0">
                  <a:pos x="9" y="209"/>
                </a:cxn>
                <a:cxn ang="0">
                  <a:pos x="3" y="9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92"/>
                </a:cxn>
                <a:cxn ang="0">
                  <a:pos x="7" y="210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0" y="3771945"/>
              <a:ext cx="350838" cy="1310012"/>
            </a:xfrm>
            <a:custGeom>
              <a:avLst/>
              <a:gdLst/>
              <a:ahLst/>
              <a:cxnLst>
                <a:cxn ang="0">
                  <a:pos x="53" y="229"/>
                </a:cxn>
                <a:cxn ang="0">
                  <a:pos x="88" y="330"/>
                </a:cxn>
                <a:cxn ang="0">
                  <a:pos x="88" y="308"/>
                </a:cxn>
                <a:cxn ang="0">
                  <a:pos x="88" y="304"/>
                </a:cxn>
                <a:cxn ang="0">
                  <a:pos x="62" y="226"/>
                </a:cxn>
                <a:cxn ang="0">
                  <a:pos x="0" y="0"/>
                </a:cxn>
                <a:cxn ang="0">
                  <a:pos x="7" y="63"/>
                </a:cxn>
                <a:cxn ang="0">
                  <a:pos x="53" y="229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5" y="5053021"/>
              <a:ext cx="357188" cy="820730"/>
            </a:xfrm>
            <a:custGeom>
              <a:avLst/>
              <a:gdLst/>
              <a:ahLst/>
              <a:cxnLst>
                <a:cxn ang="0">
                  <a:pos x="6" y="15"/>
                </a:cxn>
                <a:cxn ang="0">
                  <a:pos x="0" y="0"/>
                </a:cxn>
                <a:cxn ang="0">
                  <a:pos x="1" y="29"/>
                </a:cxn>
                <a:cxn ang="0">
                  <a:pos x="42" y="127"/>
                </a:cxn>
                <a:cxn ang="0">
                  <a:pos x="80" y="207"/>
                </a:cxn>
                <a:cxn ang="0">
                  <a:pos x="90" y="207"/>
                </a:cxn>
                <a:cxn ang="0">
                  <a:pos x="50" y="123"/>
                </a:cxn>
                <a:cxn ang="0">
                  <a:pos x="6" y="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403"/>
              <a:ext cx="457200" cy="1853219"/>
            </a:xfrm>
            <a:custGeom>
              <a:avLst/>
              <a:gdLst/>
              <a:ahLst/>
              <a:cxnLst>
                <a:cxn ang="0">
                  <a:pos x="101" y="409"/>
                </a:cxn>
                <a:cxn ang="0">
                  <a:pos x="78" y="344"/>
                </a:cxn>
                <a:cxn ang="0">
                  <a:pos x="29" y="151"/>
                </a:cxn>
                <a:cxn ang="0">
                  <a:pos x="13" y="53"/>
                </a:cxn>
                <a:cxn ang="0">
                  <a:pos x="0" y="0"/>
                </a:cxn>
                <a:cxn ang="0">
                  <a:pos x="21" y="152"/>
                </a:cxn>
                <a:cxn ang="0">
                  <a:pos x="69" y="347"/>
                </a:cxn>
                <a:cxn ang="0">
                  <a:pos x="103" y="441"/>
                </a:cxn>
                <a:cxn ang="0">
                  <a:pos x="115" y="467"/>
                </a:cxn>
                <a:cxn ang="0">
                  <a:pos x="112" y="458"/>
                </a:cxn>
                <a:cxn ang="0">
                  <a:pos x="101" y="409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719"/>
              <a:ext cx="144462" cy="2508226"/>
            </a:xfrm>
            <a:custGeom>
              <a:avLst/>
              <a:gdLst/>
              <a:ahLst/>
              <a:cxnLst>
                <a:cxn ang="0">
                  <a:pos x="17" y="633"/>
                </a:cxn>
                <a:cxn ang="0">
                  <a:pos x="13" y="597"/>
                </a:cxn>
                <a:cxn ang="0">
                  <a:pos x="5" y="398"/>
                </a:cxn>
                <a:cxn ang="0">
                  <a:pos x="13" y="198"/>
                </a:cxn>
                <a:cxn ang="0">
                  <a:pos x="22" y="99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20" y="99"/>
                </a:cxn>
                <a:cxn ang="0">
                  <a:pos x="10" y="198"/>
                </a:cxn>
                <a:cxn ang="0">
                  <a:pos x="1" y="398"/>
                </a:cxn>
                <a:cxn ang="0">
                  <a:pos x="7" y="589"/>
                </a:cxn>
                <a:cxn ang="0">
                  <a:pos x="16" y="632"/>
                </a:cxn>
                <a:cxn ang="0">
                  <a:pos x="17" y="633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947"/>
              <a:ext cx="111125" cy="232804"/>
            </a:xfrm>
            <a:custGeom>
              <a:avLst/>
              <a:gdLst/>
              <a:ahLst/>
              <a:cxnLst>
                <a:cxn ang="0">
                  <a:pos x="22" y="59"/>
                </a:cxn>
                <a:cxn ang="0">
                  <a:pos x="28" y="59"/>
                </a:cxn>
                <a:cxn ang="0">
                  <a:pos x="0" y="0"/>
                </a:cxn>
                <a:cxn ang="0">
                  <a:pos x="22" y="59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329"/>
              <a:ext cx="68262" cy="424833"/>
            </a:xfrm>
            <a:custGeom>
              <a:avLst/>
              <a:gdLst/>
              <a:ahLst/>
              <a:cxnLst>
                <a:cxn ang="0">
                  <a:pos x="4" y="54"/>
                </a:cxn>
                <a:cxn ang="0">
                  <a:pos x="17" y="107"/>
                </a:cxn>
                <a:cxn ang="0">
                  <a:pos x="10" y="44"/>
                </a:cxn>
                <a:cxn ang="0">
                  <a:pos x="9" y="43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" y="54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2588"/>
              <a:ext cx="1168400" cy="2250433"/>
            </a:xfrm>
            <a:custGeom>
              <a:avLst/>
              <a:gdLst/>
              <a:ahLst/>
              <a:cxnLst>
                <a:cxn ang="0">
                  <a:pos x="8" y="553"/>
                </a:cxn>
                <a:cxn ang="0">
                  <a:pos x="35" y="397"/>
                </a:cxn>
                <a:cxn ang="0">
                  <a:pos x="99" y="252"/>
                </a:cxn>
                <a:cxn ang="0">
                  <a:pos x="187" y="119"/>
                </a:cxn>
                <a:cxn ang="0">
                  <a:pos x="238" y="58"/>
                </a:cxn>
                <a:cxn ang="0">
                  <a:pos x="265" y="28"/>
                </a:cxn>
                <a:cxn ang="0">
                  <a:pos x="294" y="0"/>
                </a:cxn>
                <a:cxn ang="0">
                  <a:pos x="293" y="0"/>
                </a:cxn>
                <a:cxn ang="0">
                  <a:pos x="264" y="27"/>
                </a:cxn>
                <a:cxn ang="0">
                  <a:pos x="237" y="56"/>
                </a:cxn>
                <a:cxn ang="0">
                  <a:pos x="185" y="117"/>
                </a:cxn>
                <a:cxn ang="0">
                  <a:pos x="95" y="249"/>
                </a:cxn>
                <a:cxn ang="0">
                  <a:pos x="30" y="396"/>
                </a:cxn>
                <a:cxn ang="0">
                  <a:pos x="0" y="549"/>
                </a:cxn>
                <a:cxn ang="0">
                  <a:pos x="7" y="568"/>
                </a:cxn>
                <a:cxn ang="0">
                  <a:pos x="8" y="553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622"/>
              <a:ext cx="100012" cy="2091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53"/>
                </a:cxn>
                <a:cxn ang="0">
                  <a:pos x="25" y="53"/>
                </a:cxn>
                <a:cxn ang="0">
                  <a:pos x="0" y="0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957"/>
              <a:ext cx="114300" cy="5589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9"/>
                </a:cxn>
                <a:cxn ang="0">
                  <a:pos x="18" y="117"/>
                </a:cxn>
                <a:cxn ang="0">
                  <a:pos x="29" y="141"/>
                </a:cxn>
                <a:cxn ang="0">
                  <a:pos x="27" y="135"/>
                </a:cxn>
                <a:cxn ang="0">
                  <a:pos x="8" y="22"/>
                </a:cxn>
                <a:cxn ang="0">
                  <a:pos x="4" y="11"/>
                </a:cxn>
                <a:cxn ang="0">
                  <a:pos x="0" y="0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050"/>
              <a:ext cx="31750" cy="189399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4" y="37"/>
                </a:cxn>
                <a:cxn ang="0">
                  <a:pos x="8" y="48"/>
                </a:cxn>
                <a:cxn ang="0">
                  <a:pos x="7" y="19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26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5" y="5434450"/>
              <a:ext cx="174625" cy="439301"/>
            </a:xfrm>
            <a:custGeom>
              <a:avLst/>
              <a:gdLst/>
              <a:ahLst/>
              <a:cxnLst>
                <a:cxn ang="0">
                  <a:pos x="11" y="28"/>
                </a:cxn>
                <a:cxn ang="0">
                  <a:pos x="0" y="0"/>
                </a:cxn>
                <a:cxn ang="0">
                  <a:pos x="11" y="49"/>
                </a:cxn>
                <a:cxn ang="0">
                  <a:pos x="14" y="58"/>
                </a:cxn>
                <a:cxn ang="0">
                  <a:pos x="39" y="111"/>
                </a:cxn>
                <a:cxn ang="0">
                  <a:pos x="44" y="111"/>
                </a:cxn>
                <a:cxn ang="0">
                  <a:pos x="22" y="52"/>
                </a:cxn>
                <a:cxn ang="0">
                  <a:pos x="11" y="28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106E36-FD25-4E2D-B0AA-010F637433A0}" type="datetimeFigureOut">
              <a:rPr lang="ru-RU" smtClean="0"/>
              <a:pPr/>
              <a:t>14.05.2024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stpravda.com.ua/videos/2011/02/11/23938/" TargetMode="External"/><Relationship Id="rId3" Type="http://schemas.openxmlformats.org/officeDocument/2006/relationships/hyperlink" Target="https://www.dw.com/uk" TargetMode="External"/><Relationship Id="rId7" Type="http://schemas.openxmlformats.org/officeDocument/2006/relationships/hyperlink" Target="https://ua.korrespondent.net/world/4064280-islamska-revoluitsiia-v-irani-zminy-za-40-rokiv" TargetMode="External"/><Relationship Id="rId2" Type="http://schemas.openxmlformats.org/officeDocument/2006/relationships/hyperlink" Target="https://uk.wikipedia.org/wik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rtsandculture.google.com/entity/m01yvs_?hl=uk" TargetMode="External"/><Relationship Id="rId11" Type="http://schemas.openxmlformats.org/officeDocument/2006/relationships/hyperlink" Target="https://www.obozrevatel.com/photo/golod-v-vostochnoj-afrike.htm" TargetMode="External"/><Relationship Id="rId5" Type="http://schemas.openxmlformats.org/officeDocument/2006/relationships/hyperlink" Target="https://babel.ua/texts/64899-54-roki-tomu-pochalasya-shestidenna-arabo-izrajilska-viyna-izrajil-perehitriv-radyanskih-analitikiv-za-kilka-godin-znishchiv-arabsku-aviaciyu-i-faktichno-vigrav-viynu-v-pershiy-zhe-den" TargetMode="External"/><Relationship Id="rId10" Type="http://schemas.openxmlformats.org/officeDocument/2006/relationships/hyperlink" Target="https://www.volynnews.com/news/all/chomu-afrykanski-krayiny-taki-bidni/" TargetMode="External"/><Relationship Id="rId4" Type="http://schemas.openxmlformats.org/officeDocument/2006/relationships/hyperlink" Target="https://armyinform.com.ua/2023/10/10/75-rokiv-arabo-izrayilskogo-konfliktu-yak-rozkruchuvalas-spiral-nasylstva-na-blyzkomu-shodi/" TargetMode="External"/><Relationship Id="rId9" Type="http://schemas.openxmlformats.org/officeDocument/2006/relationships/hyperlink" Target="https://www.bbc.com/ukrainian/news-44762863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krinform.ua/rubric-world/3594704-katastrofa-aku-mozna-zapobigti-uroki-karibskoi-krizi-dla-sucasnogo-svitu.html" TargetMode="External"/><Relationship Id="rId2" Type="http://schemas.openxmlformats.org/officeDocument/2006/relationships/hyperlink" Target="https://www.ukrinform.ua/rubric-polytics/1897434-dobra-amerika-tse-do-viyni-uroki-karibskoji-krizi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egaltechnique.org/articles/istoriya/kubinskaya-revolyuciya-v-cvete-yanvar-1959-goda-bull-novosti-v-fotografiyah.html" TargetMode="External"/><Relationship Id="rId4" Type="http://schemas.openxmlformats.org/officeDocument/2006/relationships/hyperlink" Target="https://www.ispc.org.ua/archives/199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image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8220747" cy="468052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4000" dirty="0" smtClean="0"/>
              <a:t>Країни Близького Сходу, Африки та Латинської Америки в другій половині ХХ – початку ХХ століття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5517232"/>
            <a:ext cx="6600451" cy="1126283"/>
          </a:xfrm>
        </p:spPr>
        <p:txBody>
          <a:bodyPr/>
          <a:lstStyle/>
          <a:p>
            <a:r>
              <a:rPr lang="uk-UA" dirty="0" smtClean="0"/>
              <a:t>Підготувала викладач історії Котішевська В.В.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Країни Близького та Середнього Сходу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user\Desktop\Map_of_Middle_Eas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844824"/>
            <a:ext cx="5024983" cy="48579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6589199" cy="504056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Ізраїль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836712"/>
            <a:ext cx="6591985" cy="3744416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uk-UA" sz="1600" b="1" dirty="0" smtClean="0"/>
              <a:t>Кінець ХІХ ст</a:t>
            </a:r>
            <a:r>
              <a:rPr lang="uk-UA" sz="1600" dirty="0" smtClean="0"/>
              <a:t>. – висунення ідеї утворення єврейської держави австрійським журналістом Т.</a:t>
            </a:r>
            <a:r>
              <a:rPr lang="uk-UA" sz="1600" dirty="0" err="1" smtClean="0"/>
              <a:t>Герцлем</a:t>
            </a:r>
            <a:endParaRPr lang="uk-UA" sz="1600" dirty="0" smtClean="0"/>
          </a:p>
          <a:p>
            <a:r>
              <a:rPr lang="uk-UA" sz="1600" b="1" dirty="0" smtClean="0"/>
              <a:t>1897 р</a:t>
            </a:r>
            <a:r>
              <a:rPr lang="uk-UA" sz="1600" dirty="0" smtClean="0"/>
              <a:t>. – ухвалення </a:t>
            </a:r>
            <a:r>
              <a:rPr lang="uk-UA" sz="1600" b="1" dirty="0" smtClean="0"/>
              <a:t>сіоністським конгресом у Базелі </a:t>
            </a:r>
            <a:r>
              <a:rPr lang="uk-UA" sz="1600" dirty="0" smtClean="0"/>
              <a:t>(Швейцарія) рішення про утворення держави євреїв на території Палестини</a:t>
            </a:r>
          </a:p>
          <a:p>
            <a:r>
              <a:rPr lang="uk-UA" sz="1600" b="1" dirty="0" smtClean="0"/>
              <a:t>1946 р. </a:t>
            </a:r>
            <a:r>
              <a:rPr lang="uk-UA" sz="1600" dirty="0" smtClean="0"/>
              <a:t>– перша сесія Генеральної Асамблеї ООН, обговорення питання щодо відновлення єврейської держави, що в давнину існувала на території Палестини. Підтримка США та СРСР ідеї утворення держави Ізраїль</a:t>
            </a:r>
          </a:p>
          <a:p>
            <a:r>
              <a:rPr lang="uk-UA" sz="1600" b="1" dirty="0" smtClean="0"/>
              <a:t>29 листопада 1947 р</a:t>
            </a:r>
            <a:r>
              <a:rPr lang="uk-UA" sz="1600" dirty="0" smtClean="0"/>
              <a:t>. – резолюція ООН про утворення на території Палестини двох держав: єврейської – 56% території та арабської – 43% території. Місто Єрусалим оголошувалося міжнародною зоною.  </a:t>
            </a:r>
            <a:endParaRPr lang="ru-RU" sz="1600" dirty="0"/>
          </a:p>
        </p:txBody>
      </p:sp>
      <p:pic>
        <p:nvPicPr>
          <p:cNvPr id="3074" name="Picture 2" descr="C:\Users\user\Desktop\Israel_(orthographic_projection)_with_occupied_territories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4851" y="0"/>
            <a:ext cx="2359149" cy="2359149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259632" y="404664"/>
            <a:ext cx="6589199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Етапи утворення єврейської держави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7650" name="Picture 2" descr="undefin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8038" y="2204864"/>
            <a:ext cx="2345962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876256" y="5445224"/>
            <a:ext cx="2088232" cy="43204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ТЕОДОР ГЕРЦЛЬ</a:t>
            </a:r>
            <a:endParaRPr lang="ru-RU" b="1" i="1" dirty="0"/>
          </a:p>
        </p:txBody>
      </p:sp>
      <p:pic>
        <p:nvPicPr>
          <p:cNvPr id="27652" name="Picture 4" descr="undefine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585558"/>
            <a:ext cx="3148823" cy="2272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539552" y="4941168"/>
            <a:ext cx="2088232" cy="136815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Перший сіоністський конгрес у Базелі, 1897 р.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76672"/>
            <a:ext cx="4716015" cy="4176464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 smtClean="0"/>
              <a:t>Виступи арабів проти створення єврейської держави</a:t>
            </a:r>
          </a:p>
          <a:p>
            <a:r>
              <a:rPr lang="uk-UA" b="1" dirty="0" smtClean="0"/>
              <a:t>Початок 1948 р. </a:t>
            </a:r>
            <a:r>
              <a:rPr lang="uk-UA" dirty="0" smtClean="0"/>
              <a:t>– дострокове виведення Великою Британією, що мала мандат на управління Палестиною, своїх військ з цієї території</a:t>
            </a:r>
          </a:p>
          <a:p>
            <a:r>
              <a:rPr lang="uk-UA" b="1" dirty="0" smtClean="0"/>
              <a:t>3 квітня 1948 р</a:t>
            </a:r>
            <a:r>
              <a:rPr lang="uk-UA" dirty="0" smtClean="0"/>
              <a:t>. – напад єврейського загону на арабське селище </a:t>
            </a:r>
            <a:r>
              <a:rPr lang="uk-UA" dirty="0" err="1" smtClean="0"/>
              <a:t>Дейр-Ясін</a:t>
            </a:r>
            <a:endParaRPr lang="uk-UA" dirty="0" smtClean="0"/>
          </a:p>
          <a:p>
            <a:r>
              <a:rPr lang="uk-UA" b="1" dirty="0" smtClean="0">
                <a:solidFill>
                  <a:srgbClr val="C00000"/>
                </a:solidFill>
              </a:rPr>
              <a:t>14 травня 1948 р</a:t>
            </a:r>
            <a:r>
              <a:rPr lang="uk-UA" dirty="0" smtClean="0"/>
              <a:t>. – проголошення Держави Ізраїль, першим  прем'єр-міністром якої став Д.</a:t>
            </a:r>
            <a:r>
              <a:rPr lang="uk-UA" dirty="0" err="1" smtClean="0"/>
              <a:t>Бен-Гуріон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4221088"/>
            <a:ext cx="4932040" cy="2060848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2000" b="1" dirty="0" smtClean="0">
                <a:solidFill>
                  <a:srgbClr val="C00000"/>
                </a:solidFill>
              </a:rPr>
              <a:t>1948 </a:t>
            </a:r>
            <a:r>
              <a:rPr lang="uk-UA" sz="1800" b="1" dirty="0" smtClean="0">
                <a:solidFill>
                  <a:srgbClr val="C00000"/>
                </a:solidFill>
              </a:rPr>
              <a:t>р. на політичні карті світу постала єврейська держава Ізраїль. Палестинці ж не зуміли створити своєї держави через відсутність політичних структур, що спричинило загострення арабо-ізраїльських суперечностей та дестабілізацію в цьому регіоні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331640" y="0"/>
            <a:ext cx="6589199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Етапи утворення єврейської держави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3573016"/>
            <a:ext cx="4104456" cy="5040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Давид Бен-Гуріон проголошує незалежність Ізраїлю </a:t>
            </a:r>
            <a:endParaRPr lang="ru-RU" b="1" i="1" dirty="0"/>
          </a:p>
        </p:txBody>
      </p:sp>
      <p:sp>
        <p:nvSpPr>
          <p:cNvPr id="26628" name="AutoShape 4" descr="Почему Америка поддерживает Израиль и какую выгоду она получает от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620688"/>
            <a:ext cx="4343400" cy="2905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1504"/>
            <a:ext cx="3836690" cy="2136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923928" y="6353944"/>
            <a:ext cx="4104456" cy="5040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Різанина у </a:t>
            </a:r>
            <a:r>
              <a:rPr lang="uk-UA" b="1" i="1" dirty="0" err="1" smtClean="0"/>
              <a:t>Дейр-Ясін</a:t>
            </a:r>
            <a:r>
              <a:rPr lang="uk-UA" b="1" i="1" dirty="0" smtClean="0"/>
              <a:t>, 3-9 квітня 1948 р.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564904"/>
            <a:ext cx="3150096" cy="4036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656184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2000" dirty="0" smtClean="0"/>
              <a:t>Невизнання арабськими державами рішення ООН про утворення Держави Ізраїль, які ще 1945 р. для захисту свого суверенітету утворили міжнародну організацію – Лігу арабських держав (ЛАД). Спричинення напруженості в регіоні  діями арабів, внаслідок чого й виникла так звана </a:t>
            </a:r>
            <a:r>
              <a:rPr lang="uk-UA" sz="2000" dirty="0" err="1" smtClean="0"/>
              <a:t>“близькосхідна</a:t>
            </a:r>
            <a:r>
              <a:rPr lang="uk-UA" sz="2000" dirty="0" smtClean="0"/>
              <a:t> </a:t>
            </a:r>
            <a:r>
              <a:rPr lang="uk-UA" sz="2000" dirty="0" err="1" smtClean="0"/>
              <a:t>проблема”</a:t>
            </a:r>
            <a:endParaRPr lang="ru-RU" sz="20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331640" y="0"/>
            <a:ext cx="6589199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Розвиток</a:t>
            </a:r>
            <a:r>
              <a:rPr kumimoji="0" lang="uk-UA" sz="2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близькосхідної проблеми (арабо-ізраїльські війни)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2492896"/>
            <a:ext cx="3563888" cy="43651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Перша війна 1948 – 1949 рр.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Учасники нападу на Ізраїль: Єгипет, Йорданія, Сирія, Ірак та Ліван. СРСР у цій війні став на бік Ізраїлю. Сили оборони Ізраїлю зупинили агресорів й завдали ударів у відповідь. </a:t>
            </a:r>
            <a:r>
              <a:rPr lang="uk-UA" i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Палестинську державу знову не було створено, внаслідок того, що територію, відведену для неї за рішенням ООН захопили Ізраїль, Єгипет (сектор Газа), Йорданія (Західний берег р. Йордан) </a:t>
            </a:r>
            <a:endParaRPr kumimoji="0" lang="ru-RU" b="0" i="1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724128" y="2492896"/>
            <a:ext cx="3419872" cy="43651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Друга війна 29 жовтня – 7 листопада 1956 р.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Учасники</a:t>
            </a: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: Велика Британія, Франція та Ізраїль.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Привід: </a:t>
            </a: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націоналізація Суецького каналу.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СРСР в цій війні підтримав арабів.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1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Грудень</a:t>
            </a:r>
            <a:r>
              <a:rPr kumimoji="0" lang="uk-UA" b="0" i="1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1956 р. – виведення Британією та Францією, а в березні 1957 р. – й Ізраїлем своїх військ з Єгипту. Суперечності 1946 – 1947 рр. не розв'язані.  </a:t>
            </a:r>
            <a:endParaRPr kumimoji="0" lang="ru-RU" b="0" i="1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0"/>
            <a:ext cx="4355976" cy="3861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Третя війна (</a:t>
            </a:r>
            <a:r>
              <a:rPr kumimoji="0" lang="uk-UA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“шестиденна”</a:t>
            </a: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5 – 11 червня 1967 р.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Ізраїльський </a:t>
            </a:r>
            <a:r>
              <a:rPr lang="uk-UA" dirty="0" err="1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“бліц-криг”</a:t>
            </a: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 завершився захопленням Ізраїлем Синайського </a:t>
            </a:r>
            <a:r>
              <a:rPr lang="uk-UA" dirty="0" err="1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п-ва</a:t>
            </a: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, Західного берега р. Йордан, сектора Газа, східної частини Єрусалима та Голанських висот, що належали Сирії.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i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Ускладнення проблеми. Погіршення ситуації для Ізраїлю. Невизнання арабськими державами права на існування єврейської держави </a:t>
            </a:r>
            <a:endParaRPr kumimoji="0" lang="ru-RU" b="0" i="1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33056"/>
            <a:ext cx="6000964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4355976" y="0"/>
            <a:ext cx="4788024" cy="3861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defTabSz="457200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Четверта війна – 6 – 16 жовтня 1973 р</a:t>
            </a:r>
            <a:r>
              <a:rPr lang="uk-UA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 (</a:t>
            </a:r>
            <a:r>
              <a:rPr lang="uk-UA" b="1" dirty="0" err="1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“Війна</a:t>
            </a:r>
            <a:r>
              <a:rPr lang="uk-UA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судного </a:t>
            </a:r>
            <a:r>
              <a:rPr lang="uk-UA" b="1" dirty="0" err="1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дня”</a:t>
            </a:r>
            <a:r>
              <a:rPr lang="uk-UA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)</a:t>
            </a:r>
            <a:endParaRPr kumimoji="0" lang="uk-UA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Єгипетські війська завдали раптового удару по Ізраїлю. Приєднання до єгиптян сирійців, йорданців, іракців, марокканців</a:t>
            </a:r>
            <a:r>
              <a:rPr lang="uk-UA" dirty="0" smtClean="0">
                <a:latin typeface="+mj-lt"/>
                <a:ea typeface="+mj-ea"/>
                <a:cs typeface="+mj-cs"/>
              </a:rPr>
              <a:t> та </a:t>
            </a:r>
            <a:r>
              <a:rPr lang="uk-UA" dirty="0" err="1" smtClean="0">
                <a:latin typeface="+mj-lt"/>
                <a:ea typeface="+mj-ea"/>
                <a:cs typeface="+mj-cs"/>
              </a:rPr>
              <a:t>саудівців</a:t>
            </a:r>
            <a:r>
              <a:rPr lang="uk-UA" dirty="0" smtClean="0">
                <a:latin typeface="+mj-lt"/>
                <a:ea typeface="+mj-ea"/>
                <a:cs typeface="+mj-cs"/>
              </a:rPr>
              <a:t>. Контрнаступ військ Ізраїлю. Лише втручання США не дало змоги ізраїльтянам досягти повної перемоги.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Заборона арабських нафтодобувних країн продажу нафти західним державам. Світова енергетична криза</a:t>
            </a: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 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356992"/>
            <a:ext cx="3502977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940152" y="5877272"/>
            <a:ext cx="2808312" cy="7920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Єгипетські війська форсують Суецький канал, 1973 р.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6012160" cy="227687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800" b="1" dirty="0" smtClean="0"/>
              <a:t>24-25 жовтня 1973 року, </a:t>
            </a:r>
            <a:r>
              <a:rPr lang="uk-UA" sz="1800" dirty="0" smtClean="0"/>
              <a:t>за посередництва СРСР та США, бойові дії припинили. У січні 1974 року, Єгипет та Ізраїль підписали угоду про перемир'я, а ще через чотири місяці домовленості про розведення військ ізраїльтяни уклали також із сирійцями. Згідно з ними ЦАХАЛ зберігав контроль над Голанськими висотами, однак покинув західний берег Суецького каналу.</a:t>
            </a:r>
            <a:endParaRPr lang="uk-UA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68144" y="0"/>
            <a:ext cx="3275856" cy="369331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 smtClean="0"/>
              <a:t>Підсумком курсу на примирення стало підписання </a:t>
            </a:r>
            <a:r>
              <a:rPr lang="uk-UA" b="1" dirty="0" smtClean="0"/>
              <a:t>Кемп-девідських угод 17 вересня 1978 року </a:t>
            </a:r>
            <a:r>
              <a:rPr lang="uk-UA" dirty="0" smtClean="0"/>
              <a:t>між Єгиптом та Ізраїлем, за </a:t>
            </a:r>
            <a:r>
              <a:rPr lang="uk-UA" b="1" dirty="0" smtClean="0">
                <a:solidFill>
                  <a:srgbClr val="C00000"/>
                </a:solidFill>
              </a:rPr>
              <a:t>якими Ізраїль повернув Єгипту Синайський півострів, а Єгипет натомість визнав Ізраїль </a:t>
            </a:r>
            <a:r>
              <a:rPr lang="uk-UA" dirty="0" smtClean="0"/>
              <a:t>та відмовився від вимоги створити арабську державу в Палестині.</a:t>
            </a: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2333685"/>
            <a:ext cx="4572000" cy="45243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П'ята війна – 1982 р. </a:t>
            </a:r>
          </a:p>
          <a:p>
            <a:r>
              <a:rPr lang="uk-UA" dirty="0" smtClean="0"/>
              <a:t>Після того, як в 1970 році Організацію визволення Палестини вигнали з Йорданії, основною базою бойовиків для нападів на Ізраїль став Ліван. Щоб вирішити проблему, у ніч на 6 червня 1982 року ЦАХАЛ розпочав операцію </a:t>
            </a:r>
            <a:r>
              <a:rPr lang="uk-UA" b="1" dirty="0" smtClean="0"/>
              <a:t>"Мир для Галілеї"</a:t>
            </a:r>
            <a:r>
              <a:rPr lang="uk-UA" dirty="0" smtClean="0"/>
              <a:t>, щоб розгромити керівництво Організації визволення Палестини та загони Палестинського руху опору. </a:t>
            </a:r>
            <a:r>
              <a:rPr lang="uk-UA" i="1" dirty="0" smtClean="0"/>
              <a:t>Ліванський похід завершився перемогою Ізраїлю, який розгромив палестинські формування, сирійські та ліванські війська. Організація визволення Палестини втекла до Тунісу.</a:t>
            </a:r>
            <a:endParaRPr lang="uk-UA" i="1" dirty="0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645024"/>
            <a:ext cx="439477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004048" y="6065912"/>
            <a:ext cx="3744416" cy="7920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Ізраїльські війська в Південному Лівані, червень 1982 р.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2000" dirty="0" smtClean="0">
                <a:solidFill>
                  <a:srgbClr val="C00000"/>
                </a:solidFill>
              </a:rPr>
              <a:t>Серцевиною всіх цих кривавих конфліктів була й залишається палестинська проблема, у процесі розв'язання якої сталися наступні події.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4071966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600" b="1" dirty="0" smtClean="0">
                <a:solidFill>
                  <a:srgbClr val="C00000"/>
                </a:solidFill>
              </a:rPr>
              <a:t>Кінець 50-х рр. </a:t>
            </a:r>
            <a:r>
              <a:rPr lang="uk-UA" sz="1600" dirty="0" smtClean="0"/>
              <a:t>– виникнення Руху за національне визволення Палестини (</a:t>
            </a:r>
            <a:r>
              <a:rPr lang="uk-UA" sz="1600" b="1" dirty="0" smtClean="0">
                <a:solidFill>
                  <a:srgbClr val="C00000"/>
                </a:solidFill>
              </a:rPr>
              <a:t>ФАТХ</a:t>
            </a:r>
            <a:r>
              <a:rPr lang="uk-UA" sz="1600" dirty="0" smtClean="0"/>
              <a:t>) на чолі з </a:t>
            </a:r>
            <a:r>
              <a:rPr lang="uk-UA" sz="1600" b="1" dirty="0" smtClean="0"/>
              <a:t>Я.Арафатом</a:t>
            </a:r>
            <a:r>
              <a:rPr lang="uk-UA" sz="1600" dirty="0" smtClean="0"/>
              <a:t> у Кувейті.</a:t>
            </a:r>
          </a:p>
          <a:p>
            <a:r>
              <a:rPr lang="uk-UA" sz="1600" b="1" dirty="0" smtClean="0">
                <a:solidFill>
                  <a:srgbClr val="C00000"/>
                </a:solidFill>
              </a:rPr>
              <a:t>1964 р. </a:t>
            </a:r>
            <a:r>
              <a:rPr lang="uk-UA" sz="1600" dirty="0" smtClean="0"/>
              <a:t>– Створення </a:t>
            </a:r>
            <a:r>
              <a:rPr lang="uk-UA" sz="1600" b="1" dirty="0" smtClean="0">
                <a:solidFill>
                  <a:srgbClr val="C00000"/>
                </a:solidFill>
              </a:rPr>
              <a:t>Організації визволення Палестини (ОВП)</a:t>
            </a:r>
            <a:r>
              <a:rPr lang="uk-UA" sz="1600" dirty="0" smtClean="0"/>
              <a:t>, голова з 1969 р. – </a:t>
            </a:r>
            <a:r>
              <a:rPr lang="uk-UA" sz="1600" b="1" dirty="0" smtClean="0">
                <a:solidFill>
                  <a:srgbClr val="C00000"/>
                </a:solidFill>
              </a:rPr>
              <a:t>Ясір Арафат</a:t>
            </a:r>
            <a:r>
              <a:rPr lang="uk-UA" sz="1600" dirty="0" smtClean="0"/>
              <a:t>.</a:t>
            </a:r>
          </a:p>
          <a:p>
            <a:r>
              <a:rPr lang="uk-UA" sz="1600" b="1" dirty="0" smtClean="0">
                <a:solidFill>
                  <a:srgbClr val="C00000"/>
                </a:solidFill>
              </a:rPr>
              <a:t>1979 р</a:t>
            </a:r>
            <a:r>
              <a:rPr lang="uk-UA" sz="1600" dirty="0" smtClean="0"/>
              <a:t>. – Ізраїльсько-єгипетська </a:t>
            </a:r>
            <a:r>
              <a:rPr lang="uk-UA" sz="1600" b="1" dirty="0" smtClean="0"/>
              <a:t>Кемп-Девідська угода</a:t>
            </a:r>
          </a:p>
          <a:p>
            <a:r>
              <a:rPr lang="uk-UA" sz="1600" b="1" dirty="0" smtClean="0">
                <a:solidFill>
                  <a:srgbClr val="C00000"/>
                </a:solidFill>
              </a:rPr>
              <a:t>1987 р. </a:t>
            </a:r>
            <a:r>
              <a:rPr lang="uk-UA" sz="1600" b="1" dirty="0" smtClean="0"/>
              <a:t>– </a:t>
            </a:r>
            <a:r>
              <a:rPr lang="uk-UA" sz="1600" dirty="0" smtClean="0"/>
              <a:t>початок народного повстання палестинців </a:t>
            </a:r>
            <a:r>
              <a:rPr lang="uk-UA" sz="1600" b="1" dirty="0" smtClean="0">
                <a:solidFill>
                  <a:srgbClr val="C00000"/>
                </a:solidFill>
              </a:rPr>
              <a:t>без застосування зброї (</a:t>
            </a:r>
            <a:r>
              <a:rPr lang="uk-UA" sz="1600" b="1" dirty="0" err="1" smtClean="0">
                <a:solidFill>
                  <a:srgbClr val="C00000"/>
                </a:solidFill>
              </a:rPr>
              <a:t>“інтифада”</a:t>
            </a:r>
            <a:r>
              <a:rPr lang="uk-UA" sz="1600" b="1" dirty="0" smtClean="0">
                <a:solidFill>
                  <a:srgbClr val="C00000"/>
                </a:solidFill>
              </a:rPr>
              <a:t> – </a:t>
            </a:r>
            <a:r>
              <a:rPr lang="uk-UA" sz="1600" b="1" dirty="0" err="1" smtClean="0">
                <a:solidFill>
                  <a:srgbClr val="C00000"/>
                </a:solidFill>
              </a:rPr>
              <a:t>“війна</a:t>
            </a:r>
            <a:r>
              <a:rPr lang="uk-UA" sz="1600" b="1" dirty="0" smtClean="0">
                <a:solidFill>
                  <a:srgbClr val="C00000"/>
                </a:solidFill>
              </a:rPr>
              <a:t> </a:t>
            </a:r>
            <a:r>
              <a:rPr lang="uk-UA" sz="1600" b="1" dirty="0" err="1" smtClean="0">
                <a:solidFill>
                  <a:srgbClr val="C00000"/>
                </a:solidFill>
              </a:rPr>
              <a:t>каміння”</a:t>
            </a:r>
            <a:r>
              <a:rPr lang="uk-UA" sz="1600" b="1" dirty="0" smtClean="0">
                <a:solidFill>
                  <a:srgbClr val="C00000"/>
                </a:solidFill>
              </a:rPr>
              <a:t>) </a:t>
            </a:r>
            <a:r>
              <a:rPr lang="uk-UA" sz="1600" dirty="0" smtClean="0"/>
              <a:t>на лівому березі р. Йордан і в секторі Газа.</a:t>
            </a:r>
          </a:p>
          <a:p>
            <a:r>
              <a:rPr lang="uk-UA" sz="1600" b="1" dirty="0" smtClean="0"/>
              <a:t>1988 р. – </a:t>
            </a:r>
            <a:r>
              <a:rPr lang="uk-UA" sz="1600" dirty="0" smtClean="0"/>
              <a:t>проголошення незалежності Палестини Національною радою Палестини в еміграції.</a:t>
            </a:r>
          </a:p>
          <a:p>
            <a:r>
              <a:rPr lang="uk-UA" sz="1600" b="1" dirty="0" smtClean="0"/>
              <a:t>1993 р. </a:t>
            </a:r>
            <a:r>
              <a:rPr lang="uk-UA" sz="1600" dirty="0" smtClean="0"/>
              <a:t>– Ізраїльсько-палестинська домовленість про надання обмеженої автономії сектору Газа та району Єрихона в складі Ізраїлю.</a:t>
            </a:r>
          </a:p>
          <a:p>
            <a:r>
              <a:rPr lang="uk-UA" sz="1600" b="1" dirty="0" smtClean="0"/>
              <a:t>1994 р. </a:t>
            </a:r>
            <a:r>
              <a:rPr lang="uk-UA" sz="1600" dirty="0" smtClean="0"/>
              <a:t>– мирний договір між Ізраїлем та Йорданією, автономія палестинців поширювалася на райони Західного берега р. Йордан</a:t>
            </a:r>
            <a:endParaRPr lang="ru-RU" sz="1600" b="1" dirty="0"/>
          </a:p>
        </p:txBody>
      </p:sp>
      <p:pic>
        <p:nvPicPr>
          <p:cNvPr id="22532" name="Picture 4" descr="Перша інтифада"/>
          <p:cNvPicPr>
            <a:picLocks noChangeAspect="1" noChangeArrowheads="1"/>
          </p:cNvPicPr>
          <p:nvPr/>
        </p:nvPicPr>
        <p:blipFill>
          <a:blip r:embed="rId2" cstate="print"/>
          <a:srcRect b="7303"/>
          <a:stretch>
            <a:fillRect/>
          </a:stretch>
        </p:blipFill>
        <p:spPr bwMode="auto">
          <a:xfrm>
            <a:off x="0" y="4885186"/>
            <a:ext cx="3786182" cy="1972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4" name="Picture 6" descr="Полониевая интрига покойного Арафата – DW – 08.11.20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4930442"/>
            <a:ext cx="3428992" cy="1927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786182" y="6143644"/>
            <a:ext cx="1857388" cy="57779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Перша </a:t>
            </a:r>
            <a:r>
              <a:rPr lang="uk-UA" b="1" i="1" dirty="0" err="1" smtClean="0"/>
              <a:t>“інтифада”</a:t>
            </a:r>
            <a:endParaRPr lang="ru-RU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857620" y="5143512"/>
            <a:ext cx="1857388" cy="4349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Ясір Арафат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3000372"/>
            <a:ext cx="5500694" cy="2214578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1800" b="1" dirty="0" smtClean="0"/>
              <a:t>Червень 2003 р. </a:t>
            </a:r>
            <a:r>
              <a:rPr lang="uk-UA" sz="1800" dirty="0" smtClean="0"/>
              <a:t>– висунення президентом США </a:t>
            </a:r>
            <a:r>
              <a:rPr lang="uk-UA" sz="1800" dirty="0" err="1" smtClean="0"/>
              <a:t>Дж.Бушем</a:t>
            </a:r>
            <a:r>
              <a:rPr lang="uk-UA" sz="1800" dirty="0" smtClean="0"/>
              <a:t> нового плану врегулювання проблеми:</a:t>
            </a:r>
            <a:br>
              <a:rPr lang="uk-UA" sz="1800" dirty="0" smtClean="0"/>
            </a:br>
            <a:r>
              <a:rPr lang="uk-UA" sz="1800" dirty="0" smtClean="0"/>
              <a:t>- припинення насилля з обох сторін;</a:t>
            </a:r>
            <a:br>
              <a:rPr lang="uk-UA" sz="1800" dirty="0" smtClean="0"/>
            </a:br>
            <a:r>
              <a:rPr lang="uk-UA" sz="1800" dirty="0" smtClean="0"/>
              <a:t>розмежування палестинської та ізраїльської територій;</a:t>
            </a:r>
            <a:br>
              <a:rPr lang="uk-UA" sz="1800" dirty="0" smtClean="0"/>
            </a:br>
            <a:r>
              <a:rPr lang="uk-UA" sz="1800" dirty="0" smtClean="0"/>
              <a:t>проголошення незалежної Палестинської держави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488" y="0"/>
            <a:ext cx="6286512" cy="300037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1600" b="1" dirty="0" smtClean="0">
                <a:solidFill>
                  <a:srgbClr val="C00000"/>
                </a:solidFill>
              </a:rPr>
              <a:t>1995 р. </a:t>
            </a:r>
            <a:r>
              <a:rPr lang="uk-UA" sz="1600" b="1" dirty="0" smtClean="0"/>
              <a:t>– Ізраїльсько-палестинський договір про автономію Західного берега р. Йордан</a:t>
            </a:r>
            <a:r>
              <a:rPr lang="uk-UA" sz="1600" dirty="0" smtClean="0"/>
              <a:t>.</a:t>
            </a:r>
          </a:p>
          <a:p>
            <a:r>
              <a:rPr lang="uk-UA" sz="1600" b="1" dirty="0" smtClean="0"/>
              <a:t>Жовтень 1995 р</a:t>
            </a:r>
            <a:r>
              <a:rPr lang="uk-UA" sz="1600" dirty="0" smtClean="0"/>
              <a:t>. – </a:t>
            </a:r>
            <a:r>
              <a:rPr lang="uk-UA" sz="1600" b="1" dirty="0" smtClean="0"/>
              <a:t>вбивство</a:t>
            </a:r>
            <a:r>
              <a:rPr lang="uk-UA" sz="1600" dirty="0" smtClean="0"/>
              <a:t> ізраїльського прем'єр-міністра</a:t>
            </a:r>
            <a:r>
              <a:rPr lang="uk-UA" sz="1600" b="1" dirty="0" smtClean="0"/>
              <a:t> І.</a:t>
            </a:r>
            <a:r>
              <a:rPr lang="uk-UA" sz="1600" b="1" dirty="0" err="1" smtClean="0"/>
              <a:t>Рабіна</a:t>
            </a:r>
            <a:r>
              <a:rPr lang="uk-UA" sz="1600" b="1" dirty="0" smtClean="0"/>
              <a:t> </a:t>
            </a:r>
            <a:r>
              <a:rPr lang="uk-UA" sz="1600" dirty="0" smtClean="0"/>
              <a:t>за </a:t>
            </a:r>
            <a:r>
              <a:rPr lang="uk-UA" sz="1600" dirty="0" err="1" smtClean="0"/>
              <a:t>“зраду”</a:t>
            </a:r>
            <a:r>
              <a:rPr lang="uk-UA" sz="1600" dirty="0" smtClean="0"/>
              <a:t> інтересів своєї країни.</a:t>
            </a:r>
          </a:p>
          <a:p>
            <a:r>
              <a:rPr lang="uk-UA" sz="1600" b="1" dirty="0" smtClean="0">
                <a:solidFill>
                  <a:srgbClr val="C00000"/>
                </a:solidFill>
              </a:rPr>
              <a:t>1997 р. </a:t>
            </a:r>
            <a:r>
              <a:rPr lang="uk-UA" sz="1600" dirty="0" smtClean="0"/>
              <a:t>– прихід до влади в Ізраїлі правого уряду Б.Нетаньяху, загострення ситуації навколо Палестинської автономії.</a:t>
            </a:r>
          </a:p>
          <a:p>
            <a:r>
              <a:rPr lang="uk-UA" sz="1600" b="1" dirty="0" smtClean="0">
                <a:solidFill>
                  <a:srgbClr val="C00000"/>
                </a:solidFill>
              </a:rPr>
              <a:t>2000 р</a:t>
            </a:r>
            <a:r>
              <a:rPr lang="uk-UA" sz="1600" dirty="0" smtClean="0"/>
              <a:t>. – курс уряду А.</a:t>
            </a:r>
            <a:r>
              <a:rPr lang="uk-UA" sz="1600" dirty="0" err="1" smtClean="0"/>
              <a:t>Шарона</a:t>
            </a:r>
            <a:r>
              <a:rPr lang="uk-UA" sz="1600" dirty="0" smtClean="0"/>
              <a:t> на згортання Палестинської </a:t>
            </a:r>
            <a:r>
              <a:rPr lang="uk-UA" sz="1600" dirty="0" err="1" smtClean="0"/>
              <a:t>автономї</a:t>
            </a:r>
            <a:r>
              <a:rPr lang="uk-UA" sz="1600" dirty="0" smtClean="0"/>
              <a:t>. Дестабілізація в регіоні – </a:t>
            </a:r>
            <a:r>
              <a:rPr lang="uk-UA" sz="1600" b="1" dirty="0" smtClean="0">
                <a:solidFill>
                  <a:srgbClr val="C00000"/>
                </a:solidFill>
              </a:rPr>
              <a:t>друга </a:t>
            </a:r>
            <a:r>
              <a:rPr lang="uk-UA" sz="1600" b="1" dirty="0" err="1" smtClean="0">
                <a:solidFill>
                  <a:srgbClr val="C00000"/>
                </a:solidFill>
              </a:rPr>
              <a:t>“інтифада”</a:t>
            </a:r>
            <a:r>
              <a:rPr lang="uk-UA" sz="1600" b="1" dirty="0" smtClean="0">
                <a:solidFill>
                  <a:srgbClr val="C00000"/>
                </a:solidFill>
              </a:rPr>
              <a:t> сутички біля стіни Плачу </a:t>
            </a:r>
            <a:endParaRPr lang="ru-RU" sz="1600" b="1" dirty="0">
              <a:solidFill>
                <a:srgbClr val="C00000"/>
              </a:solidFill>
            </a:endParaRPr>
          </a:p>
        </p:txBody>
      </p:sp>
      <p:pic>
        <p:nvPicPr>
          <p:cNvPr id="21506" name="Picture 2" descr="Угоди в Осло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2857500" cy="1952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2214554"/>
            <a:ext cx="2857488" cy="4349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Угода в Осло, 1995 р.</a:t>
            </a:r>
            <a:endParaRPr lang="ru-RU" b="1" i="1" dirty="0"/>
          </a:p>
        </p:txBody>
      </p:sp>
      <p:pic>
        <p:nvPicPr>
          <p:cNvPr id="21508" name="Picture 4" descr="Друга інтифада"/>
          <p:cNvPicPr>
            <a:picLocks noChangeAspect="1" noChangeArrowheads="1"/>
          </p:cNvPicPr>
          <p:nvPr/>
        </p:nvPicPr>
        <p:blipFill>
          <a:blip r:embed="rId3" cstate="print"/>
          <a:srcRect b="7303"/>
          <a:stretch>
            <a:fillRect/>
          </a:stretch>
        </p:blipFill>
        <p:spPr bwMode="auto">
          <a:xfrm>
            <a:off x="5500694" y="2928934"/>
            <a:ext cx="3643306" cy="1898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072198" y="4857760"/>
            <a:ext cx="2857488" cy="3571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Друга </a:t>
            </a:r>
            <a:r>
              <a:rPr lang="uk-UA" b="1" i="1" dirty="0" err="1" smtClean="0"/>
              <a:t>“інтифада”</a:t>
            </a:r>
            <a:endParaRPr lang="ru-RU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5380672"/>
            <a:ext cx="6429388" cy="14773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uk-UA" b="1" dirty="0" smtClean="0"/>
              <a:t>12 грудня 2017 р. </a:t>
            </a:r>
            <a:r>
              <a:rPr lang="uk-UA" dirty="0" smtClean="0"/>
              <a:t>палестинський рух</a:t>
            </a:r>
            <a:r>
              <a:rPr lang="uk-UA" dirty="0" smtClean="0">
                <a:solidFill>
                  <a:srgbClr val="C00000"/>
                </a:solidFill>
              </a:rPr>
              <a:t> </a:t>
            </a:r>
            <a:r>
              <a:rPr lang="uk-UA" b="1" dirty="0" smtClean="0">
                <a:solidFill>
                  <a:srgbClr val="C00000"/>
                </a:solidFill>
              </a:rPr>
              <a:t>ХАМАС</a:t>
            </a:r>
            <a:r>
              <a:rPr lang="uk-UA" dirty="0" smtClean="0"/>
              <a:t> заявив про початок третьої </a:t>
            </a:r>
            <a:r>
              <a:rPr lang="uk-UA" dirty="0" err="1" smtClean="0"/>
              <a:t>“інтифади”</a:t>
            </a:r>
            <a:r>
              <a:rPr lang="uk-UA" dirty="0" smtClean="0"/>
              <a:t> після рішення США визнати Єрусалим ізраїльською столицею. Про це повідомив прес-секретар руху </a:t>
            </a:r>
            <a:r>
              <a:rPr lang="uk-UA" dirty="0" err="1" smtClean="0"/>
              <a:t>Абдулатів</a:t>
            </a:r>
            <a:r>
              <a:rPr lang="uk-UA" dirty="0" smtClean="0"/>
              <a:t> Алкану. Він пообіцяв новий "День гніву" проти рішення Америки.</a:t>
            </a:r>
            <a:endParaRPr lang="uk-UA" dirty="0"/>
          </a:p>
        </p:txBody>
      </p:sp>
      <p:pic>
        <p:nvPicPr>
          <p:cNvPr id="21510" name="Picture 6" descr="Армия Израиля: в плену у ХАМАС находятся 224 израилтья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250663"/>
            <a:ext cx="2857488" cy="1607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Іран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04664"/>
            <a:ext cx="2571750" cy="257175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6589199" cy="572642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ІРАН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67544" y="2060848"/>
            <a:ext cx="6589199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" y="548680"/>
            <a:ext cx="4644007" cy="352839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Березень 1951 р. – закон про націоналізацію нафтової промисловості</a:t>
            </a:r>
            <a:r>
              <a:rPr kumimoji="0" lang="uk-UA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19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Ірану</a:t>
            </a:r>
            <a:r>
              <a:rPr lang="uk-UA" sz="1900" b="1" dirty="0" smtClean="0">
                <a:latin typeface="+mj-lt"/>
                <a:ea typeface="+mj-ea"/>
                <a:cs typeface="+mj-cs"/>
              </a:rPr>
              <a:t>, </a:t>
            </a:r>
            <a:r>
              <a:rPr lang="uk-UA" sz="1900" dirty="0" smtClean="0">
                <a:latin typeface="+mj-lt"/>
                <a:ea typeface="+mj-ea"/>
                <a:cs typeface="+mj-cs"/>
              </a:rPr>
              <a:t>реалізацію якого здійснював уряд М.</a:t>
            </a:r>
            <a:r>
              <a:rPr lang="uk-UA" sz="1900" dirty="0" err="1" smtClean="0">
                <a:latin typeface="+mj-lt"/>
                <a:ea typeface="+mj-ea"/>
                <a:cs typeface="+mj-cs"/>
              </a:rPr>
              <a:t>Мосаддика</a:t>
            </a:r>
            <a:r>
              <a:rPr lang="uk-UA" sz="1900" dirty="0" smtClean="0">
                <a:latin typeface="+mj-lt"/>
                <a:ea typeface="+mj-ea"/>
                <a:cs typeface="+mj-cs"/>
              </a:rPr>
              <a:t>.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1900" b="1" dirty="0" smtClean="0">
                <a:latin typeface="+mj-lt"/>
                <a:ea typeface="+mj-ea"/>
                <a:cs typeface="+mj-cs"/>
              </a:rPr>
              <a:t>Початок 60-х рр. </a:t>
            </a:r>
            <a:r>
              <a:rPr lang="uk-UA" sz="1900" dirty="0" smtClean="0">
                <a:latin typeface="+mj-lt"/>
                <a:ea typeface="+mj-ea"/>
                <a:cs typeface="+mj-cs"/>
              </a:rPr>
              <a:t>– проведення </a:t>
            </a:r>
            <a:r>
              <a:rPr lang="uk-UA" sz="1900" b="1" dirty="0" err="1" smtClean="0">
                <a:latin typeface="+mj-lt"/>
                <a:ea typeface="+mj-ea"/>
                <a:cs typeface="+mj-cs"/>
              </a:rPr>
              <a:t>“білої</a:t>
            </a:r>
            <a:r>
              <a:rPr lang="uk-UA" sz="1900" b="1" dirty="0" smtClean="0">
                <a:latin typeface="+mj-lt"/>
                <a:ea typeface="+mj-ea"/>
                <a:cs typeface="+mj-cs"/>
              </a:rPr>
              <a:t> </a:t>
            </a:r>
            <a:r>
              <a:rPr lang="uk-UA" sz="1900" b="1" dirty="0" err="1" smtClean="0">
                <a:latin typeface="+mj-lt"/>
                <a:ea typeface="+mj-ea"/>
                <a:cs typeface="+mj-cs"/>
              </a:rPr>
              <a:t>революції”</a:t>
            </a:r>
            <a:r>
              <a:rPr lang="uk-UA" sz="1900" b="1" dirty="0" smtClean="0">
                <a:latin typeface="+mj-lt"/>
                <a:ea typeface="+mj-ea"/>
                <a:cs typeface="+mj-cs"/>
              </a:rPr>
              <a:t> </a:t>
            </a:r>
            <a:r>
              <a:rPr lang="uk-UA" sz="1900" dirty="0" smtClean="0">
                <a:latin typeface="+mj-lt"/>
                <a:ea typeface="+mj-ea"/>
                <a:cs typeface="+mj-cs"/>
              </a:rPr>
              <a:t>– реформ, проведених шахом </a:t>
            </a:r>
            <a:r>
              <a:rPr lang="uk-UA" sz="1900" dirty="0" err="1" smtClean="0">
                <a:latin typeface="+mj-lt"/>
                <a:ea typeface="+mj-ea"/>
                <a:cs typeface="+mj-cs"/>
              </a:rPr>
              <a:t>Реза</a:t>
            </a:r>
            <a:r>
              <a:rPr lang="uk-UA" sz="1900" dirty="0" smtClean="0">
                <a:latin typeface="+mj-lt"/>
                <a:ea typeface="+mj-ea"/>
                <a:cs typeface="+mj-cs"/>
              </a:rPr>
              <a:t> Пехлеві </a:t>
            </a:r>
            <a:r>
              <a:rPr lang="uk-UA" sz="1900" b="1" dirty="0" smtClean="0">
                <a:latin typeface="+mj-lt"/>
                <a:ea typeface="+mj-ea"/>
                <a:cs typeface="+mj-cs"/>
              </a:rPr>
              <a:t>1960 – 1970-х рр. з метою подолання феодальних пережитків і інтеграції в світову капіталістичну систему 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482" name="Picture 2" descr="undefin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20688"/>
            <a:ext cx="3419872" cy="2535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644008" y="3212976"/>
            <a:ext cx="3347864" cy="4349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Шах роздає земельні акти</a:t>
            </a:r>
            <a:endParaRPr lang="ru-RU" b="1" i="1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3419872" y="3905672"/>
            <a:ext cx="5724128" cy="2952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Січень</a:t>
            </a:r>
            <a:r>
              <a:rPr kumimoji="0" lang="uk-UA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1978 р. – </a:t>
            </a:r>
            <a:r>
              <a:rPr kumimoji="0" lang="uk-UA" sz="1900" b="1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антишахська</a:t>
            </a:r>
            <a:r>
              <a:rPr kumimoji="0" lang="uk-UA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ісламська революція. </a:t>
            </a:r>
            <a:r>
              <a:rPr kumimoji="0" lang="uk-UA" sz="19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Теорію ісламської революції  розробив </a:t>
            </a:r>
            <a:r>
              <a:rPr kumimoji="0" lang="uk-UA" sz="190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аятла</a:t>
            </a:r>
            <a:r>
              <a:rPr kumimoji="0" lang="uk-UA" sz="19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Р.Хомейні. 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1900" b="1" baseline="0" dirty="0" smtClean="0">
                <a:latin typeface="+mj-lt"/>
                <a:ea typeface="+mj-ea"/>
                <a:cs typeface="+mj-cs"/>
              </a:rPr>
              <a:t>9</a:t>
            </a:r>
            <a:r>
              <a:rPr lang="uk-UA" sz="1900" b="1" dirty="0" smtClean="0">
                <a:latin typeface="+mj-lt"/>
                <a:ea typeface="+mj-ea"/>
                <a:cs typeface="+mj-cs"/>
              </a:rPr>
              <a:t> лютого 1979 р. – </a:t>
            </a:r>
            <a:r>
              <a:rPr lang="uk-UA" sz="1900" dirty="0" smtClean="0">
                <a:latin typeface="+mj-lt"/>
                <a:ea typeface="+mj-ea"/>
                <a:cs typeface="+mj-cs"/>
              </a:rPr>
              <a:t>повалення монархії династії Пехлеві.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1 квітня 1979 р. – проголошення</a:t>
            </a:r>
            <a:r>
              <a:rPr kumimoji="0" lang="uk-UA" sz="19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Ірану </a:t>
            </a:r>
            <a:r>
              <a:rPr kumimoji="0" lang="uk-UA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Ісламською</a:t>
            </a:r>
            <a:r>
              <a:rPr kumimoji="0" lang="uk-UA" sz="19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республікою </a:t>
            </a:r>
            <a:r>
              <a:rPr kumimoji="0" lang="uk-UA" sz="19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на чолі з Р.Хомейні, </a:t>
            </a:r>
            <a:r>
              <a:rPr kumimoji="0" lang="uk-UA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метою</a:t>
            </a:r>
            <a:r>
              <a:rPr kumimoji="0" lang="uk-UA" sz="19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якого було </a:t>
            </a:r>
            <a:r>
              <a:rPr kumimoji="0" lang="uk-UA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створення всесвітньої ісламської держави, боротьба з інтелігенцією, імперіалістами, комуністами  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484" name="Picture 4" descr="Нетипові революції 1979 року - ZN.u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5065"/>
            <a:ext cx="3419872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0" y="6309320"/>
            <a:ext cx="3347864" cy="4349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Ісламська революція, 1979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0"/>
            <a:ext cx="6300192" cy="2924944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2000" dirty="0" smtClean="0"/>
              <a:t>Припинення Хомейні контактів із західними державами, ліквідація американських військових баз, закриття іноземних фірм та банків.</a:t>
            </a:r>
            <a:br>
              <a:rPr lang="uk-UA" sz="2000" dirty="0" smtClean="0"/>
            </a:br>
            <a:r>
              <a:rPr lang="uk-UA" sz="2000" b="1" dirty="0" smtClean="0"/>
              <a:t>1989 р. </a:t>
            </a:r>
            <a:r>
              <a:rPr lang="uk-UA" sz="2000" dirty="0" smtClean="0"/>
              <a:t>– смерть Хомейні та прихід до влади </a:t>
            </a:r>
            <a:r>
              <a:rPr lang="uk-UA" sz="2000" b="1" dirty="0" err="1" smtClean="0"/>
              <a:t>“поміркованих</a:t>
            </a:r>
            <a:r>
              <a:rPr lang="uk-UA" sz="2000" b="1" dirty="0" smtClean="0"/>
              <a:t> </a:t>
            </a:r>
            <a:r>
              <a:rPr lang="uk-UA" sz="2000" b="1" dirty="0" err="1" smtClean="0"/>
              <a:t>ісламістів”</a:t>
            </a:r>
            <a:r>
              <a:rPr lang="uk-UA" sz="2000" b="1" dirty="0" smtClean="0"/>
              <a:t>, </a:t>
            </a:r>
            <a:r>
              <a:rPr lang="uk-UA" sz="2000" dirty="0" smtClean="0"/>
              <a:t>котрі головним завданням країни вважають розв'язання економічних проблем та розвиток міжнародного співробітництва</a:t>
            </a:r>
            <a:endParaRPr lang="ru-RU" sz="2000" dirty="0"/>
          </a:p>
        </p:txBody>
      </p:sp>
      <p:pic>
        <p:nvPicPr>
          <p:cNvPr id="19458" name="Picture 2" descr="1979: ісламська революція в Ірані | Історична прав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57500" cy="18669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3573016"/>
            <a:ext cx="3995936" cy="328498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defTabSz="457200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2003</a:t>
            </a:r>
            <a:r>
              <a:rPr kumimoji="0" lang="uk-UA" b="1" i="0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р. </a:t>
            </a:r>
            <a:r>
              <a:rPr kumimoji="0" lang="uk-UA" b="0" i="0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початок конфлікту між Іраном та МАГАТЕ й міжнародною спільнотою з приводу розробки Тегераном програми створення ядерної зброї та контролю над іранськими АЕС. </a:t>
            </a:r>
          </a:p>
          <a:p>
            <a:pPr lvl="0" defTabSz="457200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 smtClean="0"/>
              <a:t>2 січня 2021</a:t>
            </a:r>
            <a:r>
              <a:rPr lang="uk-UA" dirty="0" smtClean="0"/>
              <a:t> року влада Ірану офіційно повідомили Міжнародне агентство з атомної енергії про намір збагачувати уран до 20 %.</a:t>
            </a:r>
            <a:endParaRPr kumimoji="0" lang="uk-UA" b="0" i="0" u="none" strike="noStrike" kern="1200" cap="none" spc="0" normalizeH="0" baseline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9460" name="Picture 4" descr="40 років Ісламської революції в Ірані: фото до і після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7"/>
            <a:ext cx="2846166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https://i.tyzhden.ua/content/photoalbum/2019/03_2019/15/RTR24ML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924944"/>
            <a:ext cx="5148064" cy="3566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995936" y="6423078"/>
            <a:ext cx="5148064" cy="4349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Утрачена мрія. Невдала революція, 2009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er\Desktop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67370" cy="2708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Picture 2" descr="C:\Users\user\Desktop\5.png"/>
          <p:cNvPicPr>
            <a:picLocks noChangeAspect="1" noChangeArrowheads="1"/>
          </p:cNvPicPr>
          <p:nvPr/>
        </p:nvPicPr>
        <p:blipFill>
          <a:blip r:embed="rId3" cstate="print"/>
          <a:srcRect l="3005" b="54417"/>
          <a:stretch>
            <a:fillRect/>
          </a:stretch>
        </p:blipFill>
        <p:spPr bwMode="auto">
          <a:xfrm>
            <a:off x="0" y="2276872"/>
            <a:ext cx="5994132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5" name="Picture 3" descr="C:\Users\user\Desktop\5.png"/>
          <p:cNvPicPr>
            <a:picLocks noChangeAspect="1" noChangeArrowheads="1"/>
          </p:cNvPicPr>
          <p:nvPr/>
        </p:nvPicPr>
        <p:blipFill>
          <a:blip r:embed="rId3" cstate="print"/>
          <a:srcRect l="37920" t="47574" r="18367" b="2700"/>
          <a:stretch>
            <a:fillRect/>
          </a:stretch>
        </p:blipFill>
        <p:spPr bwMode="auto">
          <a:xfrm>
            <a:off x="5868144" y="-1"/>
            <a:ext cx="3275856" cy="2857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C:\Users\user\Desktop\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4390201"/>
            <a:ext cx="6012159" cy="2467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5796136" y="2852936"/>
            <a:ext cx="3347864" cy="4005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defTabSz="457200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Спроби здійснити революції відбувались 2017, 2018 роках. </a:t>
            </a:r>
          </a:p>
          <a:p>
            <a:pPr lvl="0" defTabSz="457200" fontAlgn="base">
              <a:spcBef>
                <a:spcPct val="0"/>
              </a:spcBef>
              <a:spcAft>
                <a:spcPct val="0"/>
              </a:spcAft>
            </a:pPr>
            <a:endParaRPr kumimoji="0" lang="uk-UA" b="1" i="0" u="none" strike="noStrike" kern="1200" cap="none" spc="0" normalizeH="0" baseline="0" dirty="0" smtClean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 defTabSz="457200" fontAlgn="base">
              <a:spcBef>
                <a:spcPct val="0"/>
              </a:spcBef>
              <a:spcAft>
                <a:spcPct val="0"/>
              </a:spcAft>
            </a:pPr>
            <a:r>
              <a:rPr lang="uk-UA" dirty="0" smtClean="0"/>
              <a:t>Іранські чиновники вже відкрито говорять про досягнення "стримування", маючи на увазі, що у країни тепер є все необхідне для створення бомби.</a:t>
            </a:r>
            <a:endParaRPr kumimoji="0" lang="uk-UA" b="0" i="0" u="none" strike="noStrike" kern="1200" cap="none" spc="0" normalizeH="0" baseline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16632"/>
            <a:ext cx="6589199" cy="572642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Країни Африки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7412" name="Picture 4" descr="РОЗВИТОК ПРОВІДНИХ КРАЇН АФРИКИ у другій половині XX — на початку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340768"/>
            <a:ext cx="4286250" cy="45910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6589199" cy="692696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Здобуття незалежності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Африканський Союз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95120" y="0"/>
            <a:ext cx="2348880" cy="234888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692696"/>
            <a:ext cx="6589199" cy="25202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До Другої світової війни в Африці існували лише </a:t>
            </a: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чотири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незалежні держави</a:t>
            </a: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: Єгипет,Ефіопія, Ліберія</a:t>
            </a:r>
            <a:r>
              <a:rPr kumimoji="0" lang="uk-UA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і Південно-Африканський Союз. Найбільші колонії в регіоні належали Великій Британії, Франції, Бельгії та Португалії. 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Пік</a:t>
            </a:r>
            <a:r>
              <a:rPr kumimoji="0" lang="uk-UA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боротьби за незалежність у Африці </a:t>
            </a:r>
            <a:r>
              <a:rPr kumimoji="0" lang="uk-UA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припав на період з 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1957 по 1962 р., </a:t>
            </a:r>
            <a:r>
              <a:rPr kumimoji="0" lang="uk-UA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коли майже весь континент звільнився від колоніалізму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554801" y="3284984"/>
            <a:ext cx="6589199" cy="28803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Початок 60-х рр.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– розпад колоніальної системи в Тропічній і Південній Африці. 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aseline="0" dirty="0" smtClean="0">
                <a:latin typeface="+mj-lt"/>
                <a:ea typeface="+mj-ea"/>
                <a:cs typeface="+mj-cs"/>
              </a:rPr>
              <a:t>Поява на політичній карті світу понад 40 нових держав.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1960 р. – Рік Африки</a:t>
            </a:r>
            <a:r>
              <a:rPr kumimoji="0" lang="uk-UA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, незалежність здобули 17 країн.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baseline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14 грудня 1960 р</a:t>
            </a:r>
            <a:r>
              <a:rPr lang="uk-UA" sz="2000" baseline="0" dirty="0" smtClean="0">
                <a:latin typeface="+mj-lt"/>
                <a:ea typeface="+mj-ea"/>
                <a:cs typeface="+mj-cs"/>
              </a:rPr>
              <a:t>. – </a:t>
            </a:r>
            <a:r>
              <a:rPr lang="uk-UA" sz="2000" b="1" baseline="0" dirty="0" smtClean="0">
                <a:latin typeface="+mj-lt"/>
                <a:ea typeface="+mj-ea"/>
                <a:cs typeface="+mj-cs"/>
              </a:rPr>
              <a:t>Декларація Генеральної Асамблеї ООН про надання незалежності колоніальним країнам і народам</a:t>
            </a:r>
            <a:r>
              <a:rPr lang="uk-UA" sz="2000" baseline="0" dirty="0" smtClean="0">
                <a:latin typeface="+mj-lt"/>
                <a:ea typeface="+mj-ea"/>
                <a:cs typeface="+mj-cs"/>
              </a:rPr>
              <a:t>.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386" name="Picture 2" descr="https://vpered.files.wordpress.com/2021/03/paigc.jpg?w=8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56992"/>
            <a:ext cx="2344201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83568" y="0"/>
            <a:ext cx="8460432" cy="69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Краї апартеїду на півдні Африки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1" y="620688"/>
            <a:ext cx="6300192" cy="194421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Апартеїд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– </a:t>
            </a:r>
            <a:r>
              <a:rPr kumimoji="0" lang="uk-UA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офіційна політика расової дискримінації, сегрегації, гноблення, яку проводили впродовж 1948 – 1991 рр. правлячі кола Південно-Африканської Республіки проти місцевого чорношкірого населення, а також переселенців з Азії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0" y="2636912"/>
            <a:ext cx="6589199" cy="16561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Більшість населення ПАР</a:t>
            </a:r>
            <a:r>
              <a:rPr kumimoji="0" lang="uk-UA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була зведена до безправного стану. Кольорове населення не мало таких цивільних прав, як мали білі (наприклад, право голосу на виборах у парламент не мали 23 млн чорношкірих) 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3131840" y="4365104"/>
            <a:ext cx="6012160" cy="24928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000" dirty="0" smtClean="0">
                <a:latin typeface="+mj-lt"/>
                <a:ea typeface="+mj-ea"/>
                <a:cs typeface="+mj-cs"/>
              </a:rPr>
              <a:t>Боротьбу проти апартеїду очолив </a:t>
            </a:r>
            <a:r>
              <a:rPr lang="uk-UA" sz="2000" b="1" dirty="0" smtClean="0">
                <a:latin typeface="+mj-lt"/>
                <a:ea typeface="+mj-ea"/>
                <a:cs typeface="+mj-cs"/>
              </a:rPr>
              <a:t>Африканський національний конгрес (</a:t>
            </a:r>
            <a:r>
              <a:rPr lang="uk-UA" sz="2000" b="1" dirty="0" err="1" smtClean="0">
                <a:latin typeface="+mj-lt"/>
                <a:ea typeface="+mj-ea"/>
                <a:cs typeface="+mj-cs"/>
              </a:rPr>
              <a:t>АНК</a:t>
            </a:r>
            <a:r>
              <a:rPr lang="uk-UA" sz="2000" b="1" dirty="0" smtClean="0">
                <a:latin typeface="+mj-lt"/>
                <a:ea typeface="+mj-ea"/>
                <a:cs typeface="+mj-cs"/>
              </a:rPr>
              <a:t>), </a:t>
            </a:r>
            <a:r>
              <a:rPr lang="uk-UA" sz="2000" dirty="0" smtClean="0">
                <a:latin typeface="+mj-lt"/>
                <a:ea typeface="+mj-ea"/>
                <a:cs typeface="+mj-cs"/>
              </a:rPr>
              <a:t>створений у 1912 р. 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1976 р. – </a:t>
            </a: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набрала чинності </a:t>
            </a: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Міжнародна конвенція ООН про припинення злочинів апартеїду і покарання за нього.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dirty="0" smtClean="0">
                <a:latin typeface="+mj-lt"/>
                <a:ea typeface="+mj-ea"/>
                <a:cs typeface="+mj-cs"/>
              </a:rPr>
              <a:t>1991 р. – </a:t>
            </a:r>
            <a:r>
              <a:rPr lang="uk-UA" sz="2000" dirty="0" smtClean="0">
                <a:latin typeface="+mj-lt"/>
                <a:ea typeface="+mj-ea"/>
                <a:cs typeface="+mj-cs"/>
              </a:rPr>
              <a:t>президент Ф. де Клерк </a:t>
            </a:r>
            <a:r>
              <a:rPr lang="uk-UA" sz="2000" b="1" dirty="0" smtClean="0">
                <a:latin typeface="+mj-lt"/>
                <a:ea typeface="+mj-ea"/>
                <a:cs typeface="+mj-cs"/>
              </a:rPr>
              <a:t>скасував</a:t>
            </a:r>
            <a:r>
              <a:rPr lang="uk-UA" sz="2000" dirty="0" smtClean="0">
                <a:latin typeface="+mj-lt"/>
                <a:ea typeface="+mj-ea"/>
                <a:cs typeface="+mj-cs"/>
              </a:rPr>
              <a:t> дію основних елементів законів про </a:t>
            </a:r>
            <a:r>
              <a:rPr lang="uk-UA" sz="2000" b="1" dirty="0" smtClean="0">
                <a:latin typeface="+mj-lt"/>
                <a:ea typeface="+mj-ea"/>
                <a:cs typeface="+mj-cs"/>
              </a:rPr>
              <a:t>апартеїд</a:t>
            </a:r>
            <a:endParaRPr kumimoji="0" lang="uk-UA" sz="2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362" name="Picture 2" descr="https://upload.wikimedia.org/wikipedia/commons/thumb/1/12/ApartheidSignEnglishAfrikaans.jpg/300px-ApartheidSignEnglishAfrikaa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0" y="620688"/>
            <a:ext cx="2857500" cy="2619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6372200" y="3356992"/>
            <a:ext cx="2771800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Табличка </a:t>
            </a:r>
            <a:r>
              <a:rPr lang="uk-UA" b="1" i="1" dirty="0" err="1" smtClean="0"/>
              <a:t>“Тільки</a:t>
            </a:r>
            <a:r>
              <a:rPr lang="uk-UA" b="1" i="1" dirty="0" smtClean="0"/>
              <a:t> для </a:t>
            </a:r>
            <a:r>
              <a:rPr lang="uk-UA" b="1" i="1" dirty="0" err="1" smtClean="0"/>
              <a:t>білих”</a:t>
            </a:r>
            <a:endParaRPr lang="ru-RU" b="1" i="1" dirty="0"/>
          </a:p>
        </p:txBody>
      </p:sp>
      <p:pic>
        <p:nvPicPr>
          <p:cNvPr id="15364" name="Picture 4" descr="Апартеид в юар фото, видео | Sport-Video.r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93096"/>
            <a:ext cx="3156965" cy="2335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107504" y="6453336"/>
            <a:ext cx="2771800" cy="40466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Злочини апартеїду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7020272" y="3573016"/>
            <a:ext cx="2123728" cy="266429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700" b="1" i="1" dirty="0" smtClean="0">
                <a:solidFill>
                  <a:schemeClr val="tx1"/>
                </a:solidFill>
              </a:rPr>
              <a:t>80% всієї залізничної інфраструктури Африки розташовано в ПАР</a:t>
            </a:r>
            <a:endParaRPr lang="ru-RU" sz="1700" b="1" i="1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801" y="0"/>
            <a:ext cx="6589199" cy="198884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2000" b="1" dirty="0" smtClean="0"/>
              <a:t>1994 р. </a:t>
            </a:r>
            <a:r>
              <a:rPr lang="uk-UA" sz="2000" dirty="0" smtClean="0"/>
              <a:t>в країні відбулися </a:t>
            </a:r>
            <a:r>
              <a:rPr lang="uk-UA" sz="2000" b="1" dirty="0" smtClean="0"/>
              <a:t>парламентські вибори</a:t>
            </a:r>
            <a:r>
              <a:rPr lang="uk-UA" sz="2000" dirty="0" smtClean="0"/>
              <a:t>, в яких вперше брали участь громадяни – представники інших рас.</a:t>
            </a:r>
            <a:br>
              <a:rPr lang="uk-UA" sz="2000" dirty="0" smtClean="0"/>
            </a:br>
            <a:r>
              <a:rPr lang="uk-UA" sz="2000" b="1" dirty="0" smtClean="0"/>
              <a:t>Президентом ПАР </a:t>
            </a:r>
            <a:r>
              <a:rPr lang="uk-UA" sz="2000" dirty="0" smtClean="0"/>
              <a:t>став лідер </a:t>
            </a:r>
            <a:r>
              <a:rPr lang="uk-UA" sz="2000" dirty="0" err="1" smtClean="0"/>
              <a:t>АНК</a:t>
            </a:r>
            <a:r>
              <a:rPr lang="uk-UA" sz="2000" dirty="0" smtClean="0"/>
              <a:t> </a:t>
            </a:r>
            <a:r>
              <a:rPr lang="uk-UA" sz="2000" b="1" dirty="0" smtClean="0"/>
              <a:t>Нельсон </a:t>
            </a:r>
            <a:r>
              <a:rPr lang="uk-UA" sz="2000" b="1" dirty="0" err="1" smtClean="0"/>
              <a:t>Мандела</a:t>
            </a:r>
            <a:r>
              <a:rPr lang="uk-UA" sz="2000" dirty="0" smtClean="0"/>
              <a:t>, який до 1990 р. провів 23 роки в ув'язненні. </a:t>
            </a:r>
            <a:endParaRPr lang="ru-RU" sz="2000" dirty="0"/>
          </a:p>
        </p:txBody>
      </p:sp>
      <p:pic>
        <p:nvPicPr>
          <p:cNvPr id="14338" name="Picture 2" descr="https://upload.wikimedia.org/wikipedia/commons/thumb/1/14/Nelson_Mandela-2008_%28edit%29.jpg/220px-Nelson_Mandela-2008_%28edit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2095500" cy="248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2492896"/>
            <a:ext cx="2195736" cy="108012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Нельсон </a:t>
            </a:r>
            <a:r>
              <a:rPr lang="uk-UA" b="1" i="1" dirty="0" err="1" smtClean="0"/>
              <a:t>Мандела</a:t>
            </a:r>
            <a:r>
              <a:rPr lang="uk-UA" b="1" i="1" dirty="0" smtClean="0"/>
              <a:t>, президент ПАР 1994 – 1999 рр.</a:t>
            </a:r>
            <a:endParaRPr lang="ru-RU" b="1" i="1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339752" y="2060848"/>
            <a:ext cx="6589199" cy="129614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 економічному відношенні ПАР – розвинута індустріально-аграрна</a:t>
            </a:r>
            <a:r>
              <a:rPr kumimoji="0" lang="uk-UA" sz="2000" i="0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країна, багата на корисні копалини (світовий лідер у видобутку золота, платини, алмазів тощо)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340" name="Picture 4" descr="https://investory.news/wp-content/uploads/2022/01/SAR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386585"/>
            <a:ext cx="5204520" cy="3471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5" y="908720"/>
            <a:ext cx="5328591" cy="576064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>
              <a:buNone/>
            </a:pPr>
            <a:r>
              <a:rPr lang="uk-UA" b="1" dirty="0" smtClean="0"/>
              <a:t>Після деколонізації виявилося що за незначним винятком:</a:t>
            </a:r>
          </a:p>
          <a:p>
            <a:r>
              <a:rPr lang="uk-UA" dirty="0" smtClean="0"/>
              <a:t>Авторитарні режими встановилися в більшості країн;</a:t>
            </a:r>
          </a:p>
          <a:p>
            <a:r>
              <a:rPr lang="uk-UA" dirty="0" smtClean="0"/>
              <a:t>Підсумки виборів фальсифікуються;</a:t>
            </a:r>
          </a:p>
          <a:p>
            <a:r>
              <a:rPr lang="uk-UA" dirty="0" smtClean="0"/>
              <a:t>Майже щороку в Африці відбуваються військові перевороти, які супроводжуються політичним безладдям, кривавими міжетнічними сутичками;</a:t>
            </a:r>
          </a:p>
          <a:p>
            <a:r>
              <a:rPr lang="uk-UA" dirty="0" smtClean="0"/>
              <a:t>У багатьох країнах ще не сформовані нації;</a:t>
            </a:r>
          </a:p>
          <a:p>
            <a:r>
              <a:rPr lang="uk-UA" dirty="0" smtClean="0"/>
              <a:t>Захоплення влади певною етнічною групою або кланом приводить до розгортання репресій проти інших племен;</a:t>
            </a:r>
          </a:p>
          <a:p>
            <a:r>
              <a:rPr lang="uk-UA" dirty="0" smtClean="0"/>
              <a:t>Не вистачає адміністраторів, ділове життя в основному проходить у столицях, а окраїни залишаються занедбаними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83568" y="0"/>
            <a:ext cx="8460432" cy="90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Економічний та політичний розвиток країн Африки </a:t>
            </a: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кінця ХХ – початку ХХІ ст.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314" name="Picture 2" descr="Чому африканські країни такі бідні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837" y="908720"/>
            <a:ext cx="3643163" cy="2430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6" name="Picture 4" descr="Росія побудує військові бази в шести країнах Африки - німецька розвідка |  Defense Expres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6848" y="3501008"/>
            <a:ext cx="3797152" cy="2056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084168" y="5589240"/>
            <a:ext cx="2195736" cy="108012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Збройні конфлікти в країнах Африки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6589199" cy="2516858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2000" dirty="0" smtClean="0"/>
              <a:t>- Дешевизна робочої сили;</a:t>
            </a:r>
            <a:br>
              <a:rPr lang="uk-UA" sz="2000" dirty="0" smtClean="0"/>
            </a:br>
            <a:r>
              <a:rPr lang="uk-UA" sz="2000" dirty="0" smtClean="0"/>
              <a:t>- Експлуатація природних ресурсів іноземцями;</a:t>
            </a:r>
            <a:br>
              <a:rPr lang="uk-UA" sz="2000" dirty="0" smtClean="0"/>
            </a:br>
            <a:r>
              <a:rPr lang="uk-UA" sz="2000" dirty="0" smtClean="0"/>
              <a:t>- Швидке зростання й омолодження населення Африки;</a:t>
            </a:r>
            <a:br>
              <a:rPr lang="uk-UA" sz="2000" dirty="0" smtClean="0"/>
            </a:br>
            <a:r>
              <a:rPr lang="uk-UA" sz="2000" dirty="0" smtClean="0"/>
              <a:t>- Відплив робочої сили за кордон;</a:t>
            </a:r>
            <a:br>
              <a:rPr lang="uk-UA" sz="2000" dirty="0" smtClean="0"/>
            </a:br>
            <a:r>
              <a:rPr lang="uk-UA" sz="2000" dirty="0" smtClean="0"/>
              <a:t>- Монокультурність сільського господарства;</a:t>
            </a:r>
            <a:br>
              <a:rPr lang="uk-UA" sz="2000" dirty="0" smtClean="0"/>
            </a:br>
            <a:r>
              <a:rPr lang="uk-UA" sz="2000" dirty="0" smtClean="0"/>
              <a:t>- Етнічні та культурні проблеми;</a:t>
            </a:r>
            <a:br>
              <a:rPr lang="uk-UA" sz="2000" dirty="0" smtClean="0"/>
            </a:br>
            <a:r>
              <a:rPr lang="uk-UA" sz="2000" dirty="0" smtClean="0"/>
              <a:t>- Голод  </a:t>
            </a:r>
            <a:endParaRPr lang="ru-RU" sz="20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83568" y="0"/>
            <a:ext cx="8460432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Соціально-економічні</a:t>
            </a:r>
            <a:r>
              <a:rPr kumimoji="0" lang="uk-UA" sz="2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проблеми сучасної Африки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289" name="Picture 1" descr="C:\Users\user\Desktop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050762"/>
            <a:ext cx="3144713" cy="2067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1" name="Picture 3" descr="В Африці голодують майже 240 мільйонів людей - ОО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708920"/>
            <a:ext cx="4104456" cy="2345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3" name="Picture 5" descr="Як живе Африка: розвінчуємо 5 міфі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11080" y="3212976"/>
            <a:ext cx="3632920" cy="2423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5" name="Picture 7" descr="Голод в Восточной Африке (фото) ᐈ Параграф online.zakon.kz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768150"/>
            <a:ext cx="2952328" cy="2089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7" name="Picture 9" descr="Презентація на тему &quot;Країни Африки: загальна характеристика&quot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286883"/>
            <a:ext cx="3428156" cy="2571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КРАЇНИ ЛАТИНСЬКОЇ АМЕРИКИ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1266" name="Picture 2" descr="Латинська Центральна Америка :: Туроператор Ron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628800"/>
            <a:ext cx="5112568" cy="51125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604448" cy="908720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Особливості соціально-економічного та політичного розвитку країн регіону в повоєнний час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851920" y="1268760"/>
            <a:ext cx="1800200" cy="151216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Друга світова війна 1939 – 1945 рр.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1340768"/>
            <a:ext cx="1800200" cy="151216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Підвищення цін на с/г продукцію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76256" y="1268760"/>
            <a:ext cx="1800200" cy="151216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Зростання валютних накопичень у країнах регіону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5576" y="3501008"/>
            <a:ext cx="2880320" cy="25202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Активне формування державного сектору економіки в провідних країнах регіону – Мексиці, Аргентині, Бразилії, Чилі, Уругваї, Венесуелі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83968" y="3501008"/>
            <a:ext cx="4392488" cy="259228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1948 р.</a:t>
            </a:r>
            <a:r>
              <a:rPr lang="uk-UA" b="1" dirty="0" smtClean="0"/>
              <a:t> – заснування країнами Латинської Америки і США  </a:t>
            </a:r>
            <a:r>
              <a:rPr lang="uk-UA" b="1" dirty="0" smtClean="0">
                <a:solidFill>
                  <a:schemeClr val="tx1"/>
                </a:solidFill>
              </a:rPr>
              <a:t>Організації американських держав </a:t>
            </a:r>
            <a:r>
              <a:rPr lang="uk-UA" b="1" dirty="0" smtClean="0"/>
              <a:t>з метою зміцнення миру й безпеки в регіоні, вирішення суперечливих питань, організації спільних дій на випадок агресії, сприяння розв'язанню політичних, економічних і правових проблем</a:t>
            </a:r>
            <a:endParaRPr lang="ru-RU" b="1" dirty="0"/>
          </a:p>
        </p:txBody>
      </p:sp>
      <p:cxnSp>
        <p:nvCxnSpPr>
          <p:cNvPr id="10" name="Прямая со стрелкой 9"/>
          <p:cNvCxnSpPr>
            <a:stCxn id="4" idx="1"/>
          </p:cNvCxnSpPr>
          <p:nvPr/>
        </p:nvCxnSpPr>
        <p:spPr>
          <a:xfrm flipH="1">
            <a:off x="2555776" y="2024844"/>
            <a:ext cx="1296144" cy="3240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3"/>
          </p:cNvCxnSpPr>
          <p:nvPr/>
        </p:nvCxnSpPr>
        <p:spPr>
          <a:xfrm>
            <a:off x="5652120" y="2024844"/>
            <a:ext cx="1224136" cy="4680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1403648" y="2852936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8172400" y="2780928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0"/>
            <a:ext cx="6589199" cy="788666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Кубинська революція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692696"/>
            <a:ext cx="9144000" cy="15841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На Кубі боротьбу проти військово-політичної диктатури американського ставленика </a:t>
            </a:r>
            <a:r>
              <a:rPr kumimoji="0" lang="uk-UA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Батісти</a:t>
            </a: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розпочали молоді революціонери на чолі з </a:t>
            </a:r>
            <a:r>
              <a:rPr kumimoji="0" lang="uk-UA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Фіделем</a:t>
            </a: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Кастро, які </a:t>
            </a: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26 липня 1953 р. </a:t>
            </a: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організували напад на казарму </a:t>
            </a:r>
            <a:r>
              <a:rPr kumimoji="0" lang="uk-UA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Монкада</a:t>
            </a: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1 січня 1959 р</a:t>
            </a:r>
            <a:r>
              <a:rPr lang="uk-UA" dirty="0" smtClean="0">
                <a:latin typeface="+mj-lt"/>
                <a:ea typeface="+mj-ea"/>
                <a:cs typeface="+mj-cs"/>
              </a:rPr>
              <a:t>. – перемога революції, завершення збройної боротьби проти диктаторського режиму. Ф.</a:t>
            </a:r>
            <a:r>
              <a:rPr lang="uk-UA" dirty="0" err="1" smtClean="0">
                <a:latin typeface="+mj-lt"/>
                <a:ea typeface="+mj-ea"/>
                <a:cs typeface="+mj-cs"/>
              </a:rPr>
              <a:t>Кастро</a:t>
            </a:r>
            <a:r>
              <a:rPr lang="uk-UA" dirty="0" smtClean="0">
                <a:latin typeface="+mj-lt"/>
                <a:ea typeface="+mj-ea"/>
                <a:cs typeface="+mj-cs"/>
              </a:rPr>
              <a:t> став прем'єр-міністром Куби.</a:t>
            </a: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218" name="Picture 2" descr="https://upload.wikimedia.org/wikipedia/commons/thumb/3/3d/Fulgencio_Batista%2C_1938.jpg/239px-Fulgencio_Batista%2C_1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2232247" cy="3353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0" y="5661248"/>
            <a:ext cx="2195736" cy="119675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err="1" smtClean="0"/>
              <a:t>Фульхенсіо</a:t>
            </a:r>
            <a:r>
              <a:rPr lang="uk-UA" sz="1600" b="1" i="1" dirty="0" smtClean="0"/>
              <a:t> </a:t>
            </a:r>
            <a:r>
              <a:rPr lang="uk-UA" sz="1600" b="1" i="1" dirty="0" err="1" smtClean="0"/>
              <a:t>Батіста</a:t>
            </a:r>
            <a:r>
              <a:rPr lang="uk-UA" sz="1600" b="1" i="1" dirty="0" smtClean="0"/>
              <a:t>, президент Куби 1952 – 1959 рр.</a:t>
            </a:r>
            <a:endParaRPr lang="ru-RU" sz="1600" b="1" i="1" dirty="0"/>
          </a:p>
        </p:txBody>
      </p:sp>
      <p:pic>
        <p:nvPicPr>
          <p:cNvPr id="9220" name="Picture 4" descr="https://legaltechnique.org/img/images_27/kubinskaya-revolyuciya-v-cvete-yanvar-1959-goda_4.jpg"/>
          <p:cNvPicPr>
            <a:picLocks noChangeAspect="1" noChangeArrowheads="1"/>
          </p:cNvPicPr>
          <p:nvPr/>
        </p:nvPicPr>
        <p:blipFill>
          <a:blip r:embed="rId3" cstate="print"/>
          <a:srcRect t="5282"/>
          <a:stretch>
            <a:fillRect/>
          </a:stretch>
        </p:blipFill>
        <p:spPr bwMode="auto">
          <a:xfrm>
            <a:off x="2555776" y="2281557"/>
            <a:ext cx="3456384" cy="45764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Picture 6" descr="https://legaltechnique.org/img/images_27/kubinskaya-revolyuciya-v-cvete-yanvar-1959-goda_2.jpg"/>
          <p:cNvPicPr>
            <a:picLocks noChangeAspect="1" noChangeArrowheads="1"/>
          </p:cNvPicPr>
          <p:nvPr/>
        </p:nvPicPr>
        <p:blipFill>
          <a:blip r:embed="rId4" cstate="print"/>
          <a:srcRect t="5714"/>
          <a:stretch>
            <a:fillRect/>
          </a:stretch>
        </p:blipFill>
        <p:spPr bwMode="auto">
          <a:xfrm>
            <a:off x="6228184" y="2276872"/>
            <a:ext cx="2915816" cy="3918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6372200" y="6165304"/>
            <a:ext cx="2592288" cy="692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err="1" smtClean="0"/>
              <a:t>Фідель</a:t>
            </a:r>
            <a:r>
              <a:rPr lang="uk-UA" sz="1600" b="1" i="1" dirty="0" smtClean="0"/>
              <a:t> Кастро</a:t>
            </a:r>
            <a:endParaRPr lang="ru-RU" sz="1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3384376"/>
          </a:xfrm>
          <a:solidFill>
            <a:schemeClr val="bg2"/>
          </a:solidFill>
        </p:spPr>
        <p:txBody>
          <a:bodyPr/>
          <a:lstStyle/>
          <a:p>
            <a:r>
              <a:rPr lang="uk-UA" sz="1600" dirty="0" smtClean="0"/>
              <a:t>Своїми соціалістичними планами Кастро викликав гнів США - і знайшов союзників у так званому "східному блоці". </a:t>
            </a:r>
          </a:p>
          <a:p>
            <a:r>
              <a:rPr lang="uk-UA" sz="1600" dirty="0" smtClean="0"/>
              <a:t>Серед тих, хто окрім Радянського Союзу чи не найбільше підтримував Кастро, - Німецька Демократична Республіка (НДР). У Німеччині - передусім у НДР - навчалися та працювали до 30 тисяч кубинців. </a:t>
            </a:r>
          </a:p>
          <a:p>
            <a:r>
              <a:rPr lang="uk-UA" sz="1600" dirty="0" smtClean="0"/>
              <a:t>СРСР підтримував Кубу фінансово, а в 1962 році розмістив на острові ракети середньої дальності. США різко відреагували, однак так звану </a:t>
            </a:r>
            <a:r>
              <a:rPr lang="uk-UA" sz="1600" b="1" dirty="0" smtClean="0"/>
              <a:t>"кубинську кризу" </a:t>
            </a:r>
            <a:r>
              <a:rPr lang="uk-UA" sz="1600" dirty="0" smtClean="0"/>
              <a:t>вдалося розв'язати без ядерної війни, якої побоювалися. Того ж року США запроваджує </a:t>
            </a:r>
            <a:r>
              <a:rPr lang="uk-UA" sz="1600" b="1" dirty="0" smtClean="0"/>
              <a:t>торговельне ембарго донині обтяжує відносини</a:t>
            </a:r>
            <a:r>
              <a:rPr lang="uk-UA" sz="1600" dirty="0" smtClean="0"/>
              <a:t> між двома країнами - і завдає шкоди економіці острівної держави. </a:t>
            </a:r>
          </a:p>
          <a:p>
            <a:r>
              <a:rPr lang="uk-UA" sz="1600" dirty="0" smtClean="0"/>
              <a:t>Після розвалу Радянського Союзу економічна ситуація на Кубі в силу сильної залежності від СРСР різко погіршилася.</a:t>
            </a:r>
            <a:endParaRPr lang="uk-UA" sz="16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619672" y="0"/>
            <a:ext cx="6589199" cy="788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Кубинська революція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4" name="Picture 2" descr="Добра Америка - це до війни. Уроки Карибської криз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933056"/>
            <a:ext cx="4860032" cy="2952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Катастрофа, якій можна запобігти. Уроки Карибської кризи для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77072"/>
            <a:ext cx="4362567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95737" y="548680"/>
            <a:ext cx="6948264" cy="2448272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700" dirty="0" smtClean="0"/>
              <a:t>Кастро від самого початку правління послідовно розвивав державні системи освіти та охорони здоров'я. Вони і сьогодні вважаються одними з найкращих у регіоні. </a:t>
            </a:r>
          </a:p>
          <a:p>
            <a:r>
              <a:rPr lang="uk-UA" sz="1700" dirty="0" smtClean="0"/>
              <a:t>Відмовив своєму народу в свободі думки та інформації, ув'язнив політичних противників та жорстко поквитався зі своїми ворогами</a:t>
            </a:r>
          </a:p>
          <a:p>
            <a:r>
              <a:rPr lang="uk-UA" sz="1700" dirty="0" smtClean="0"/>
              <a:t>Сотні тисяч кубинців через політику Кастро втекли з країни</a:t>
            </a:r>
          </a:p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619672" y="0"/>
            <a:ext cx="6589199" cy="788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Кубинська революція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996952"/>
            <a:ext cx="4572000" cy="37856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uk-UA" sz="1600" dirty="0" smtClean="0"/>
              <a:t>Після тяжкого захворювання, в </a:t>
            </a:r>
            <a:r>
              <a:rPr lang="uk-UA" sz="1600" b="1" dirty="0" smtClean="0"/>
              <a:t>липні 2006 року </a:t>
            </a:r>
            <a:r>
              <a:rPr lang="uk-UA" sz="1600" b="1" dirty="0" err="1" smtClean="0"/>
              <a:t>Фідель</a:t>
            </a:r>
            <a:r>
              <a:rPr lang="uk-UA" sz="1600" b="1" dirty="0" smtClean="0"/>
              <a:t> Кастро </a:t>
            </a:r>
            <a:r>
              <a:rPr lang="uk-UA" sz="1600" dirty="0" smtClean="0"/>
              <a:t>відходить від керівництва державою, а в </a:t>
            </a:r>
            <a:r>
              <a:rPr lang="uk-UA" sz="1600" b="1" dirty="0" smtClean="0"/>
              <a:t>2008-му</a:t>
            </a:r>
            <a:r>
              <a:rPr lang="uk-UA" sz="1600" dirty="0" smtClean="0"/>
              <a:t> офіційно передає владу своєму брату </a:t>
            </a:r>
            <a:r>
              <a:rPr lang="uk-UA" sz="1600" b="1" dirty="0" err="1" smtClean="0"/>
              <a:t>Раулю</a:t>
            </a:r>
            <a:r>
              <a:rPr lang="uk-UA" sz="1600" b="1" dirty="0" smtClean="0"/>
              <a:t>. Кастро </a:t>
            </a:r>
            <a:r>
              <a:rPr lang="uk-UA" sz="1600" dirty="0" smtClean="0"/>
              <a:t>перебував на чолі держави 49 років.</a:t>
            </a:r>
          </a:p>
          <a:p>
            <a:r>
              <a:rPr lang="uk-UA" sz="1600" b="1" dirty="0" err="1" smtClean="0"/>
              <a:t>Рауль</a:t>
            </a:r>
            <a:r>
              <a:rPr lang="uk-UA" sz="1600" b="1" dirty="0" smtClean="0"/>
              <a:t> Кастро</a:t>
            </a:r>
            <a:r>
              <a:rPr lang="uk-UA" sz="1600" dirty="0" smtClean="0"/>
              <a:t>, який у </a:t>
            </a:r>
            <a:r>
              <a:rPr lang="uk-UA" sz="1600" b="1" dirty="0" smtClean="0"/>
              <a:t>2008 році </a:t>
            </a:r>
            <a:r>
              <a:rPr lang="uk-UA" sz="1600" dirty="0" smtClean="0"/>
              <a:t>був обраний новим головою Державної ради та уряду Куби, а згодом - і генеральним секретарем Комуністичної партії, розпочав процес поступового відкриття країни. У </a:t>
            </a:r>
            <a:r>
              <a:rPr lang="uk-UA" sz="1600" b="1" dirty="0" smtClean="0"/>
              <a:t>грудні 2014 року США та Куба </a:t>
            </a:r>
            <a:r>
              <a:rPr lang="uk-UA" sz="1600" dirty="0" smtClean="0"/>
              <a:t>- після 50 років відсутності дипломатичних відносин - заявили про намір нормалізувати взаємини. </a:t>
            </a:r>
            <a:endParaRPr lang="uk-UA" sz="1600" dirty="0"/>
          </a:p>
        </p:txBody>
      </p:sp>
      <p:pic>
        <p:nvPicPr>
          <p:cNvPr id="7170" name="Picture 2" descr="Фідель Кастро (ліворуч) з братом Раулем, 2004 рі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645024"/>
            <a:ext cx="4483189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Куба та США офіційно відновили дипломатичні відносини – Центр ..."/>
          <p:cNvPicPr>
            <a:picLocks noChangeAspect="1" noChangeArrowheads="1"/>
          </p:cNvPicPr>
          <p:nvPr/>
        </p:nvPicPr>
        <p:blipFill>
          <a:blip r:embed="rId3" cstate="print"/>
          <a:srcRect l="10518" r="14569"/>
          <a:stretch>
            <a:fillRect/>
          </a:stretch>
        </p:blipFill>
        <p:spPr bwMode="auto">
          <a:xfrm>
            <a:off x="0" y="836712"/>
            <a:ext cx="2725669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5220072" y="6165304"/>
            <a:ext cx="3168352" cy="692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err="1" smtClean="0"/>
              <a:t>Фідель</a:t>
            </a:r>
            <a:r>
              <a:rPr lang="uk-UA" sz="1600" b="1" i="1" dirty="0" smtClean="0"/>
              <a:t> </a:t>
            </a:r>
            <a:r>
              <a:rPr lang="uk-UA" sz="1600" b="1" i="1" dirty="0" smtClean="0"/>
              <a:t>та </a:t>
            </a:r>
            <a:r>
              <a:rPr lang="uk-UA" sz="1600" b="1" i="1" dirty="0" err="1" smtClean="0"/>
              <a:t>Рауль</a:t>
            </a:r>
            <a:r>
              <a:rPr lang="uk-UA" sz="1600" b="1" i="1" dirty="0" smtClean="0"/>
              <a:t> Кастро</a:t>
            </a:r>
            <a:endParaRPr lang="ru-RU" sz="1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2880320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600" b="1" dirty="0" smtClean="0"/>
              <a:t>1944 – 1945 рр. </a:t>
            </a:r>
            <a:r>
              <a:rPr lang="uk-UA" sz="1600" dirty="0" smtClean="0"/>
              <a:t>– буржуазні революції, демократизація Гватемали, Еквадору, Перу; посилення позицій демократії в Аргентині, Мексиці та Бразилії</a:t>
            </a:r>
          </a:p>
          <a:p>
            <a:r>
              <a:rPr lang="uk-UA" sz="1600" b="1" dirty="0" smtClean="0"/>
              <a:t>1944 – 1945 рр. </a:t>
            </a:r>
            <a:r>
              <a:rPr lang="uk-UA" sz="1600" dirty="0" smtClean="0"/>
              <a:t>– встановлення воєнних диктатур у 18 країнах регіону: Перу, Венесуелі, Колумбії, Парагваї, Гватемалі, Гондурасі, Нікарагуа, на Кубі та ін.</a:t>
            </a:r>
          </a:p>
          <a:p>
            <a:r>
              <a:rPr lang="uk-UA" sz="1600" b="1" dirty="0" smtClean="0"/>
              <a:t>Кінець 50 – початок 60-х рр. </a:t>
            </a:r>
            <a:r>
              <a:rPr lang="uk-UA" sz="1600" dirty="0" smtClean="0"/>
              <a:t>– ліквідація диктатур на Гаїті, у Панамі, на Кубі, у Перу, в Гондурасі, Колумбії, Венесуелі, Сальвадорі, Домініканській республіці</a:t>
            </a:r>
          </a:p>
          <a:p>
            <a:r>
              <a:rPr lang="uk-UA" sz="1600" b="1" dirty="0" smtClean="0"/>
              <a:t>Друга половина 60-х рр. </a:t>
            </a:r>
            <a:r>
              <a:rPr lang="uk-UA" sz="1600" dirty="0" smtClean="0"/>
              <a:t>– встановлення військових диктатур у Бразилії, Болівії, Аргентині</a:t>
            </a:r>
          </a:p>
          <a:p>
            <a:r>
              <a:rPr lang="uk-UA" sz="1600" b="1" dirty="0" smtClean="0"/>
              <a:t>80-90-ті рр. </a:t>
            </a:r>
            <a:r>
              <a:rPr lang="uk-UA" sz="1600" dirty="0" smtClean="0"/>
              <a:t>– повільна демократизація країн регіону</a:t>
            </a:r>
            <a:endParaRPr lang="ru-RU" sz="16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51520" y="0"/>
            <a:ext cx="8892480" cy="788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Ліквідація військово-диктаторських </a:t>
            </a: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режимів в регіоні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148" name="Picture 4" descr="Первый состав чилийской хунты (слева направо): командир корпуса карабинеров Сесар Мендоса, главком ВМФ Хосе Торибио Мерино, Пиночет и Ли Гусма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45024"/>
            <a:ext cx="3995936" cy="3073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95536" y="6453336"/>
            <a:ext cx="3168352" cy="404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smtClean="0"/>
              <a:t>Військова хунта в </a:t>
            </a:r>
            <a:r>
              <a:rPr lang="uk-UA" sz="1600" b="1" i="1" dirty="0" err="1" smtClean="0"/>
              <a:t>Чілі</a:t>
            </a:r>
            <a:endParaRPr lang="ru-RU" sz="1600" b="1" i="1" dirty="0"/>
          </a:p>
        </p:txBody>
      </p:sp>
      <p:pic>
        <p:nvPicPr>
          <p:cNvPr id="6152" name="Picture 8" descr="Сандинистская революция: тридцать пять лет назад в Никарагуа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645023"/>
            <a:ext cx="4660776" cy="3058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5004048" y="6453336"/>
            <a:ext cx="3168352" cy="404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smtClean="0"/>
              <a:t>Революція в Нікарагуа</a:t>
            </a:r>
            <a:endParaRPr lang="ru-RU" sz="1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16632"/>
            <a:ext cx="6589199" cy="64465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Використані джерела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6165304"/>
          </a:xfrm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hlinkClick r:id="rId2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2"/>
              </a:rPr>
              <a:t>uk.wikipedia.org/wiki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3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3"/>
              </a:rPr>
              <a:t>www.dw.com/uk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4"/>
              </a:rPr>
              <a:t>https://armyinform.com.ua/2023/10/10/75-rokiv-arabo-izrayilskogo-konfliktu-yak-rozkruchuvalas-spiral-nasylstva-na-blyzkomu-shodi</a:t>
            </a:r>
            <a:r>
              <a:rPr lang="en-US" dirty="0" smtClean="0">
                <a:solidFill>
                  <a:schemeClr val="tx1"/>
                </a:solidFill>
                <a:hlinkClick r:id="rId4"/>
              </a:rPr>
              <a:t>/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5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5"/>
              </a:rPr>
              <a:t>babel.ua/texts/64899-54-roki-tomu-pochalasya-shestidenna-arabo-izrajilska-viyna-izrajil-perehitriv-radyanskih-analitikiv-za-kilka-godin-znishchiv-arabsku-aviaciyu-i-faktichno-vigrav-viynu-v-pershiy-zhe-den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3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3"/>
              </a:rPr>
              <a:t>www.dw.com/uk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6"/>
              </a:rPr>
              <a:t>https://artsandculture.google.com/entity/m01yvs_?</a:t>
            </a:r>
            <a:r>
              <a:rPr lang="en-US" dirty="0" smtClean="0">
                <a:solidFill>
                  <a:schemeClr val="tx1"/>
                </a:solidFill>
                <a:hlinkClick r:id="rId6"/>
              </a:rPr>
              <a:t>hl=uk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7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7"/>
              </a:rPr>
              <a:t>ua.korrespondent.net/world/4064280-islamska-revoluitsiia-v-irani-zminy-za-40-rokiv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8"/>
              </a:rPr>
              <a:t>https://www.istpravda.com.ua/videos/2011/02/11/23938</a:t>
            </a:r>
            <a:r>
              <a:rPr lang="en-US" dirty="0" smtClean="0">
                <a:solidFill>
                  <a:schemeClr val="tx1"/>
                </a:solidFill>
                <a:hlinkClick r:id="rId8"/>
              </a:rPr>
              <a:t>/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2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2"/>
              </a:rPr>
              <a:t>uk.wikipedia.org/wiki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9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9"/>
              </a:rPr>
              <a:t>www.bbc.com/ukrainian/news-44762863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10"/>
              </a:rPr>
              <a:t>https://www.volynnews.com/news/all/chomu-afrykanski-krayiny-taki-bidni</a:t>
            </a:r>
            <a:r>
              <a:rPr lang="en-US" dirty="0" smtClean="0">
                <a:solidFill>
                  <a:schemeClr val="tx1"/>
                </a:solidFill>
                <a:hlinkClick r:id="rId10"/>
              </a:rPr>
              <a:t>/</a:t>
            </a:r>
            <a:endParaRPr lang="uk-UA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11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11"/>
              </a:rPr>
              <a:t>www.obozrevatel.com/photo/golod-v-vostochnoj-afrike.htm</a:t>
            </a:r>
            <a:endParaRPr lang="uk-UA" dirty="0" smtClean="0">
              <a:solidFill>
                <a:schemeClr val="tx1"/>
              </a:solidFill>
            </a:endParaRP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3777622"/>
          </a:xfrm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r>
              <a:rPr lang="en-US" dirty="0" smtClean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www.ukrinform.ua/rubric-polytics/1897434-dobra-amerika-tse-do-viyni-uroki-karibskoji-krizi.html</a:t>
            </a:r>
            <a:endParaRPr lang="uk-UA" dirty="0" smtClean="0"/>
          </a:p>
          <a:p>
            <a:r>
              <a:rPr lang="en-US" dirty="0" smtClean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www.ukrinform.ua/rubric-world/3594704-katastrofa-aku-mozna-zapobigti-uroki-karibskoi-krizi-dla-sucasnogo-svitu.html</a:t>
            </a:r>
            <a:endParaRPr lang="uk-UA" dirty="0" smtClean="0"/>
          </a:p>
          <a:p>
            <a:r>
              <a:rPr lang="en-US" dirty="0" smtClean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www.ispc.org.ua/archives/1995</a:t>
            </a:r>
            <a:endParaRPr lang="uk-UA" dirty="0" smtClean="0"/>
          </a:p>
          <a:p>
            <a:r>
              <a:rPr lang="en-US" dirty="0" smtClean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www.legaltechnique.org/articles/istoriya/kubinskaya-revolyuciya-v-cvete-yanvar-1959-goda-bull-novosti-v-fotografiyah.html#google_vignette</a:t>
            </a:r>
            <a:endParaRPr lang="uk-UA" dirty="0" smtClean="0"/>
          </a:p>
          <a:p>
            <a:endParaRPr lang="ru-RU" dirty="0" smtClean="0"/>
          </a:p>
          <a:p>
            <a:endParaRPr lang="uk-UA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18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Тема18</Template>
  <TotalTime>3712</TotalTime>
  <Words>2176</Words>
  <Application>Microsoft Office PowerPoint</Application>
  <PresentationFormat>Экран (4:3)</PresentationFormat>
  <Paragraphs>159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Тема18</vt:lpstr>
      <vt:lpstr>Країни Близького Сходу, Африки та Латинської Америки в другій половині ХХ – початку ХХ століття</vt:lpstr>
      <vt:lpstr>Країни Близького та Середнього Сходу </vt:lpstr>
      <vt:lpstr>Ізраїль </vt:lpstr>
      <vt:lpstr>1948 р. на політичні карті світу постала єврейська держава Ізраїль. Палестинці ж не зуміли створити своєї держави через відсутність політичних структур, що спричинило загострення арабо-ізраїльських суперечностей та дестабілізацію в цьому регіоні</vt:lpstr>
      <vt:lpstr>Невизнання арабськими державами рішення ООН про утворення Держави Ізраїль, які ще 1945 р. для захисту свого суверенітету утворили міжнародну організацію – Лігу арабських держав (ЛАД). Спричинення напруженості в регіоні  діями арабів, внаслідок чого й виникла так звана “близькосхідна проблема”</vt:lpstr>
      <vt:lpstr>Слайд 6</vt:lpstr>
      <vt:lpstr>24-25 жовтня 1973 року, за посередництва СРСР та США, бойові дії припинили. У січні 1974 року, Єгипет та Ізраїль підписали угоду про перемир'я, а ще через чотири місяці домовленості про розведення військ ізраїльтяни уклали також із сирійцями. Згідно з ними ЦАХАЛ зберігав контроль над Голанськими висотами, однак покинув західний берег Суецького каналу.</vt:lpstr>
      <vt:lpstr>Серцевиною всіх цих кривавих конфліктів була й залишається палестинська проблема, у процесі розв'язання якої сталися наступні події.</vt:lpstr>
      <vt:lpstr>Червень 2003 р. – висунення президентом США Дж.Бушем нового плану врегулювання проблеми: - припинення насилля з обох сторін; розмежування палестинської та ізраїльської територій; проголошення незалежної Палестинської держави</vt:lpstr>
      <vt:lpstr>ІРАН</vt:lpstr>
      <vt:lpstr>Припинення Хомейні контактів із західними державами, ліквідація американських військових баз, закриття іноземних фірм та банків. 1989 р. – смерть Хомейні та прихід до влади “поміркованих ісламістів”, котрі головним завданням країни вважають розв'язання економічних проблем та розвиток міжнародного співробітництва</vt:lpstr>
      <vt:lpstr>Слайд 12</vt:lpstr>
      <vt:lpstr>Країни Африки</vt:lpstr>
      <vt:lpstr>Здобуття незалежності</vt:lpstr>
      <vt:lpstr>Слайд 15</vt:lpstr>
      <vt:lpstr>1994 р. в країні відбулися парламентські вибори, в яких вперше брали участь громадяни – представники інших рас. Президентом ПАР став лідер АНК Нельсон Мандела, який до 1990 р. провів 23 роки в ув'язненні. </vt:lpstr>
      <vt:lpstr>Слайд 17</vt:lpstr>
      <vt:lpstr>- Дешевизна робочої сили; - Експлуатація природних ресурсів іноземцями; - Швидке зростання й омолодження населення Африки; - Відплив робочої сили за кордон; - Монокультурність сільського господарства; - Етнічні та культурні проблеми; - Голод  </vt:lpstr>
      <vt:lpstr>КРАЇНИ ЛАТИНСЬКОЇ АМЕРИКИ</vt:lpstr>
      <vt:lpstr>Особливості соціально-економічного та політичного розвитку країн регіону в повоєнний час</vt:lpstr>
      <vt:lpstr>Кубинська революція</vt:lpstr>
      <vt:lpstr>Слайд 22</vt:lpstr>
      <vt:lpstr>Слайд 23</vt:lpstr>
      <vt:lpstr>Слайд 24</vt:lpstr>
      <vt:lpstr>Використані джерела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Виктория</dc:creator>
  <cp:lastModifiedBy>Виктория</cp:lastModifiedBy>
  <cp:revision>71</cp:revision>
  <dcterms:created xsi:type="dcterms:W3CDTF">2024-05-07T12:29:55Z</dcterms:created>
  <dcterms:modified xsi:type="dcterms:W3CDTF">2024-05-14T17:04:01Z</dcterms:modified>
</cp:coreProperties>
</file>