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84" r:id="rId16"/>
    <p:sldId id="28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2" autoAdjust="0"/>
    <p:restoredTop sz="94710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/>
            <a:ahLst/>
            <a:cxnLst>
              <a:cxn ang="0">
                <a:pos x="5799" y="10000"/>
              </a:cxn>
              <a:cxn ang="0">
                <a:pos x="5961" y="9880"/>
              </a:cxn>
              <a:cxn ang="0">
                <a:pos x="5988" y="9820"/>
              </a:cxn>
              <a:cxn ang="0">
                <a:pos x="8042" y="5260"/>
              </a:cxn>
              <a:cxn ang="0">
                <a:pos x="8042" y="4721"/>
              </a:cxn>
              <a:cxn ang="0">
                <a:pos x="5988" y="221"/>
              </a:cxn>
              <a:cxn ang="0">
                <a:pos x="5961" y="160"/>
              </a:cxn>
              <a:cxn ang="0">
                <a:pos x="5799" y="41"/>
              </a:cxn>
              <a:cxn ang="0">
                <a:pos x="18" y="0"/>
              </a:cxn>
              <a:cxn ang="0">
                <a:pos x="0" y="9991"/>
              </a:cxn>
              <a:cxn ang="0">
                <a:pos x="5799" y="10000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/>
            </p:cNvSpPr>
            <p:nvPr/>
          </p:nvSpPr>
          <p:spPr bwMode="auto">
            <a:xfrm>
              <a:off x="2487613" y="2284222"/>
              <a:ext cx="85633" cy="534098"/>
            </a:xfrm>
            <a:custGeom>
              <a:avLst/>
              <a:gdLst/>
              <a:ahLst/>
              <a:cxnLst>
                <a:cxn ang="0">
                  <a:pos x="22" y="136"/>
                </a:cxn>
                <a:cxn ang="0">
                  <a:pos x="17" y="8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20" y="124"/>
                </a:cxn>
                <a:cxn ang="0">
                  <a:pos x="22" y="136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/>
            </p:cNvSpPr>
            <p:nvPr/>
          </p:nvSpPr>
          <p:spPr bwMode="auto">
            <a:xfrm>
              <a:off x="2596601" y="2779108"/>
              <a:ext cx="550779" cy="1978191"/>
            </a:xfrm>
            <a:custGeom>
              <a:avLst/>
              <a:gdLst/>
              <a:ahLst/>
              <a:cxnLst>
                <a:cxn ang="0">
                  <a:pos x="86" y="350"/>
                </a:cxn>
                <a:cxn ang="0">
                  <a:pos x="139" y="504"/>
                </a:cxn>
                <a:cxn ang="0">
                  <a:pos x="140" y="478"/>
                </a:cxn>
                <a:cxn ang="0">
                  <a:pos x="95" y="347"/>
                </a:cxn>
                <a:cxn ang="0">
                  <a:pos x="0" y="0"/>
                </a:cxn>
                <a:cxn ang="0">
                  <a:pos x="6" y="61"/>
                </a:cxn>
                <a:cxn ang="0">
                  <a:pos x="86" y="350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/>
            </p:cNvSpPr>
            <p:nvPr/>
          </p:nvSpPr>
          <p:spPr bwMode="auto">
            <a:xfrm>
              <a:off x="3174627" y="4730255"/>
              <a:ext cx="519639" cy="1210171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0" y="0"/>
                </a:cxn>
                <a:cxn ang="0">
                  <a:pos x="0" y="29"/>
                </a:cxn>
                <a:cxn ang="0">
                  <a:pos x="68" y="194"/>
                </a:cxn>
                <a:cxn ang="0">
                  <a:pos x="123" y="308"/>
                </a:cxn>
                <a:cxn ang="0">
                  <a:pos x="132" y="308"/>
                </a:cxn>
                <a:cxn ang="0">
                  <a:pos x="77" y="190"/>
                </a:cxn>
                <a:cxn ang="0">
                  <a:pos x="8" y="22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/>
            </p:cNvSpPr>
            <p:nvPr/>
          </p:nvSpPr>
          <p:spPr bwMode="auto">
            <a:xfrm>
              <a:off x="3305023" y="5630785"/>
              <a:ext cx="145967" cy="309641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37" y="79"/>
                </a:cxn>
                <a:cxn ang="0">
                  <a:pos x="0" y="0"/>
                </a:cxn>
                <a:cxn ang="0">
                  <a:pos x="28" y="79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/>
            </p:cNvSpPr>
            <p:nvPr/>
          </p:nvSpPr>
          <p:spPr bwMode="auto">
            <a:xfrm>
              <a:off x="2573246" y="2818321"/>
              <a:ext cx="700637" cy="2834099"/>
            </a:xfrm>
            <a:custGeom>
              <a:avLst/>
              <a:gdLst/>
              <a:ahLst/>
              <a:cxnLst>
                <a:cxn ang="0">
                  <a:pos x="162" y="660"/>
                </a:cxn>
                <a:cxn ang="0">
                  <a:pos x="116" y="534"/>
                </a:cxn>
                <a:cxn ang="0">
                  <a:pos x="40" y="236"/>
                </a:cxn>
                <a:cxn ang="0">
                  <a:pos x="12" y="51"/>
                </a:cxn>
                <a:cxn ang="0">
                  <a:pos x="0" y="0"/>
                </a:cxn>
                <a:cxn ang="0">
                  <a:pos x="33" y="237"/>
                </a:cxn>
                <a:cxn ang="0">
                  <a:pos x="107" y="537"/>
                </a:cxn>
                <a:cxn ang="0">
                  <a:pos x="160" y="681"/>
                </a:cxn>
                <a:cxn ang="0">
                  <a:pos x="178" y="722"/>
                </a:cxn>
                <a:cxn ang="0">
                  <a:pos x="174" y="708"/>
                </a:cxn>
                <a:cxn ang="0">
                  <a:pos x="162" y="660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/>
            </p:cNvSpPr>
            <p:nvPr/>
          </p:nvSpPr>
          <p:spPr bwMode="auto">
            <a:xfrm>
              <a:off x="2507075" y="285750"/>
              <a:ext cx="89526" cy="2493358"/>
            </a:xfrm>
            <a:custGeom>
              <a:avLst/>
              <a:gdLst/>
              <a:ahLst/>
              <a:cxnLst>
                <a:cxn ang="0">
                  <a:pos x="11" y="577"/>
                </a:cxn>
                <a:cxn ang="0">
                  <a:pos x="12" y="589"/>
                </a:cxn>
                <a:cxn ang="0">
                  <a:pos x="22" y="632"/>
                </a:cxn>
                <a:cxn ang="0">
                  <a:pos x="23" y="635"/>
                </a:cxn>
                <a:cxn ang="0">
                  <a:pos x="17" y="576"/>
                </a:cxn>
                <a:cxn ang="0">
                  <a:pos x="5" y="269"/>
                </a:cxn>
                <a:cxn ang="0">
                  <a:pos x="15" y="0"/>
                </a:cxn>
                <a:cxn ang="0">
                  <a:pos x="12" y="0"/>
                </a:cxn>
                <a:cxn ang="0">
                  <a:pos x="1" y="269"/>
                </a:cxn>
                <a:cxn ang="0">
                  <a:pos x="11" y="577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/>
            </p:cNvSpPr>
            <p:nvPr/>
          </p:nvSpPr>
          <p:spPr bwMode="auto">
            <a:xfrm>
              <a:off x="2553784" y="2599273"/>
              <a:ext cx="68118" cy="4205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56"/>
                </a:cxn>
                <a:cxn ang="0">
                  <a:pos x="17" y="107"/>
                </a:cxn>
                <a:cxn ang="0">
                  <a:pos x="11" y="46"/>
                </a:cxn>
                <a:cxn ang="0">
                  <a:pos x="10" y="43"/>
                </a:cxn>
                <a:cxn ang="0">
                  <a:pos x="0" y="0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/>
            </p:cNvSpPr>
            <p:nvPr/>
          </p:nvSpPr>
          <p:spPr bwMode="auto">
            <a:xfrm>
              <a:off x="3143488" y="4757298"/>
              <a:ext cx="161535" cy="8734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93"/>
                </a:cxn>
                <a:cxn ang="0">
                  <a:pos x="17" y="166"/>
                </a:cxn>
                <a:cxn ang="0">
                  <a:pos x="24" y="184"/>
                </a:cxn>
                <a:cxn ang="0">
                  <a:pos x="41" y="222"/>
                </a:cxn>
                <a:cxn ang="0">
                  <a:pos x="38" y="212"/>
                </a:cxn>
                <a:cxn ang="0">
                  <a:pos x="13" y="92"/>
                </a:cxn>
                <a:cxn ang="0">
                  <a:pos x="8" y="22"/>
                </a:cxn>
                <a:cxn ang="0">
                  <a:pos x="7" y="18"/>
                </a:cxn>
                <a:cxn ang="0">
                  <a:pos x="0" y="0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/>
            </p:cNvSpPr>
            <p:nvPr/>
          </p:nvSpPr>
          <p:spPr bwMode="auto">
            <a:xfrm>
              <a:off x="3147380" y="1282282"/>
              <a:ext cx="1769108" cy="3447973"/>
            </a:xfrm>
            <a:custGeom>
              <a:avLst/>
              <a:gdLst/>
              <a:ahLst/>
              <a:cxnLst>
                <a:cxn ang="0">
                  <a:pos x="7" y="854"/>
                </a:cxn>
                <a:cxn ang="0">
                  <a:pos x="50" y="613"/>
                </a:cxn>
                <a:cxn ang="0">
                  <a:pos x="149" y="388"/>
                </a:cxn>
                <a:cxn ang="0">
                  <a:pos x="285" y="183"/>
                </a:cxn>
                <a:cxn ang="0">
                  <a:pos x="364" y="89"/>
                </a:cxn>
                <a:cxn ang="0">
                  <a:pos x="406" y="44"/>
                </a:cxn>
                <a:cxn ang="0">
                  <a:pos x="450" y="1"/>
                </a:cxn>
                <a:cxn ang="0">
                  <a:pos x="450" y="0"/>
                </a:cxn>
                <a:cxn ang="0">
                  <a:pos x="405" y="43"/>
                </a:cxn>
                <a:cxn ang="0">
                  <a:pos x="363" y="88"/>
                </a:cxn>
                <a:cxn ang="0">
                  <a:pos x="283" y="181"/>
                </a:cxn>
                <a:cxn ang="0">
                  <a:pos x="145" y="386"/>
                </a:cxn>
                <a:cxn ang="0">
                  <a:pos x="45" y="611"/>
                </a:cxn>
                <a:cxn ang="0">
                  <a:pos x="0" y="854"/>
                </a:cxn>
                <a:cxn ang="0">
                  <a:pos x="0" y="859"/>
                </a:cxn>
                <a:cxn ang="0">
                  <a:pos x="7" y="878"/>
                </a:cxn>
                <a:cxn ang="0">
                  <a:pos x="7" y="854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/>
            </p:cNvSpPr>
            <p:nvPr/>
          </p:nvSpPr>
          <p:spPr bwMode="auto">
            <a:xfrm>
              <a:off x="3273883" y="5652419"/>
              <a:ext cx="138182" cy="28800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6" y="73"/>
                </a:cxn>
                <a:cxn ang="0">
                  <a:pos x="35" y="73"/>
                </a:cxn>
                <a:cxn ang="0">
                  <a:pos x="0" y="0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/>
            </p:cNvSpPr>
            <p:nvPr/>
          </p:nvSpPr>
          <p:spPr bwMode="auto">
            <a:xfrm>
              <a:off x="3143488" y="4655887"/>
              <a:ext cx="31139" cy="189300"/>
            </a:xfrm>
            <a:custGeom>
              <a:avLst/>
              <a:gdLst/>
              <a:ahLst/>
              <a:cxnLst>
                <a:cxn ang="0">
                  <a:pos x="7" y="44"/>
                </a:cxn>
                <a:cxn ang="0">
                  <a:pos x="8" y="48"/>
                </a:cxn>
                <a:cxn ang="0">
                  <a:pos x="8" y="19"/>
                </a:cxn>
                <a:cxn ang="0">
                  <a:pos x="1" y="0"/>
                </a:cxn>
                <a:cxn ang="0">
                  <a:pos x="0" y="26"/>
                </a:cxn>
                <a:cxn ang="0">
                  <a:pos x="7" y="44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/>
            </p:cNvSpPr>
            <p:nvPr/>
          </p:nvSpPr>
          <p:spPr bwMode="auto">
            <a:xfrm>
              <a:off x="3211605" y="5410385"/>
              <a:ext cx="202406" cy="530041"/>
            </a:xfrm>
            <a:custGeom>
              <a:avLst/>
              <a:gdLst/>
              <a:ahLst/>
              <a:cxnLst>
                <a:cxn ang="0">
                  <a:pos x="7" y="18"/>
                </a:cxn>
                <a:cxn ang="0">
                  <a:pos x="0" y="0"/>
                </a:cxn>
                <a:cxn ang="0">
                  <a:pos x="12" y="48"/>
                </a:cxn>
                <a:cxn ang="0">
                  <a:pos x="16" y="62"/>
                </a:cxn>
                <a:cxn ang="0">
                  <a:pos x="51" y="135"/>
                </a:cxn>
                <a:cxn ang="0">
                  <a:pos x="52" y="135"/>
                </a:cxn>
                <a:cxn ang="0">
                  <a:pos x="24" y="56"/>
                </a:cxn>
                <a:cxn ang="0">
                  <a:pos x="7" y="18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3" name="Group 48"/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1034" name="Freeform 27"/>
            <p:cNvSpPr>
              <a:spLocks/>
            </p:cNvSpPr>
            <p:nvPr/>
          </p:nvSpPr>
          <p:spPr bwMode="auto">
            <a:xfrm>
              <a:off x="6627813" y="195717"/>
              <a:ext cx="409575" cy="3645937"/>
            </a:xfrm>
            <a:custGeom>
              <a:avLst/>
              <a:gdLst/>
              <a:ahLst/>
              <a:cxnLst>
                <a:cxn ang="0">
                  <a:pos x="7" y="210"/>
                </a:cxn>
                <a:cxn ang="0">
                  <a:pos x="26" y="445"/>
                </a:cxn>
                <a:cxn ang="0">
                  <a:pos x="57" y="679"/>
                </a:cxn>
                <a:cxn ang="0">
                  <a:pos x="101" y="911"/>
                </a:cxn>
                <a:cxn ang="0">
                  <a:pos x="103" y="920"/>
                </a:cxn>
                <a:cxn ang="0">
                  <a:pos x="99" y="874"/>
                </a:cxn>
                <a:cxn ang="0">
                  <a:pos x="99" y="866"/>
                </a:cxn>
                <a:cxn ang="0">
                  <a:pos x="63" y="678"/>
                </a:cxn>
                <a:cxn ang="0">
                  <a:pos x="30" y="444"/>
                </a:cxn>
                <a:cxn ang="0">
                  <a:pos x="9" y="209"/>
                </a:cxn>
                <a:cxn ang="0">
                  <a:pos x="3" y="92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1" y="92"/>
                </a:cxn>
                <a:cxn ang="0">
                  <a:pos x="7" y="210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/>
            </p:cNvSpPr>
            <p:nvPr/>
          </p:nvSpPr>
          <p:spPr bwMode="auto">
            <a:xfrm>
              <a:off x="7061200" y="3771945"/>
              <a:ext cx="350838" cy="1310012"/>
            </a:xfrm>
            <a:custGeom>
              <a:avLst/>
              <a:gdLst/>
              <a:ahLst/>
              <a:cxnLst>
                <a:cxn ang="0">
                  <a:pos x="53" y="229"/>
                </a:cxn>
                <a:cxn ang="0">
                  <a:pos x="88" y="330"/>
                </a:cxn>
                <a:cxn ang="0">
                  <a:pos x="88" y="308"/>
                </a:cxn>
                <a:cxn ang="0">
                  <a:pos x="88" y="304"/>
                </a:cxn>
                <a:cxn ang="0">
                  <a:pos x="62" y="226"/>
                </a:cxn>
                <a:cxn ang="0">
                  <a:pos x="0" y="0"/>
                </a:cxn>
                <a:cxn ang="0">
                  <a:pos x="7" y="63"/>
                </a:cxn>
                <a:cxn ang="0">
                  <a:pos x="53" y="229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/>
            </p:cNvSpPr>
            <p:nvPr/>
          </p:nvSpPr>
          <p:spPr bwMode="auto">
            <a:xfrm>
              <a:off x="7439025" y="5053021"/>
              <a:ext cx="357188" cy="820730"/>
            </a:xfrm>
            <a:custGeom>
              <a:avLst/>
              <a:gdLst/>
              <a:ahLst/>
              <a:cxnLst>
                <a:cxn ang="0">
                  <a:pos x="6" y="15"/>
                </a:cxn>
                <a:cxn ang="0">
                  <a:pos x="0" y="0"/>
                </a:cxn>
                <a:cxn ang="0">
                  <a:pos x="1" y="29"/>
                </a:cxn>
                <a:cxn ang="0">
                  <a:pos x="42" y="127"/>
                </a:cxn>
                <a:cxn ang="0">
                  <a:pos x="80" y="207"/>
                </a:cxn>
                <a:cxn ang="0">
                  <a:pos x="90" y="207"/>
                </a:cxn>
                <a:cxn ang="0">
                  <a:pos x="50" y="123"/>
                </a:cxn>
                <a:cxn ang="0">
                  <a:pos x="6" y="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/>
            </p:cNvSpPr>
            <p:nvPr/>
          </p:nvSpPr>
          <p:spPr bwMode="auto">
            <a:xfrm>
              <a:off x="7037388" y="3811403"/>
              <a:ext cx="457200" cy="1853219"/>
            </a:xfrm>
            <a:custGeom>
              <a:avLst/>
              <a:gdLst/>
              <a:ahLst/>
              <a:cxnLst>
                <a:cxn ang="0">
                  <a:pos x="101" y="409"/>
                </a:cxn>
                <a:cxn ang="0">
                  <a:pos x="78" y="344"/>
                </a:cxn>
                <a:cxn ang="0">
                  <a:pos x="29" y="151"/>
                </a:cxn>
                <a:cxn ang="0">
                  <a:pos x="13" y="53"/>
                </a:cxn>
                <a:cxn ang="0">
                  <a:pos x="0" y="0"/>
                </a:cxn>
                <a:cxn ang="0">
                  <a:pos x="21" y="152"/>
                </a:cxn>
                <a:cxn ang="0">
                  <a:pos x="69" y="347"/>
                </a:cxn>
                <a:cxn ang="0">
                  <a:pos x="103" y="441"/>
                </a:cxn>
                <a:cxn ang="0">
                  <a:pos x="115" y="467"/>
                </a:cxn>
                <a:cxn ang="0">
                  <a:pos x="112" y="458"/>
                </a:cxn>
                <a:cxn ang="0">
                  <a:pos x="101" y="409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/>
            </p:cNvSpPr>
            <p:nvPr/>
          </p:nvSpPr>
          <p:spPr bwMode="auto">
            <a:xfrm>
              <a:off x="6992938" y="1263719"/>
              <a:ext cx="144462" cy="2508226"/>
            </a:xfrm>
            <a:custGeom>
              <a:avLst/>
              <a:gdLst/>
              <a:ahLst/>
              <a:cxnLst>
                <a:cxn ang="0">
                  <a:pos x="17" y="633"/>
                </a:cxn>
                <a:cxn ang="0">
                  <a:pos x="13" y="597"/>
                </a:cxn>
                <a:cxn ang="0">
                  <a:pos x="5" y="398"/>
                </a:cxn>
                <a:cxn ang="0">
                  <a:pos x="13" y="198"/>
                </a:cxn>
                <a:cxn ang="0">
                  <a:pos x="22" y="99"/>
                </a:cxn>
                <a:cxn ang="0">
                  <a:pos x="36" y="0"/>
                </a:cxn>
                <a:cxn ang="0">
                  <a:pos x="35" y="0"/>
                </a:cxn>
                <a:cxn ang="0">
                  <a:pos x="20" y="99"/>
                </a:cxn>
                <a:cxn ang="0">
                  <a:pos x="10" y="198"/>
                </a:cxn>
                <a:cxn ang="0">
                  <a:pos x="1" y="398"/>
                </a:cxn>
                <a:cxn ang="0">
                  <a:pos x="7" y="589"/>
                </a:cxn>
                <a:cxn ang="0">
                  <a:pos x="16" y="632"/>
                </a:cxn>
                <a:cxn ang="0">
                  <a:pos x="17" y="633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/>
            </p:cNvSpPr>
            <p:nvPr/>
          </p:nvSpPr>
          <p:spPr bwMode="auto">
            <a:xfrm>
              <a:off x="7526338" y="5640947"/>
              <a:ext cx="111125" cy="232804"/>
            </a:xfrm>
            <a:custGeom>
              <a:avLst/>
              <a:gdLst/>
              <a:ahLst/>
              <a:cxnLst>
                <a:cxn ang="0">
                  <a:pos x="22" y="59"/>
                </a:cxn>
                <a:cxn ang="0">
                  <a:pos x="28" y="59"/>
                </a:cxn>
                <a:cxn ang="0">
                  <a:pos x="0" y="0"/>
                </a:cxn>
                <a:cxn ang="0">
                  <a:pos x="22" y="59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/>
            </p:cNvSpPr>
            <p:nvPr/>
          </p:nvSpPr>
          <p:spPr bwMode="auto">
            <a:xfrm>
              <a:off x="7021513" y="3598329"/>
              <a:ext cx="68262" cy="424833"/>
            </a:xfrm>
            <a:custGeom>
              <a:avLst/>
              <a:gdLst/>
              <a:ahLst/>
              <a:cxnLst>
                <a:cxn ang="0">
                  <a:pos x="4" y="54"/>
                </a:cxn>
                <a:cxn ang="0">
                  <a:pos x="17" y="107"/>
                </a:cxn>
                <a:cxn ang="0">
                  <a:pos x="10" y="44"/>
                </a:cxn>
                <a:cxn ang="0">
                  <a:pos x="9" y="43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" y="54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/>
            </p:cNvSpPr>
            <p:nvPr/>
          </p:nvSpPr>
          <p:spPr bwMode="auto">
            <a:xfrm>
              <a:off x="7412038" y="2802588"/>
              <a:ext cx="1168400" cy="2250433"/>
            </a:xfrm>
            <a:custGeom>
              <a:avLst/>
              <a:gdLst/>
              <a:ahLst/>
              <a:cxnLst>
                <a:cxn ang="0">
                  <a:pos x="8" y="553"/>
                </a:cxn>
                <a:cxn ang="0">
                  <a:pos x="35" y="397"/>
                </a:cxn>
                <a:cxn ang="0">
                  <a:pos x="99" y="252"/>
                </a:cxn>
                <a:cxn ang="0">
                  <a:pos x="187" y="119"/>
                </a:cxn>
                <a:cxn ang="0">
                  <a:pos x="238" y="58"/>
                </a:cxn>
                <a:cxn ang="0">
                  <a:pos x="265" y="28"/>
                </a:cxn>
                <a:cxn ang="0">
                  <a:pos x="294" y="0"/>
                </a:cxn>
                <a:cxn ang="0">
                  <a:pos x="293" y="0"/>
                </a:cxn>
                <a:cxn ang="0">
                  <a:pos x="264" y="27"/>
                </a:cxn>
                <a:cxn ang="0">
                  <a:pos x="237" y="56"/>
                </a:cxn>
                <a:cxn ang="0">
                  <a:pos x="185" y="117"/>
                </a:cxn>
                <a:cxn ang="0">
                  <a:pos x="95" y="249"/>
                </a:cxn>
                <a:cxn ang="0">
                  <a:pos x="30" y="396"/>
                </a:cxn>
                <a:cxn ang="0">
                  <a:pos x="0" y="549"/>
                </a:cxn>
                <a:cxn ang="0">
                  <a:pos x="7" y="568"/>
                </a:cxn>
                <a:cxn ang="0">
                  <a:pos x="8" y="553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/>
            </p:cNvSpPr>
            <p:nvPr/>
          </p:nvSpPr>
          <p:spPr bwMode="auto">
            <a:xfrm>
              <a:off x="7494588" y="5664622"/>
              <a:ext cx="100012" cy="2091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53"/>
                </a:cxn>
                <a:cxn ang="0">
                  <a:pos x="25" y="53"/>
                </a:cxn>
                <a:cxn ang="0">
                  <a:pos x="0" y="0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/>
            </p:cNvSpPr>
            <p:nvPr/>
          </p:nvSpPr>
          <p:spPr bwMode="auto">
            <a:xfrm>
              <a:off x="7412038" y="5081957"/>
              <a:ext cx="114300" cy="55899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89"/>
                </a:cxn>
                <a:cxn ang="0">
                  <a:pos x="18" y="117"/>
                </a:cxn>
                <a:cxn ang="0">
                  <a:pos x="29" y="141"/>
                </a:cxn>
                <a:cxn ang="0">
                  <a:pos x="27" y="135"/>
                </a:cxn>
                <a:cxn ang="0">
                  <a:pos x="8" y="22"/>
                </a:cxn>
                <a:cxn ang="0">
                  <a:pos x="4" y="11"/>
                </a:cxn>
                <a:cxn ang="0">
                  <a:pos x="0" y="0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/>
            </p:cNvSpPr>
            <p:nvPr/>
          </p:nvSpPr>
          <p:spPr bwMode="auto">
            <a:xfrm>
              <a:off x="7412038" y="4978050"/>
              <a:ext cx="31750" cy="189399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4" y="37"/>
                </a:cxn>
                <a:cxn ang="0">
                  <a:pos x="8" y="48"/>
                </a:cxn>
                <a:cxn ang="0">
                  <a:pos x="7" y="19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26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/>
            </p:cNvSpPr>
            <p:nvPr/>
          </p:nvSpPr>
          <p:spPr bwMode="auto">
            <a:xfrm>
              <a:off x="7439025" y="5434450"/>
              <a:ext cx="174625" cy="439301"/>
            </a:xfrm>
            <a:custGeom>
              <a:avLst/>
              <a:gdLst/>
              <a:ahLst/>
              <a:cxnLst>
                <a:cxn ang="0">
                  <a:pos x="11" y="28"/>
                </a:cxn>
                <a:cxn ang="0">
                  <a:pos x="0" y="0"/>
                </a:cxn>
                <a:cxn ang="0">
                  <a:pos x="11" y="49"/>
                </a:cxn>
                <a:cxn ang="0">
                  <a:pos x="14" y="58"/>
                </a:cxn>
                <a:cxn ang="0">
                  <a:pos x="39" y="111"/>
                </a:cxn>
                <a:cxn ang="0">
                  <a:pos x="44" y="111"/>
                </a:cxn>
                <a:cxn ang="0">
                  <a:pos x="22" y="52"/>
                </a:cxn>
                <a:cxn ang="0">
                  <a:pos x="11" y="28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B106E36-FD25-4E2D-B0AA-010F637433A0}" type="datetimeFigureOut">
              <a:rPr lang="ru-RU" smtClean="0"/>
              <a:pPr/>
              <a:t>16.05.2024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2000">
                <a:solidFill>
                  <a:srgbClr val="FEFFFF"/>
                </a:solidFill>
                <a:latin typeface="+mn-lt"/>
                <a:cs typeface="+mn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krinform.ua/rubric-world/3312369-ci-mozna-demokratiu-prinesti-na-bagnetah-abo-zgaduuci-vetnamsku-vijnu.html" TargetMode="External"/><Relationship Id="rId3" Type="http://schemas.openxmlformats.org/officeDocument/2006/relationships/hyperlink" Target="https://defence-ua.com/army_and_war/vijna_u_kosmosi_jakoju_vona_mozhe_buti_v_suchasnomu_sviti-2518.html" TargetMode="External"/><Relationship Id="rId7" Type="http://schemas.openxmlformats.org/officeDocument/2006/relationships/hyperlink" Target="https://babel.ua/texts/76649-33-roki-tomu-radyanski-viyska-pishli-z-afganistanu-zgaduyemo-pro-ostannyu-viynu-radyanskogo-soyuzu-yaka-priskorila-yogo-rozval-u-15-foto" TargetMode="External"/><Relationship Id="rId12" Type="http://schemas.openxmlformats.org/officeDocument/2006/relationships/hyperlink" Target="https://www.radiosvoboda.org/a/chasu-na-pidpysannia-novoho-yadernoho-dohovoru-obmal/30907388.html" TargetMode="External"/><Relationship Id="rId2" Type="http://schemas.openxmlformats.org/officeDocument/2006/relationships/hyperlink" Target="https://uk.wikipedia.org/wik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zn.ua/ukr/WORLD/pivdenna-i-pivnichna-koreya-provedut-peregovori-na-kordoni-191628_.html" TargetMode="External"/><Relationship Id="rId11" Type="http://schemas.openxmlformats.org/officeDocument/2006/relationships/hyperlink" Target="https://tsn.ua/ampstories/propagandistski-plakati-chasiv-holodnoyi-viyni" TargetMode="External"/><Relationship Id="rId5" Type="http://schemas.openxmlformats.org/officeDocument/2006/relationships/hyperlink" Target="https://novynarnia.com/2022/10/16/karybska-kryza-1962-i-yaderna-zagroza-2022/" TargetMode="External"/><Relationship Id="rId10" Type="http://schemas.openxmlformats.org/officeDocument/2006/relationships/hyperlink" Target="https://uahistory.co/pidruchniki/sshypak-2019-world-history-11-class-standard-level/28.php" TargetMode="External"/><Relationship Id="rId4" Type="http://schemas.openxmlformats.org/officeDocument/2006/relationships/hyperlink" Target="https://matrix-info.com/tak-zapalyuvalasya-holodna-vijna/" TargetMode="External"/><Relationship Id="rId9" Type="http://schemas.openxmlformats.org/officeDocument/2006/relationships/hyperlink" Target="https://unc.ua/uk/pochitat/pobeda-ssha-v-kosmicheskoy-gonke-90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&#1087;&#1086;&#1088;&#1072;&#1076;&#1080;.pp.ua/nauka/3100-nove-poltichne-mislennya-ce-flosofya-zovnshnoyi-poltiki-srsr-perodu-perebudovi-gorbachov-mihaylo-sergyovich.html" TargetMode="External"/><Relationship Id="rId13" Type="http://schemas.openxmlformats.org/officeDocument/2006/relationships/hyperlink" Target="https://www.5.ua/svit/buria-v-pusteli-266226.html" TargetMode="External"/><Relationship Id="rId3" Type="http://schemas.openxmlformats.org/officeDocument/2006/relationships/hyperlink" Target="https://konkurent.ua/publication/69757/pershiy-v-istorii-dogovir-pro-zaboronu-yadernoi-zbroi-nabuv-chinnosti/" TargetMode="External"/><Relationship Id="rId7" Type="http://schemas.openxmlformats.org/officeDocument/2006/relationships/hyperlink" Target="https://espreso.tv/news/2019/12/25/cey_den_v_istoriyi_40_rokiv_tomu_srsr_vviv_viyska_do_afganistanu" TargetMode="External"/><Relationship Id="rId12" Type="http://schemas.openxmlformats.org/officeDocument/2006/relationships/hyperlink" Target="https://ua.korrespondent.net/world/3451158-kinets-kholodnoi-viiny-ta-apelsyny-cherez-25-rokiv" TargetMode="External"/><Relationship Id="rId2" Type="http://schemas.openxmlformats.org/officeDocument/2006/relationships/hyperlink" Target="https://ru.wikipedia.org/wik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ahistory.co/pidruchniki/hlibovska-ukraine-history-11-class-2019-standard-level/21.php" TargetMode="External"/><Relationship Id="rId11" Type="http://schemas.openxmlformats.org/officeDocument/2006/relationships/hyperlink" Target="https://www.dw.com/uk" TargetMode="External"/><Relationship Id="rId5" Type="http://schemas.openxmlformats.org/officeDocument/2006/relationships/hyperlink" Target="https://www.jnsm.com.ua/h/0801Q/" TargetMode="External"/><Relationship Id="rId10" Type="http://schemas.openxmlformats.org/officeDocument/2006/relationships/hyperlink" Target="https://www.volynnews.com/news/policy/padinnia-berlinskoyi-stiny-u-svitlynakh/" TargetMode="External"/><Relationship Id="rId4" Type="http://schemas.openxmlformats.org/officeDocument/2006/relationships/hyperlink" Target="https://www.jnsm.com.ua/h/0526U/" TargetMode="External"/><Relationship Id="rId9" Type="http://schemas.openxmlformats.org/officeDocument/2006/relationships/hyperlink" Target="http://new.makinfo.org.ua/index.php/blog-with-right-sidebar/462-15-lyutogo-31-a-richnitsya-vivedennya-vijsk-z-afganistan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39752" y="6143644"/>
            <a:ext cx="6600451" cy="499871"/>
          </a:xfrm>
        </p:spPr>
        <p:txBody>
          <a:bodyPr/>
          <a:lstStyle/>
          <a:p>
            <a:r>
              <a:rPr lang="uk-UA" dirty="0" smtClean="0"/>
              <a:t>Підготувала викладач історії Котішевська В.В.</a:t>
            </a: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Холодна війна на карті - Протистояння США і СРСР - YouTub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20" y="366690"/>
            <a:ext cx="8636060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928662" y="4714884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 fontScale="70000" lnSpcReduction="20000"/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Міжнародні відносини другої половини ХХ – початку ХХІ ст. </a:t>
            </a:r>
            <a:endParaRPr kumimoji="0" lang="ru-RU" sz="5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Виктория\Downloads\250px-Cold_war_europe_military_alliances_map_u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909038"/>
            <a:ext cx="2857520" cy="2948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457200" y="274638"/>
            <a:ext cx="8229600" cy="796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Виникнення та розгортання </a:t>
            </a: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“холодної</a:t>
            </a: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війни”</a:t>
            </a: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(друга половина 40-х – 60-ті роки)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071546"/>
          <a:ext cx="8929718" cy="320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859"/>
                <a:gridCol w="446485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Внутрішні</a:t>
                      </a:r>
                      <a:r>
                        <a:rPr lang="uk-UA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Зовнішні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Зростання</a:t>
                      </a:r>
                      <a:r>
                        <a:rPr lang="uk-UA" baseline="0" dirty="0" smtClean="0"/>
                        <a:t> впливу військових на </a:t>
                      </a:r>
                      <a:r>
                        <a:rPr lang="uk-UA" baseline="0" dirty="0" err="1" smtClean="0"/>
                        <a:t>внутрішньо-</a:t>
                      </a:r>
                      <a:r>
                        <a:rPr lang="uk-UA" baseline="0" dirty="0" smtClean="0"/>
                        <a:t> та зовнішньополітичний курс СРСР та США. </a:t>
                      </a:r>
                      <a:r>
                        <a:rPr lang="uk-UA" baseline="0" dirty="0" err="1" smtClean="0"/>
                        <a:t>Мілітарізація</a:t>
                      </a:r>
                      <a:r>
                        <a:rPr lang="uk-UA" baseline="0" dirty="0" smtClean="0"/>
                        <a:t> економіки за роки Другої світової війни (створення військово-промислового  комплексу), суспільних інститутів і масової свідомості. Пошук зовнішньополітичного </a:t>
                      </a:r>
                      <a:r>
                        <a:rPr lang="uk-UA" baseline="0" dirty="0" err="1" smtClean="0"/>
                        <a:t>“ворога”</a:t>
                      </a:r>
                      <a:r>
                        <a:rPr lang="uk-UA" baseline="0" dirty="0" smtClean="0"/>
                        <a:t> як засіб консолідації суспільства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Біполярність світу. Перетворення СРСР та США на наддержави і виникнення між ними гострих суперечностей</a:t>
                      </a:r>
                      <a:r>
                        <a:rPr lang="uk-UA" baseline="0" dirty="0" smtClean="0"/>
                        <a:t> з питань повоєнного облаштування світу. Встановлення радянської моделі тоталітарного суспільства в країнах Східної Європи. Боротьба за сфери впливу між СРСР та США  в різних регіонах світу.  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2" descr="Так запалювалася “холодна війна” – Matrix-inf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4210470"/>
            <a:ext cx="4703733" cy="26475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0042"/>
            <a:ext cx="9144000" cy="357190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uk-UA" b="1" dirty="0" smtClean="0"/>
              <a:t>Перший етап – 1945 – 1955 рр. – </a:t>
            </a:r>
            <a:r>
              <a:rPr lang="uk-UA" dirty="0" smtClean="0"/>
              <a:t>розкол світу на два ворогуючих  табори та військово-політичні блоки: НАТО та ОВД.</a:t>
            </a:r>
          </a:p>
          <a:p>
            <a:r>
              <a:rPr lang="uk-UA" b="1" dirty="0" smtClean="0"/>
              <a:t>Другий етап </a:t>
            </a:r>
            <a:r>
              <a:rPr lang="uk-UA" dirty="0" smtClean="0"/>
              <a:t>– </a:t>
            </a:r>
            <a:r>
              <a:rPr lang="uk-UA" b="1" dirty="0" smtClean="0"/>
              <a:t>друга половина 50-х – 60-ті рр. </a:t>
            </a:r>
            <a:r>
              <a:rPr lang="uk-UA" dirty="0" smtClean="0"/>
              <a:t>– особливе загострення міжнародної напруги. </a:t>
            </a:r>
            <a:r>
              <a:rPr lang="uk-UA" i="1" dirty="0" smtClean="0"/>
              <a:t>Карибська криза 1962 р.; війна у В'єтнамі 1964 – 1973 рр.; зведення Берлінської стіни – 13 серпня 1961 р.; </a:t>
            </a:r>
            <a:r>
              <a:rPr lang="uk-UA" i="1" dirty="0" err="1" smtClean="0"/>
              <a:t>“Празька</a:t>
            </a:r>
            <a:r>
              <a:rPr lang="uk-UA" i="1" dirty="0" smtClean="0"/>
              <a:t> </a:t>
            </a:r>
            <a:r>
              <a:rPr lang="uk-UA" i="1" dirty="0" err="1" smtClean="0"/>
              <a:t>весна”</a:t>
            </a:r>
            <a:r>
              <a:rPr lang="uk-UA" i="1" dirty="0" smtClean="0"/>
              <a:t> – 1968 р. </a:t>
            </a:r>
          </a:p>
          <a:p>
            <a:r>
              <a:rPr lang="uk-UA" b="1" dirty="0" smtClean="0"/>
              <a:t>Тертій етап – 70-ті – перша половина 80-х рр. </a:t>
            </a:r>
            <a:r>
              <a:rPr lang="uk-UA" dirty="0" smtClean="0"/>
              <a:t>– розрядка міжнародної напруженості, її розвиток і закінчення</a:t>
            </a:r>
          </a:p>
          <a:p>
            <a:r>
              <a:rPr lang="uk-UA" b="1" dirty="0" smtClean="0"/>
              <a:t>Четвертий етап – друга половина  80-х – початок 90-х рр. </a:t>
            </a:r>
            <a:r>
              <a:rPr lang="uk-UA" dirty="0" smtClean="0"/>
              <a:t>– перебудова й деідеологізація міжнародних відносин, поступова ліквідація військово-політичного розколу світу й закінчення </a:t>
            </a:r>
            <a:r>
              <a:rPr lang="uk-UA" dirty="0" err="1" smtClean="0"/>
              <a:t>“холодної</a:t>
            </a:r>
            <a:r>
              <a:rPr lang="uk-UA" dirty="0" smtClean="0"/>
              <a:t> </a:t>
            </a:r>
            <a:r>
              <a:rPr lang="uk-UA" dirty="0" err="1" smtClean="0"/>
              <a:t>війни”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285852" y="0"/>
            <a:ext cx="6589199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Етапи </a:t>
            </a: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“холодної</a:t>
            </a: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війни”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7650" name="Picture 2" descr="Війна у космосі – якою вона може бути в сучасному світі | Defense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29066"/>
            <a:ext cx="4066434" cy="2643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652" name="AutoShape 4" descr="Холодна війна: роки, суть. Світ у роки холодної війни. Зовнішня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653" name="Picture 5" descr="C:\Users\Виктория\Desktop\holodna-vyna-roki-sut-svt-u-roki-holodnoyi-vyni-zovnshnya-poltika-v-roki-holodnoyi-vyni_46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4631" y="3929066"/>
            <a:ext cx="3299369" cy="2285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655" name="AutoShape 7" descr="Що таке 'холодна війна'? (Навчальне відео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656" name="Picture 8" descr="C:\Users\Виктория\Desktop\video_item_big.jpg"/>
          <p:cNvPicPr>
            <a:picLocks noChangeAspect="1" noChangeArrowheads="1"/>
          </p:cNvPicPr>
          <p:nvPr/>
        </p:nvPicPr>
        <p:blipFill>
          <a:blip r:embed="rId4" cstate="print"/>
          <a:srcRect l="8984" r="8984" b="14583"/>
          <a:stretch>
            <a:fillRect/>
          </a:stretch>
        </p:blipFill>
        <p:spPr bwMode="auto">
          <a:xfrm>
            <a:off x="3000364" y="4857760"/>
            <a:ext cx="3415058" cy="200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27985" y="571480"/>
            <a:ext cx="4716015" cy="2214578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ctr">
              <a:buNone/>
            </a:pPr>
            <a:r>
              <a:rPr lang="uk-UA" b="1" dirty="0" smtClean="0"/>
              <a:t>Регіональні конфлікти</a:t>
            </a:r>
          </a:p>
          <a:p>
            <a:r>
              <a:rPr lang="uk-UA" dirty="0" smtClean="0"/>
              <a:t>Війна в Кореї 1950-1953 рр.;</a:t>
            </a:r>
          </a:p>
          <a:p>
            <a:r>
              <a:rPr lang="uk-UA" dirty="0" smtClean="0"/>
              <a:t>Війна у В'єтнамі 1964 – 1973 рр.; </a:t>
            </a:r>
          </a:p>
          <a:p>
            <a:r>
              <a:rPr lang="uk-UA" dirty="0" smtClean="0"/>
              <a:t>Карибська криза 1962 р.;</a:t>
            </a:r>
          </a:p>
          <a:p>
            <a:r>
              <a:rPr lang="uk-UA" dirty="0" smtClean="0"/>
              <a:t>Війна в Афганістані 1979 – 1989 рр.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356"/>
            <a:ext cx="4429124" cy="993862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2000" b="1" dirty="0" smtClean="0">
                <a:solidFill>
                  <a:srgbClr val="C00000"/>
                </a:solidFill>
              </a:rPr>
              <a:t>Утворення військово-політичних блоків:</a:t>
            </a:r>
            <a:br>
              <a:rPr lang="uk-UA" sz="2000" b="1" dirty="0" smtClean="0">
                <a:solidFill>
                  <a:srgbClr val="C00000"/>
                </a:solidFill>
              </a:rPr>
            </a:br>
            <a:r>
              <a:rPr lang="uk-UA" sz="2000" b="1" dirty="0" smtClean="0">
                <a:solidFill>
                  <a:srgbClr val="C00000"/>
                </a:solidFill>
              </a:rPr>
              <a:t>НАТО – 1949 р. та ОВД – 1955 р. 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331640" y="0"/>
            <a:ext cx="6589199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Складові </a:t>
            </a: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“холодної</a:t>
            </a: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війни”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6628" name="AutoShape 4" descr="Почему Америка поддерживает Израиль и какую выгоду она получает от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26" name="Picture 2" descr="NI: Мы так и не узнали, сработал бы план НАТО по борьбе с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2"/>
            <a:ext cx="3719563" cy="27860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Корейська війна - Сторони можуть завершити війну, але конфлікт не ..."/>
          <p:cNvPicPr>
            <a:picLocks noChangeAspect="1" noChangeArrowheads="1"/>
          </p:cNvPicPr>
          <p:nvPr/>
        </p:nvPicPr>
        <p:blipFill>
          <a:blip r:embed="rId3" cstate="print"/>
          <a:srcRect r="24882" b="17820"/>
          <a:stretch>
            <a:fillRect/>
          </a:stretch>
        </p:blipFill>
        <p:spPr bwMode="auto">
          <a:xfrm>
            <a:off x="5076056" y="4258327"/>
            <a:ext cx="3168352" cy="2599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user\Desktop\3.png"/>
          <p:cNvPicPr>
            <a:picLocks noChangeAspect="1" noChangeArrowheads="1"/>
          </p:cNvPicPr>
          <p:nvPr/>
        </p:nvPicPr>
        <p:blipFill>
          <a:blip r:embed="rId4" cstate="print"/>
          <a:srcRect t="3159"/>
          <a:stretch>
            <a:fillRect/>
          </a:stretch>
        </p:blipFill>
        <p:spPr bwMode="auto">
          <a:xfrm>
            <a:off x="4283968" y="2492896"/>
            <a:ext cx="4572124" cy="2207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Загалом через В’єтнам пройшли понад 2 мільйони американців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197271"/>
            <a:ext cx="4238328" cy="2660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6516216" cy="1872208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2000" dirty="0" smtClean="0"/>
              <a:t>- Гонка в галузі космічних досліджень;</a:t>
            </a:r>
            <a:br>
              <a:rPr lang="uk-UA" sz="2000" dirty="0" smtClean="0"/>
            </a:br>
            <a:r>
              <a:rPr lang="uk-UA" sz="2000" dirty="0" smtClean="0"/>
              <a:t>- Економічна війна та взаємна технологічна блокада;</a:t>
            </a:r>
            <a:br>
              <a:rPr lang="uk-UA" sz="2000" dirty="0" smtClean="0"/>
            </a:br>
            <a:r>
              <a:rPr lang="uk-UA" sz="2000" dirty="0" smtClean="0"/>
              <a:t>- Взаємне залякування США та СРСР;</a:t>
            </a:r>
            <a:br>
              <a:rPr lang="uk-UA" sz="2000" dirty="0" smtClean="0"/>
            </a:br>
            <a:r>
              <a:rPr lang="uk-UA" sz="2000" dirty="0" smtClean="0"/>
              <a:t>- Пропагандистська війна;</a:t>
            </a:r>
            <a:br>
              <a:rPr lang="uk-UA" sz="2000" dirty="0" smtClean="0"/>
            </a:br>
            <a:r>
              <a:rPr lang="uk-UA" sz="2000" dirty="0" smtClean="0"/>
              <a:t>- Гонка ракетно-ядерних і звичайних озброєнь </a:t>
            </a:r>
            <a:endParaRPr lang="ru-RU" sz="2000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1331641" y="0"/>
            <a:ext cx="5184576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Складові </a:t>
            </a: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“холодної</a:t>
            </a: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війни”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6626" name="Picture 2" descr="http://unc.ua/images/redactor/33676e5851d698647c67138e0cfc9a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872"/>
            <a:ext cx="3801891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28" name="Picture 4" descr="http://unc.ua/images/redactor/9b0e8c2f11a01e24517831315016a81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7150" y="0"/>
            <a:ext cx="2626850" cy="2962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30" name="Picture 6" descr="https://uahistory.co/pidruchniki/sshypak-2019-world-history-11-class-standard-level/sshypak-2019-world-history-11-class-standard-level.files/image1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2420888"/>
            <a:ext cx="2657475" cy="18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32" name="Picture 8" descr="https://uahistory.co/pidruchniki/sshypak-2019-world-history-11-class-standard-level/sshypak-2019-world-history-11-class-standard-level.files/image18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4261448"/>
            <a:ext cx="2088232" cy="2596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34" name="Picture 10" descr="https://uahistory.co/pidruchniki/sshypak-2019-world-history-11-class-standard-level/sshypak-2019-world-history-11-class-standard-level.files/image19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085184"/>
            <a:ext cx="3049844" cy="1772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635" name="Picture 11" descr="C:\Users\user\Desktop\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2720275"/>
            <a:ext cx="2555776" cy="4137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0"/>
            <a:ext cx="4355976" cy="2348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uk-UA" b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Боротьба розвідувальних служб та здійснення ідеологічних диверсій;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uk-UA" noProof="0" dirty="0" smtClean="0">
                <a:latin typeface="+mj-lt"/>
                <a:ea typeface="+mj-ea"/>
                <a:cs typeface="+mj-cs"/>
              </a:rPr>
              <a:t> Боротьба за вплив у країнах що розвиваються (країни </a:t>
            </a:r>
            <a:r>
              <a:rPr lang="uk-UA" noProof="0" dirty="0" err="1" smtClean="0">
                <a:latin typeface="+mj-lt"/>
                <a:ea typeface="+mj-ea"/>
                <a:cs typeface="+mj-cs"/>
              </a:rPr>
              <a:t>“третього</a:t>
            </a:r>
            <a:r>
              <a:rPr lang="uk-UA" noProof="0" dirty="0" smtClean="0">
                <a:latin typeface="+mj-lt"/>
                <a:ea typeface="+mj-ea"/>
                <a:cs typeface="+mj-cs"/>
              </a:rPr>
              <a:t> </a:t>
            </a:r>
            <a:r>
              <a:rPr lang="uk-UA" noProof="0" dirty="0" err="1" smtClean="0">
                <a:latin typeface="+mj-lt"/>
                <a:ea typeface="+mj-ea"/>
                <a:cs typeface="+mj-cs"/>
              </a:rPr>
              <a:t>світу”</a:t>
            </a:r>
            <a:r>
              <a:rPr lang="uk-UA" noProof="0" dirty="0" smtClean="0">
                <a:latin typeface="+mj-lt"/>
                <a:ea typeface="+mj-ea"/>
                <a:cs typeface="+mj-cs"/>
              </a:rPr>
              <a:t>);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uk-UA" b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1947 р. – </a:t>
            </a:r>
            <a:r>
              <a:rPr kumimoji="0" lang="uk-UA" b="0" u="none" strike="noStrike" kern="1200" cap="none" spc="0" normalizeH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“доктрина</a:t>
            </a:r>
            <a:r>
              <a:rPr kumimoji="0" lang="uk-UA" b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b="0" u="none" strike="noStrike" kern="1200" cap="none" spc="0" normalizeH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Трумена”</a:t>
            </a:r>
            <a:r>
              <a:rPr kumimoji="0" lang="uk-UA" b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– доктрина </a:t>
            </a:r>
            <a:r>
              <a:rPr kumimoji="0" lang="uk-UA" b="0" u="none" strike="noStrike" kern="1200" cap="none" spc="0" normalizeH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“стримування</a:t>
            </a:r>
            <a:r>
              <a:rPr kumimoji="0" lang="uk-UA" b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b="0" u="none" strike="noStrike" kern="1200" cap="none" spc="0" normalizeH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комунізму”</a:t>
            </a:r>
            <a:r>
              <a:rPr kumimoji="0" lang="uk-UA" b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(Дж. </a:t>
            </a:r>
            <a:r>
              <a:rPr kumimoji="0" lang="uk-UA" b="0" u="none" strike="noStrike" kern="1200" cap="none" spc="0" normalizeH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Кеннана</a:t>
            </a:r>
            <a:r>
              <a:rPr kumimoji="0" lang="uk-UA" b="0" u="none" strike="noStrike" kern="1200" cap="none" spc="0" normalizeH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  <a:r>
              <a:rPr kumimoji="0" lang="uk-UA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b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5601" name="Picture 1" descr="C:\Users\user\Desktop\4.png"/>
          <p:cNvPicPr>
            <a:picLocks noChangeAspect="1" noChangeArrowheads="1"/>
          </p:cNvPicPr>
          <p:nvPr/>
        </p:nvPicPr>
        <p:blipFill>
          <a:blip r:embed="rId2" cstate="print"/>
          <a:srcRect l="5441" t="1878" r="3877" b="26545"/>
          <a:stretch>
            <a:fillRect/>
          </a:stretch>
        </p:blipFill>
        <p:spPr bwMode="auto">
          <a:xfrm>
            <a:off x="6191672" y="0"/>
            <a:ext cx="2952328" cy="3645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2" name="Picture 2" descr="C:\Users\user\Desktop\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372253"/>
            <a:ext cx="2906192" cy="44857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4" name="Picture 4" descr="C:\Users\user\Desktop\8.png"/>
          <p:cNvPicPr>
            <a:picLocks noChangeAspect="1" noChangeArrowheads="1"/>
          </p:cNvPicPr>
          <p:nvPr/>
        </p:nvPicPr>
        <p:blipFill>
          <a:blip r:embed="rId4" cstate="print"/>
          <a:srcRect b="32296"/>
          <a:stretch>
            <a:fillRect/>
          </a:stretch>
        </p:blipFill>
        <p:spPr bwMode="auto">
          <a:xfrm>
            <a:off x="4139952" y="0"/>
            <a:ext cx="2324855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3" name="Picture 3" descr="C:\Users\user\Desktop\7.png"/>
          <p:cNvPicPr>
            <a:picLocks noChangeAspect="1" noChangeArrowheads="1"/>
          </p:cNvPicPr>
          <p:nvPr/>
        </p:nvPicPr>
        <p:blipFill>
          <a:blip r:embed="rId5" cstate="print"/>
          <a:srcRect l="2865" t="2539" r="6452"/>
          <a:stretch>
            <a:fillRect/>
          </a:stretch>
        </p:blipFill>
        <p:spPr bwMode="auto">
          <a:xfrm>
            <a:off x="3275856" y="2139266"/>
            <a:ext cx="2736304" cy="47187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605" name="Picture 5" descr="C:\Users\user\Desktop\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3356992"/>
            <a:ext cx="2283385" cy="3501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  <a:noFill/>
        </p:spPr>
        <p:txBody>
          <a:bodyPr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</a:rPr>
              <a:t>Спроби роззброєння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48680"/>
            <a:ext cx="9144000" cy="3024336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b="1" dirty="0" smtClean="0"/>
              <a:t>1959 р. – </a:t>
            </a:r>
            <a:r>
              <a:rPr lang="uk-UA" dirty="0" smtClean="0"/>
              <a:t>Ухвалення ХІ</a:t>
            </a:r>
            <a:r>
              <a:rPr lang="en-US" dirty="0" smtClean="0"/>
              <a:t>V</a:t>
            </a:r>
            <a:r>
              <a:rPr lang="uk-UA" dirty="0" smtClean="0"/>
              <a:t> сесією Генеральної Асамблеї ООН резолюції на підтримку ідеї загального і повного роззброєння</a:t>
            </a:r>
          </a:p>
          <a:p>
            <a:r>
              <a:rPr lang="uk-UA" b="1" dirty="0" smtClean="0"/>
              <a:t>5 серпня 1963 р. – Московський договір </a:t>
            </a:r>
            <a:r>
              <a:rPr lang="uk-UA" dirty="0" smtClean="0"/>
              <a:t>про </a:t>
            </a:r>
            <a:r>
              <a:rPr lang="uk-UA" b="1" dirty="0" smtClean="0">
                <a:solidFill>
                  <a:srgbClr val="C00000"/>
                </a:solidFill>
              </a:rPr>
              <a:t>заборону ядерних випробувань у трьох середовищах: у повітрі, під водою та в космосі</a:t>
            </a:r>
          </a:p>
          <a:p>
            <a:r>
              <a:rPr lang="uk-UA" b="1" dirty="0" smtClean="0"/>
              <a:t>1963 р. – </a:t>
            </a:r>
            <a:r>
              <a:rPr lang="uk-UA" dirty="0" smtClean="0"/>
              <a:t>Генеральна Асамблея ООН закріпила радянсько-американські домовленості </a:t>
            </a:r>
            <a:r>
              <a:rPr lang="uk-UA" b="1" dirty="0" err="1" smtClean="0">
                <a:solidFill>
                  <a:srgbClr val="C00000"/>
                </a:solidFill>
              </a:rPr>
              <a:t>“не</a:t>
            </a:r>
            <a:r>
              <a:rPr lang="uk-UA" b="1" dirty="0" smtClean="0">
                <a:solidFill>
                  <a:srgbClr val="C00000"/>
                </a:solidFill>
              </a:rPr>
              <a:t> розміщувати в космічному просторі будь-які об'єкти з ядерною зброєю або іншими видами зброї масового </a:t>
            </a:r>
            <a:r>
              <a:rPr lang="uk-UA" b="1" dirty="0" err="1" smtClean="0">
                <a:solidFill>
                  <a:srgbClr val="C00000"/>
                </a:solidFill>
              </a:rPr>
              <a:t>знищення”</a:t>
            </a:r>
            <a:endParaRPr lang="uk-UA" b="1" dirty="0" smtClean="0">
              <a:solidFill>
                <a:srgbClr val="C00000"/>
              </a:solidFill>
            </a:endParaRPr>
          </a:p>
          <a:p>
            <a:r>
              <a:rPr lang="uk-UA" b="1" dirty="0" smtClean="0"/>
              <a:t>1 липня 1968 р. – Договір про нерозповсюдження ядерної зброї </a:t>
            </a:r>
            <a:r>
              <a:rPr lang="uk-UA" dirty="0" smtClean="0"/>
              <a:t>був відкритий для підписання (на сьогодні договір підписали 190 країн)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411760" y="5805264"/>
            <a:ext cx="3240360" cy="10527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Укладання Договору про нерозповсюдження ядерної зброї</a:t>
            </a:r>
            <a:endParaRPr lang="ru-RU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5849888"/>
            <a:ext cx="1857388" cy="10081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Поштова марка СРСР, 1963 р. </a:t>
            </a:r>
            <a:endParaRPr lang="ru-RU" b="1" i="1" dirty="0"/>
          </a:p>
        </p:txBody>
      </p:sp>
      <p:pic>
        <p:nvPicPr>
          <p:cNvPr id="23554" name="Picture 2" descr="https://upload.wikimedia.org/wikipedia/commons/thumb/6/67/The_Soviet_Union_1963_CPA_2943_stamp_%28Treaty_Banning_Nuclear_Weapon_Tests_in_the_Atmosphere%2C_in_Outer_Space_and_Under_Water%2C_Moscow._Treaty_name%2C_Spasskaya_Tower_and_globe%29.jpg/220px-thumbn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84984"/>
            <a:ext cx="2095500" cy="2943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6" name="Picture 4" descr="Перший в історії договір про заборону ядерної зброї набув чинност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92454" y="4365104"/>
            <a:ext cx="3551546" cy="2355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8" name="Picture 6" descr="З часу відкриття Договору про нерозповсюдження ядерної зброї 1 липня 1968 року його підписали 190 країн, що означає майже цілковиту світову участь. © Britannica.com&#10;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3645024"/>
            <a:ext cx="3958630" cy="22053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www.jnsm.com.ua/ures/img/Brezhnev_Nixon_1972_05_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3779912" cy="24065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252028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sz="1800" b="1" dirty="0" smtClean="0"/>
              <a:t>Передумови розрядки міжнародної напруженості</a:t>
            </a:r>
            <a:r>
              <a:rPr lang="uk-UA" sz="1800" dirty="0" smtClean="0"/>
              <a:t/>
            </a:r>
            <a:br>
              <a:rPr lang="uk-UA" sz="1800" dirty="0" smtClean="0"/>
            </a:br>
            <a:r>
              <a:rPr lang="uk-UA" sz="1800" dirty="0" smtClean="0"/>
              <a:t>- </a:t>
            </a:r>
            <a:r>
              <a:rPr lang="uk-UA" sz="1800" b="1" dirty="0" smtClean="0"/>
              <a:t>досягнення </a:t>
            </a:r>
            <a:r>
              <a:rPr lang="uk-UA" sz="1800" dirty="0" smtClean="0"/>
              <a:t>на початку 1970-х рр. військово-стратегічного </a:t>
            </a:r>
            <a:r>
              <a:rPr lang="uk-UA" sz="1800" b="1" dirty="0" smtClean="0"/>
              <a:t>паритету</a:t>
            </a:r>
            <a:r>
              <a:rPr lang="uk-UA" sz="1800" dirty="0" smtClean="0"/>
              <a:t> (рівноваги) між СРСР та США</a:t>
            </a:r>
            <a:br>
              <a:rPr lang="uk-UA" sz="1800" dirty="0" smtClean="0"/>
            </a:br>
            <a:r>
              <a:rPr lang="uk-UA" sz="1800" dirty="0" smtClean="0"/>
              <a:t>- </a:t>
            </a:r>
            <a:r>
              <a:rPr lang="uk-UA" sz="1800" b="1" dirty="0" smtClean="0"/>
              <a:t>негативні наслідки </a:t>
            </a:r>
            <a:r>
              <a:rPr lang="uk-UA" sz="1800" dirty="0" smtClean="0"/>
              <a:t>виснажливої гонки озброєнь </a:t>
            </a:r>
            <a:r>
              <a:rPr lang="uk-UA" sz="1800" b="1" dirty="0" smtClean="0"/>
              <a:t>для економіки</a:t>
            </a:r>
            <a:r>
              <a:rPr lang="uk-UA" sz="1800" dirty="0" smtClean="0"/>
              <a:t> провідних країн</a:t>
            </a:r>
            <a:br>
              <a:rPr lang="uk-UA" sz="1800" dirty="0" smtClean="0"/>
            </a:br>
            <a:r>
              <a:rPr lang="uk-UA" sz="1800" dirty="0" smtClean="0"/>
              <a:t>- </a:t>
            </a:r>
            <a:r>
              <a:rPr lang="uk-UA" sz="1800" b="1" dirty="0" smtClean="0"/>
              <a:t>загострення соціальних проблем </a:t>
            </a:r>
            <a:r>
              <a:rPr lang="uk-UA" sz="1800" dirty="0" smtClean="0"/>
              <a:t>у США внаслідок війни у В'єтнамі </a:t>
            </a:r>
            <a:br>
              <a:rPr lang="uk-UA" sz="1800" dirty="0" smtClean="0"/>
            </a:br>
            <a:r>
              <a:rPr lang="uk-UA" sz="1800" dirty="0" smtClean="0"/>
              <a:t>- усвідомлення світовою громадськістю, керівниками провідних країн науково обґрунтованого висновку про </a:t>
            </a:r>
            <a:r>
              <a:rPr lang="uk-UA" sz="1800" b="1" dirty="0" smtClean="0"/>
              <a:t>катастрофічність для життя на Землі  </a:t>
            </a:r>
            <a:r>
              <a:rPr lang="uk-UA" sz="1800" dirty="0" smtClean="0"/>
              <a:t>будь-якого ядерного конфлікту </a:t>
            </a:r>
            <a:endParaRPr lang="ru-RU" sz="1800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0" y="0"/>
            <a:ext cx="9144000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Курс на</a:t>
            </a:r>
            <a:r>
              <a:rPr kumimoji="0" lang="uk-UA" sz="28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розрядку міжнародної напруженості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3347864" y="3140968"/>
            <a:ext cx="5796136" cy="3717032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b="1" dirty="0" smtClean="0"/>
              <a:t>1970 р. </a:t>
            </a:r>
            <a:r>
              <a:rPr lang="uk-UA" dirty="0" smtClean="0"/>
              <a:t>– </a:t>
            </a:r>
            <a:r>
              <a:rPr lang="uk-UA" b="1" dirty="0" smtClean="0"/>
              <a:t>Договір між ФРН та СРСР </a:t>
            </a:r>
            <a:r>
              <a:rPr lang="uk-UA" dirty="0" smtClean="0"/>
              <a:t>про непорушність східного кордону ФРН, між ФРН та ПНР;</a:t>
            </a:r>
          </a:p>
          <a:p>
            <a:r>
              <a:rPr lang="uk-UA" b="1" dirty="0" smtClean="0"/>
              <a:t>1971 р. </a:t>
            </a:r>
            <a:r>
              <a:rPr lang="uk-UA" dirty="0" smtClean="0"/>
              <a:t>– Чотиристороння </a:t>
            </a:r>
            <a:r>
              <a:rPr lang="uk-UA" b="1" dirty="0" smtClean="0"/>
              <a:t>угода </a:t>
            </a:r>
            <a:r>
              <a:rPr lang="uk-UA" dirty="0" smtClean="0"/>
              <a:t>між СРСР, США, Францією та Великою Британією </a:t>
            </a:r>
            <a:r>
              <a:rPr lang="uk-UA" b="1" dirty="0" smtClean="0"/>
              <a:t>про статус Західного Берліна;</a:t>
            </a:r>
          </a:p>
          <a:p>
            <a:r>
              <a:rPr lang="uk-UA" b="1" dirty="0" smtClean="0"/>
              <a:t>1972 р</a:t>
            </a:r>
            <a:r>
              <a:rPr lang="uk-UA" dirty="0" smtClean="0"/>
              <a:t>. – </a:t>
            </a:r>
            <a:r>
              <a:rPr lang="uk-UA" b="1" dirty="0" smtClean="0"/>
              <a:t>Договір про непорушність кордонів між ФРН та НДР</a:t>
            </a:r>
            <a:r>
              <a:rPr lang="uk-UA" dirty="0" smtClean="0"/>
              <a:t>. Радянсько-американська </a:t>
            </a:r>
            <a:r>
              <a:rPr lang="uk-UA" b="1" dirty="0" smtClean="0">
                <a:solidFill>
                  <a:srgbClr val="C00000"/>
                </a:solidFill>
              </a:rPr>
              <a:t>угода ОСО-1, </a:t>
            </a:r>
            <a:r>
              <a:rPr lang="uk-UA" dirty="0" smtClean="0"/>
              <a:t>про обмеження стратегічних озброєнь та </a:t>
            </a:r>
            <a:r>
              <a:rPr lang="uk-UA" b="1" dirty="0" smtClean="0">
                <a:solidFill>
                  <a:srgbClr val="C00000"/>
                </a:solidFill>
              </a:rPr>
              <a:t>угода про </a:t>
            </a:r>
            <a:r>
              <a:rPr lang="uk-UA" b="1" dirty="0" err="1" smtClean="0">
                <a:solidFill>
                  <a:srgbClr val="C00000"/>
                </a:solidFill>
              </a:rPr>
              <a:t>ПРО</a:t>
            </a:r>
            <a:r>
              <a:rPr lang="uk-UA" b="1" dirty="0" smtClean="0">
                <a:solidFill>
                  <a:srgbClr val="C00000"/>
                </a:solidFill>
              </a:rPr>
              <a:t> </a:t>
            </a:r>
            <a:r>
              <a:rPr lang="uk-UA" dirty="0" smtClean="0"/>
              <a:t>– протиракетну оборону. Початок нормалізації відносин між СРСР та КНР</a:t>
            </a:r>
            <a:endParaRPr lang="ru-RU" dirty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0" y="3140968"/>
            <a:ext cx="3563888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Хроніка розрядки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5805264"/>
            <a:ext cx="3384376" cy="10527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Р.</a:t>
            </a:r>
            <a:r>
              <a:rPr lang="uk-UA" b="1" i="1" dirty="0" err="1" smtClean="0"/>
              <a:t>Ніксон</a:t>
            </a:r>
            <a:r>
              <a:rPr lang="uk-UA" b="1" i="1" dirty="0" smtClean="0"/>
              <a:t> та Л.Брежнєв підписують договір ОСО-1, Москва, 1972 р.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571984"/>
            <a:ext cx="9144000" cy="2286016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b="1" dirty="0" smtClean="0"/>
              <a:t>1975 р. </a:t>
            </a:r>
            <a:r>
              <a:rPr lang="uk-UA" dirty="0" smtClean="0"/>
              <a:t>– Спільний політ радянських космонавтів та американських астронавтів за програмою </a:t>
            </a:r>
            <a:r>
              <a:rPr lang="uk-UA" dirty="0" err="1" smtClean="0"/>
              <a:t>“</a:t>
            </a:r>
            <a:r>
              <a:rPr lang="uk-UA" b="1" dirty="0" err="1" smtClean="0"/>
              <a:t>Союз-Аполлон”</a:t>
            </a:r>
            <a:r>
              <a:rPr lang="uk-UA" dirty="0" smtClean="0"/>
              <a:t>. </a:t>
            </a:r>
          </a:p>
          <a:p>
            <a:r>
              <a:rPr lang="uk-UA" b="1" dirty="0" smtClean="0">
                <a:solidFill>
                  <a:srgbClr val="C00000"/>
                </a:solidFill>
              </a:rPr>
              <a:t>1975 р.</a:t>
            </a:r>
            <a:r>
              <a:rPr lang="uk-UA" dirty="0" smtClean="0"/>
              <a:t> – Підписання 33 державами Європи, США та Канади в </a:t>
            </a:r>
            <a:r>
              <a:rPr lang="uk-UA" dirty="0" err="1" smtClean="0"/>
              <a:t>Гельсінки</a:t>
            </a:r>
            <a:r>
              <a:rPr lang="uk-UA" dirty="0" smtClean="0"/>
              <a:t> </a:t>
            </a:r>
            <a:r>
              <a:rPr lang="uk-UA" b="1" dirty="0" smtClean="0">
                <a:solidFill>
                  <a:srgbClr val="C00000"/>
                </a:solidFill>
              </a:rPr>
              <a:t>Заключного акту Наради з безпеки і співробітництва в Європі </a:t>
            </a:r>
            <a:r>
              <a:rPr lang="uk-UA" dirty="0" smtClean="0"/>
              <a:t>(НБСЄ), що закріпив основні принципи взаємин між державами</a:t>
            </a:r>
          </a:p>
          <a:p>
            <a:r>
              <a:rPr lang="uk-UA" b="1" dirty="0" smtClean="0"/>
              <a:t>Зустріч</a:t>
            </a:r>
            <a:r>
              <a:rPr lang="uk-UA" dirty="0" smtClean="0"/>
              <a:t> держав-учасниць Загальноєвропейської Народи у Белграді – </a:t>
            </a:r>
            <a:r>
              <a:rPr lang="uk-UA" b="1" dirty="0" smtClean="0"/>
              <a:t>1977 – 1978 рр., в Мадриді – 1980 – 1983 рр.   </a:t>
            </a:r>
            <a:endParaRPr lang="ru-RU" b="1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0" y="428604"/>
            <a:ext cx="9144000" cy="21431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1973</a:t>
            </a:r>
            <a:r>
              <a:rPr kumimoji="0" lang="uk-UA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р. - </a:t>
            </a:r>
            <a:r>
              <a:rPr kumimoji="0" lang="uk-UA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Договір про непорушність  кордонів між ФРН та ЧССР. 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lang="uk-UA" b="1" baseline="0" dirty="0" smtClean="0">
                <a:solidFill>
                  <a:srgbClr val="C00000"/>
                </a:solidFill>
              </a:rPr>
              <a:t>1973 р. – </a:t>
            </a:r>
            <a:r>
              <a:rPr lang="uk-UA" baseline="0" dirty="0" smtClean="0"/>
              <a:t>радянсько-американська угода про відвернення ядерної війни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1973 р. – </a:t>
            </a:r>
            <a:r>
              <a:rPr kumimoji="0" lang="uk-UA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угода про припинення війни та повернення миру у В'єтнамі, завершення виводу американських військ із країни.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lang="uk-UA" b="1" baseline="0" dirty="0" smtClean="0">
                <a:solidFill>
                  <a:srgbClr val="C00000"/>
                </a:solidFill>
              </a:rPr>
              <a:t>1974 р. – </a:t>
            </a:r>
            <a:r>
              <a:rPr lang="uk-UA" baseline="0" dirty="0" smtClean="0"/>
              <a:t>Договір про обмеження підземних випробувань ядерної зброї . Підтвердження СРСР та США наміру підписати</a:t>
            </a:r>
            <a:r>
              <a:rPr lang="uk-UA" dirty="0" smtClean="0"/>
              <a:t> ОСО-2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0" y="0"/>
            <a:ext cx="9144000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Курс на</a:t>
            </a:r>
            <a:r>
              <a:rPr kumimoji="0" lang="uk-UA" sz="28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розрядку міжнародної напруженості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482" name="AutoShape 2" descr="https://upload.wikimedia.org/wikipedia/commons/thumb/c/cf/Portrait_of_ASTP_crews_-_restoration.jpg/300px-Portrait_of_ASTP_crews_-_restoratio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4" name="AutoShape 4" descr="undefin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5" name="Picture 5" descr="C:\Users\Виктория\Downloads\ASTP_patch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71744"/>
            <a:ext cx="2149465" cy="2149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7" name="Picture 7" descr="C:\Users\Виктория\Downloads\Portrait_of_ASTP_crews_-_restorat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2500306"/>
            <a:ext cx="2785867" cy="2228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AutoShape 2" descr="https://uahistory.co/pidruchniki/hlibovska-ukraine-history-11-class-2019-standard-level/hlibovska-ukraine-history-11-class-2019-standard-level.files/image08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3" name="Picture 3" descr="C:\Users\Виктория\Desktop\image08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2571743"/>
            <a:ext cx="3219874" cy="18367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5357818" y="4214818"/>
            <a:ext cx="3446124" cy="3571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Нарада у Гельсінкі, 1975 р.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4801" y="5857868"/>
            <a:ext cx="6589199" cy="1000132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1800" b="1" dirty="0" smtClean="0">
                <a:solidFill>
                  <a:srgbClr val="C00000"/>
                </a:solidFill>
              </a:rPr>
              <a:t>Розрядка не стала довгостроковою політикою. Кожна з великих держав продовжувала прагнути до світової гегемонії </a:t>
            </a:r>
            <a:endParaRPr lang="ru-RU" sz="1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80"/>
            <a:ext cx="7643834" cy="2428892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>
              <a:buNone/>
            </a:pPr>
            <a:r>
              <a:rPr lang="uk-UA" b="1" dirty="0" smtClean="0"/>
              <a:t>Перша половина 80-х років  - період згортання розрядки</a:t>
            </a:r>
          </a:p>
          <a:p>
            <a:pPr>
              <a:buNone/>
            </a:pPr>
            <a:r>
              <a:rPr lang="uk-UA" b="1" dirty="0" smtClean="0"/>
              <a:t>Особливе значення для згортання розрядки мали:</a:t>
            </a:r>
          </a:p>
          <a:p>
            <a:r>
              <a:rPr lang="uk-UA" dirty="0" smtClean="0"/>
              <a:t>Введення </a:t>
            </a:r>
            <a:r>
              <a:rPr lang="uk-UA" b="1" dirty="0" smtClean="0"/>
              <a:t>25 грудня 1979 р. радянських військ до Афганістану;</a:t>
            </a:r>
          </a:p>
          <a:p>
            <a:r>
              <a:rPr lang="uk-UA" b="1" dirty="0" smtClean="0"/>
              <a:t>Відмова конгресу США ратифікувати радянсько-американський договір по ОСО-2</a:t>
            </a:r>
            <a:r>
              <a:rPr lang="uk-UA" dirty="0" smtClean="0"/>
              <a:t>, підписаний у червні 1979 р. у Відні лідерами США та СРСР.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0"/>
            <a:ext cx="9144000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Причини згортання розрядки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458" name="AutoShape 2" descr="undefin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59" name="Picture 3" descr="C:\Users\Виктория\Downloads\Carter_Brezhnev_sign_SALT_I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14019" y="2786058"/>
            <a:ext cx="4529982" cy="3055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786314" y="5286388"/>
            <a:ext cx="4160504" cy="5000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Підписання договору ОСО-2, червень 1979 р.</a:t>
            </a:r>
            <a:endParaRPr lang="ru-RU" b="1" i="1" dirty="0"/>
          </a:p>
        </p:txBody>
      </p:sp>
      <p:pic>
        <p:nvPicPr>
          <p:cNvPr id="19461" name="Picture 5" descr="https://static.espreso.tv/uploads/article/2703133/images/im-af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928934"/>
            <a:ext cx="4000528" cy="2662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357158" y="5357826"/>
            <a:ext cx="4160504" cy="5000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Введення радянських до Афганістану, грудень 1979 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4612" y="500042"/>
            <a:ext cx="6429388" cy="1428760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1800" b="1" dirty="0" smtClean="0"/>
              <a:t>Новий курс </a:t>
            </a:r>
            <a:r>
              <a:rPr lang="uk-UA" sz="1800" dirty="0" smtClean="0"/>
              <a:t>міжнародної політики – </a:t>
            </a:r>
            <a:r>
              <a:rPr lang="uk-UA" sz="1800" b="1" dirty="0" smtClean="0"/>
              <a:t>від конфронтації до співробітництва</a:t>
            </a:r>
            <a:r>
              <a:rPr lang="uk-UA" sz="1800" dirty="0" smtClean="0"/>
              <a:t> – був пов’язаний з ім'ям </a:t>
            </a:r>
            <a:r>
              <a:rPr lang="uk-UA" sz="1800" b="1" dirty="0" smtClean="0"/>
              <a:t>М.Горбачова</a:t>
            </a:r>
            <a:r>
              <a:rPr lang="uk-UA" sz="1800" dirty="0" smtClean="0"/>
              <a:t>, який прийшов до влади в СРСР у березні 1985 р. у період глибокої кризи комуністичної системи: 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52015" y="1928802"/>
            <a:ext cx="6591985" cy="2357454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uk-UA" dirty="0" smtClean="0"/>
              <a:t>Падіння темпів економічного зростання СРСР і в країнах </a:t>
            </a:r>
            <a:r>
              <a:rPr lang="uk-UA" dirty="0" err="1" smtClean="0"/>
              <a:t>“соціалістичного</a:t>
            </a:r>
            <a:r>
              <a:rPr lang="uk-UA" dirty="0" smtClean="0"/>
              <a:t> </a:t>
            </a:r>
            <a:r>
              <a:rPr lang="uk-UA" dirty="0" err="1" smtClean="0"/>
              <a:t>табору”</a:t>
            </a:r>
            <a:r>
              <a:rPr lang="uk-UA" dirty="0" smtClean="0"/>
              <a:t>;</a:t>
            </a:r>
          </a:p>
          <a:p>
            <a:r>
              <a:rPr lang="uk-UA" dirty="0" smtClean="0"/>
              <a:t>Неспроможність Радянського Союзу витримати гонку озброєнь;</a:t>
            </a:r>
          </a:p>
          <a:p>
            <a:r>
              <a:rPr lang="uk-UA" dirty="0" smtClean="0"/>
              <a:t>Неможливість реформувати економіку без політичних змін і розв'язання питань власності;</a:t>
            </a:r>
          </a:p>
          <a:p>
            <a:r>
              <a:rPr lang="uk-UA" dirty="0" smtClean="0"/>
              <a:t>Пошуки СРСР нових підходів у зовнішній політиці.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0"/>
            <a:ext cx="9144000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Завершення </a:t>
            </a:r>
            <a:r>
              <a:rPr kumimoji="0" lang="uk-UA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“холодної</a:t>
            </a: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війни”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8434" name="Picture 2" descr="Михайло Сергійович Горбачо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642918"/>
            <a:ext cx="2381250" cy="3171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14282" y="3786190"/>
            <a:ext cx="2428892" cy="5000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Михайло Горбачов</a:t>
            </a:r>
            <a:endParaRPr lang="ru-RU" b="1" i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142844" y="4357694"/>
            <a:ext cx="4071966" cy="207170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Наслідком стала </a:t>
            </a: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концепція </a:t>
            </a:r>
            <a:r>
              <a:rPr kumimoji="0" lang="uk-UA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“нового</a:t>
            </a: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політичного </a:t>
            </a:r>
            <a:r>
              <a:rPr kumimoji="0" lang="uk-UA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мислення”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, яка визнавала,</a:t>
            </a:r>
            <a:r>
              <a:rPr kumimoji="0" lang="uk-UA" sz="1800" b="0" i="0" u="none" strike="noStrike" kern="1200" cap="none" spc="0" normalizeH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що </a:t>
            </a:r>
            <a:r>
              <a:rPr kumimoji="0" lang="uk-UA" sz="1800" b="1" i="0" u="none" strike="noStrike" kern="1200" cap="none" spc="0" normalizeH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ядерна війна не може бути засобом досягнення політичних, ідеологічних і жодних інших цілей</a:t>
            </a:r>
            <a:r>
              <a:rPr kumimoji="0" lang="uk-UA" sz="1800" b="0" i="0" u="none" strike="noStrike" kern="1200" cap="none" spc="0" normalizeH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8436" name="Picture 4" descr="Нове політичне мислення - це філософія зовнішньої політики СРСР періоду перебудови. Горбачов Михайло Сергійович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232890"/>
            <a:ext cx="3786214" cy="26251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14678" y="500042"/>
            <a:ext cx="5929322" cy="3286148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b="1" dirty="0" smtClean="0"/>
              <a:t>1986 р</a:t>
            </a:r>
            <a:r>
              <a:rPr lang="uk-UA" dirty="0" smtClean="0"/>
              <a:t>. – Початок </a:t>
            </a:r>
            <a:r>
              <a:rPr lang="uk-UA" b="1" dirty="0" smtClean="0"/>
              <a:t>переговорів</a:t>
            </a:r>
            <a:r>
              <a:rPr lang="uk-UA" dirty="0" smtClean="0"/>
              <a:t> у </a:t>
            </a:r>
            <a:r>
              <a:rPr lang="uk-UA" b="1" dirty="0" smtClean="0"/>
              <a:t>Женеві та Рейк'явіку </a:t>
            </a:r>
            <a:r>
              <a:rPr lang="uk-UA" dirty="0" smtClean="0"/>
              <a:t>між СРСР та США з проблем роззброєння.</a:t>
            </a:r>
          </a:p>
          <a:p>
            <a:r>
              <a:rPr lang="uk-UA" b="1" dirty="0" smtClean="0"/>
              <a:t>1989 р. </a:t>
            </a:r>
            <a:r>
              <a:rPr lang="uk-UA" dirty="0" smtClean="0"/>
              <a:t>– Припинення розгортання стратегічних ракет у Європі. Запровадження </a:t>
            </a:r>
            <a:r>
              <a:rPr lang="uk-UA" b="1" dirty="0" smtClean="0"/>
              <a:t>тимчасової заборони на ядерні випробування</a:t>
            </a:r>
            <a:r>
              <a:rPr lang="uk-UA" dirty="0" smtClean="0"/>
              <a:t>. Підписання СРСР та США угоди про </a:t>
            </a:r>
            <a:r>
              <a:rPr lang="uk-UA" b="1" dirty="0" smtClean="0"/>
              <a:t>ліквідацію і скорочення певних видів ядерної зброї</a:t>
            </a:r>
            <a:r>
              <a:rPr lang="uk-UA" dirty="0" smtClean="0"/>
              <a:t>.</a:t>
            </a:r>
          </a:p>
          <a:p>
            <a:r>
              <a:rPr lang="uk-UA" dirty="0" smtClean="0"/>
              <a:t>Ніч з </a:t>
            </a:r>
            <a:r>
              <a:rPr lang="uk-UA" b="1" dirty="0" smtClean="0"/>
              <a:t>9 на 10 листопада 1989 р</a:t>
            </a:r>
            <a:r>
              <a:rPr lang="uk-UA" dirty="0" smtClean="0"/>
              <a:t>. – </a:t>
            </a:r>
            <a:r>
              <a:rPr lang="uk-UA" b="1" dirty="0" smtClean="0">
                <a:solidFill>
                  <a:srgbClr val="C00000"/>
                </a:solidFill>
              </a:rPr>
              <a:t>Падіння Берлінської стіни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0"/>
            <a:ext cx="9144000" cy="54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Хроніка</a:t>
            </a: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завершення </a:t>
            </a:r>
            <a:r>
              <a:rPr kumimoji="0" lang="uk-UA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“холодної</a:t>
            </a: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uk-UA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війни”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7410" name="Picture 2" descr="Саміт у Рейк'явіку — Вікіпедія"/>
          <p:cNvPicPr>
            <a:picLocks noChangeAspect="1" noChangeArrowheads="1"/>
          </p:cNvPicPr>
          <p:nvPr/>
        </p:nvPicPr>
        <p:blipFill>
          <a:blip r:embed="rId2"/>
          <a:srcRect l="7031" r="14453"/>
          <a:stretch>
            <a:fillRect/>
          </a:stretch>
        </p:blipFill>
        <p:spPr bwMode="auto">
          <a:xfrm>
            <a:off x="0" y="500042"/>
            <a:ext cx="3214678" cy="2712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500034" y="3143248"/>
            <a:ext cx="2428892" cy="5000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Саміт у Рейк'явіку, 1986 р.</a:t>
            </a:r>
            <a:endParaRPr lang="ru-RU" b="1" i="1" dirty="0"/>
          </a:p>
        </p:txBody>
      </p:sp>
      <p:pic>
        <p:nvPicPr>
          <p:cNvPr id="17412" name="Picture 4" descr="https://upload.wikimedia.org/wikipedia/commons/thumb/8/8d/Reagan_and_Gorbachev_signing.jpg/280px-Reagan_and_Gorbachev_signi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643314"/>
            <a:ext cx="3584288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28596" y="5715016"/>
            <a:ext cx="3000396" cy="114298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Укладання договору про ліквідацію ракет середньої та малої дальності, 1987 р.  </a:t>
            </a:r>
            <a:endParaRPr lang="ru-RU" b="1" i="1" dirty="0"/>
          </a:p>
        </p:txBody>
      </p:sp>
      <p:pic>
        <p:nvPicPr>
          <p:cNvPr id="2" name="Picture 2" descr="Падіння Берлінської стіни - новий дудл від Google до 30-річчя падіння Берлінської стіни 20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3714752"/>
            <a:ext cx="3413851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AutoShape 4" descr="27 років тому відбулося падіння Берлінської стіни — як це було — віде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4" name="AutoShape 6" descr="27 років тому відбулося падіння Берлінської стіни — як це було — віде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6" name="AutoShape 8" descr="27 років тому відбулося падіння Берлінської стіни — як це було — віде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8" name="AutoShape 10" descr="27 років тому відбулося падіння Берлінської стіни — як це було — віде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19" name="Picture 11" descr="C:\Users\Vika\Desktop\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4634318"/>
            <a:ext cx="3357554" cy="22236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3857620" y="5786454"/>
            <a:ext cx="2000264" cy="8572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Падіння Берлінської стіни, 1989 р.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" y="0"/>
            <a:ext cx="5929322" cy="350043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15 лютого 1989 р</a:t>
            </a:r>
            <a:r>
              <a:rPr lang="uk-UA" dirty="0" smtClean="0"/>
              <a:t>. – </a:t>
            </a:r>
            <a:r>
              <a:rPr lang="uk-UA" b="1" dirty="0" smtClean="0">
                <a:solidFill>
                  <a:srgbClr val="C00000"/>
                </a:solidFill>
              </a:rPr>
              <a:t>Виведення радянських військ з Афганістану.</a:t>
            </a:r>
          </a:p>
          <a:p>
            <a:r>
              <a:rPr lang="uk-UA" b="1" dirty="0" smtClean="0">
                <a:solidFill>
                  <a:srgbClr val="C00000"/>
                </a:solidFill>
              </a:rPr>
              <a:t>Листопад 1989 р. – Завершення </a:t>
            </a:r>
            <a:r>
              <a:rPr lang="uk-UA" b="1" dirty="0" err="1" smtClean="0">
                <a:solidFill>
                  <a:srgbClr val="C00000"/>
                </a:solidFill>
              </a:rPr>
              <a:t>“холодної</a:t>
            </a:r>
            <a:r>
              <a:rPr lang="uk-UA" b="1" dirty="0" smtClean="0">
                <a:solidFill>
                  <a:srgbClr val="C00000"/>
                </a:solidFill>
              </a:rPr>
              <a:t> </a:t>
            </a:r>
            <a:r>
              <a:rPr lang="uk-UA" b="1" dirty="0" err="1" smtClean="0">
                <a:solidFill>
                  <a:srgbClr val="C00000"/>
                </a:solidFill>
              </a:rPr>
              <a:t>війни”</a:t>
            </a:r>
            <a:r>
              <a:rPr lang="uk-UA" b="1" dirty="0" smtClean="0">
                <a:solidFill>
                  <a:srgbClr val="C00000"/>
                </a:solidFill>
              </a:rPr>
              <a:t>, </a:t>
            </a:r>
            <a:r>
              <a:rPr lang="uk-UA" dirty="0" smtClean="0"/>
              <a:t>спільна заява М.Горбачова та президента </a:t>
            </a:r>
            <a:r>
              <a:rPr lang="uk-UA" dirty="0" err="1" smtClean="0"/>
              <a:t>Дж.Буша</a:t>
            </a:r>
            <a:r>
              <a:rPr lang="uk-UA" dirty="0" smtClean="0"/>
              <a:t> ст. під час </a:t>
            </a:r>
            <a:r>
              <a:rPr lang="uk-UA" b="1" dirty="0" smtClean="0"/>
              <a:t>зустрічі на о. Мальта </a:t>
            </a:r>
            <a:r>
              <a:rPr lang="uk-UA" dirty="0" smtClean="0"/>
              <a:t>про те, що СРСР та США більше не є супротивниками.</a:t>
            </a:r>
          </a:p>
          <a:p>
            <a:r>
              <a:rPr lang="uk-UA" b="1" dirty="0" smtClean="0"/>
              <a:t>1990 р</a:t>
            </a:r>
            <a:r>
              <a:rPr lang="uk-UA" dirty="0" smtClean="0"/>
              <a:t>. – </a:t>
            </a:r>
            <a:r>
              <a:rPr lang="uk-UA" b="1" dirty="0" smtClean="0"/>
              <a:t>Засудження</a:t>
            </a:r>
            <a:r>
              <a:rPr lang="uk-UA" dirty="0" smtClean="0"/>
              <a:t> Москвою свого колишнього союзника </a:t>
            </a:r>
            <a:r>
              <a:rPr lang="uk-UA" b="1" dirty="0" smtClean="0"/>
              <a:t>– Іраку, який окупував Кувейт </a:t>
            </a:r>
            <a:r>
              <a:rPr lang="uk-UA" dirty="0" smtClean="0"/>
              <a:t>(серпень 1990 р.)</a:t>
            </a:r>
          </a:p>
          <a:p>
            <a:r>
              <a:rPr lang="uk-UA" dirty="0" smtClean="0"/>
              <a:t> </a:t>
            </a:r>
            <a:r>
              <a:rPr lang="uk-UA" b="1" dirty="0" smtClean="0">
                <a:solidFill>
                  <a:srgbClr val="C00000"/>
                </a:solidFill>
              </a:rPr>
              <a:t>3 жовтня 1990 р. – Об'єднання Німеччини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6386" name="Picture 2" descr="http://new.makinfo.org.ua/images/2020/02/15/311.jpg"/>
          <p:cNvPicPr>
            <a:picLocks noChangeAspect="1" noChangeArrowheads="1"/>
          </p:cNvPicPr>
          <p:nvPr/>
        </p:nvPicPr>
        <p:blipFill>
          <a:blip r:embed="rId2"/>
          <a:srcRect r="13636"/>
          <a:stretch>
            <a:fillRect/>
          </a:stretch>
        </p:blipFill>
        <p:spPr bwMode="auto">
          <a:xfrm>
            <a:off x="0" y="3571876"/>
            <a:ext cx="4071934" cy="18110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42844" y="5357826"/>
            <a:ext cx="3286148" cy="5000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Вивід військ з Афганістану, 1989 р. </a:t>
            </a:r>
            <a:endParaRPr lang="ru-RU" b="1" i="1" dirty="0"/>
          </a:p>
        </p:txBody>
      </p:sp>
      <p:pic>
        <p:nvPicPr>
          <p:cNvPr id="16388" name="Picture 4" descr="Кінець холодної війни та апельсини. Через 25 років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357166"/>
            <a:ext cx="3428992" cy="2164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929322" y="2643182"/>
            <a:ext cx="3071802" cy="5000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Зустріч на о. Мальта, 1989 р.</a:t>
            </a:r>
            <a:endParaRPr lang="ru-RU" b="1" i="1" dirty="0"/>
          </a:p>
        </p:txBody>
      </p:sp>
      <p:pic>
        <p:nvPicPr>
          <p:cNvPr id="16390" name="Picture 6" descr="Буря в пустелі&quot;: як завдати нищівного удару ворогу, який переважає ..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420" y="3643314"/>
            <a:ext cx="5000580" cy="2812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4857752" y="6357958"/>
            <a:ext cx="4071966" cy="5000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err="1" smtClean="0"/>
              <a:t>“Буря</a:t>
            </a:r>
            <a:r>
              <a:rPr lang="uk-UA" b="1" i="1" dirty="0" smtClean="0"/>
              <a:t> в </a:t>
            </a:r>
            <a:r>
              <a:rPr lang="uk-UA" b="1" i="1" dirty="0" err="1" smtClean="0"/>
              <a:t>пустелі”</a:t>
            </a:r>
            <a:r>
              <a:rPr lang="uk-UA" b="1" i="1" dirty="0" smtClean="0"/>
              <a:t>, війна в Перській затоці, 1990-1991 рр. </a:t>
            </a:r>
            <a:endParaRPr lang="ru-RU" b="1" i="1" dirty="0"/>
          </a:p>
        </p:txBody>
      </p:sp>
      <p:pic>
        <p:nvPicPr>
          <p:cNvPr id="16392" name="Picture 8" descr="Об'єднання Німеччини. Обставини та наслідки. Нариси: продаж, ціна ..."/>
          <p:cNvPicPr>
            <a:picLocks noChangeAspect="1" noChangeArrowheads="1"/>
          </p:cNvPicPr>
          <p:nvPr/>
        </p:nvPicPr>
        <p:blipFill>
          <a:blip r:embed="rId5"/>
          <a:srcRect t="23790" b="6093"/>
          <a:stretch>
            <a:fillRect/>
          </a:stretch>
        </p:blipFill>
        <p:spPr bwMode="auto">
          <a:xfrm>
            <a:off x="3039504" y="4857760"/>
            <a:ext cx="1819254" cy="200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0" y="6357958"/>
            <a:ext cx="2928926" cy="5000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Об'єднання Німеччини, 1990 р. 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4" y="4572008"/>
            <a:ext cx="4000496" cy="2071702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uk-UA" sz="1800" b="1" dirty="0" smtClean="0">
                <a:solidFill>
                  <a:srgbClr val="C00000"/>
                </a:solidFill>
              </a:rPr>
              <a:t>Перемога нового політичного мислення в зовнішній політиці СРСР, реальні кроки щодо його реалізації ознаменували на початку 90-х років завершення періоду </a:t>
            </a:r>
            <a:r>
              <a:rPr lang="uk-UA" sz="1800" b="1" dirty="0" err="1" smtClean="0">
                <a:solidFill>
                  <a:srgbClr val="C00000"/>
                </a:solidFill>
              </a:rPr>
              <a:t>“холодної</a:t>
            </a:r>
            <a:r>
              <a:rPr lang="uk-UA" sz="1800" b="1" dirty="0" smtClean="0">
                <a:solidFill>
                  <a:srgbClr val="C00000"/>
                </a:solidFill>
              </a:rPr>
              <a:t> </a:t>
            </a:r>
            <a:r>
              <a:rPr lang="uk-UA" sz="1800" b="1" dirty="0" err="1" smtClean="0">
                <a:solidFill>
                  <a:srgbClr val="C00000"/>
                </a:solidFill>
              </a:rPr>
              <a:t>війни”</a:t>
            </a:r>
            <a:r>
              <a:rPr lang="uk-UA" sz="1800" b="1" dirty="0" smtClean="0">
                <a:solidFill>
                  <a:srgbClr val="C00000"/>
                </a:solidFill>
              </a:rPr>
              <a:t>. Біполярність світу закінчилась. </a:t>
            </a:r>
            <a:endParaRPr lang="ru-RU" sz="1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72066" y="142852"/>
            <a:ext cx="4071934" cy="4357694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uk-UA" b="1" dirty="0" smtClean="0"/>
              <a:t>1991 р. – Розпад Організації Варшавського Договору. </a:t>
            </a:r>
          </a:p>
          <a:p>
            <a:r>
              <a:rPr lang="uk-UA" b="1" dirty="0" smtClean="0"/>
              <a:t>1991 р. </a:t>
            </a:r>
            <a:r>
              <a:rPr lang="uk-UA" dirty="0" smtClean="0"/>
              <a:t>– Підписання президентами М.Горбачовим та </a:t>
            </a:r>
            <a:r>
              <a:rPr lang="uk-UA" dirty="0" err="1" smtClean="0"/>
              <a:t>Дж.Бушем</a:t>
            </a:r>
            <a:r>
              <a:rPr lang="uk-UA" dirty="0" smtClean="0"/>
              <a:t> ст. </a:t>
            </a:r>
            <a:r>
              <a:rPr lang="uk-UA" b="1" dirty="0" smtClean="0"/>
              <a:t>Договору про скорочення стратегічних наступальних озброєнь – СНО-1.</a:t>
            </a:r>
          </a:p>
          <a:p>
            <a:r>
              <a:rPr lang="uk-UA" b="1" dirty="0" smtClean="0"/>
              <a:t>1 лютого 1992 р. </a:t>
            </a:r>
            <a:r>
              <a:rPr lang="uk-UA" dirty="0" smtClean="0"/>
              <a:t>– Підписання президентами </a:t>
            </a:r>
            <a:r>
              <a:rPr lang="uk-UA" dirty="0" err="1" smtClean="0"/>
              <a:t>Дж.Бушем</a:t>
            </a:r>
            <a:r>
              <a:rPr lang="uk-UA" dirty="0" smtClean="0"/>
              <a:t> ст. та Б.Єльциним </a:t>
            </a:r>
            <a:r>
              <a:rPr lang="uk-UA" b="1" dirty="0" err="1" smtClean="0"/>
              <a:t>Кемп-Девідської</a:t>
            </a:r>
            <a:r>
              <a:rPr lang="uk-UA" b="1" dirty="0" smtClean="0"/>
              <a:t> декларації, що </a:t>
            </a:r>
            <a:r>
              <a:rPr lang="uk-UA" b="1" dirty="0" smtClean="0">
                <a:solidFill>
                  <a:srgbClr val="C00000"/>
                </a:solidFill>
              </a:rPr>
              <a:t>юридично завершила </a:t>
            </a:r>
            <a:r>
              <a:rPr lang="uk-UA" b="1" dirty="0" err="1" smtClean="0">
                <a:solidFill>
                  <a:srgbClr val="C00000"/>
                </a:solidFill>
              </a:rPr>
              <a:t>“холодну</a:t>
            </a:r>
            <a:r>
              <a:rPr lang="uk-UA" b="1" dirty="0" smtClean="0">
                <a:solidFill>
                  <a:srgbClr val="C00000"/>
                </a:solidFill>
              </a:rPr>
              <a:t> </a:t>
            </a:r>
            <a:r>
              <a:rPr lang="uk-UA" b="1" dirty="0" err="1" smtClean="0">
                <a:solidFill>
                  <a:srgbClr val="C00000"/>
                </a:solidFill>
              </a:rPr>
              <a:t>війну”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5362" name="Picture 2" descr="Президент США Джордж Буш (ліворуч) і керівник СРСР Михайло Горбачов обмінюються ручками після підписання історичного Договору про скорочення стратегічного озброєння (СНО), який скоротив ядерний арсенал наддержав до третини. Москва, 31 липня 1991 рок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4643470" cy="2609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00034" y="2714620"/>
            <a:ext cx="4286280" cy="5000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/>
              <a:t>Підписання Договору СНО-1, </a:t>
            </a:r>
          </a:p>
          <a:p>
            <a:pPr algn="ctr"/>
            <a:r>
              <a:rPr lang="uk-UA" b="1" i="1" dirty="0" smtClean="0"/>
              <a:t>31 липня 1991 р.</a:t>
            </a:r>
            <a:endParaRPr lang="ru-RU" b="1" i="1" dirty="0"/>
          </a:p>
        </p:txBody>
      </p:sp>
      <p:sp>
        <p:nvSpPr>
          <p:cNvPr id="15364" name="AutoShape 4" descr="США и Россия открывают новую эру» 30 лет назад Ельцин и Буш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5" name="Picture 5" descr="C:\Users\Vika\Desktop\wide_4_3_2f4d52cf8daf758aec64383591379664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3214686"/>
            <a:ext cx="3474403" cy="2605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367" name="AutoShape 7" descr="Кэмп-Дэвидской декларации - 30 лет. Почему точка в &quot;холодной войне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8" name="Picture 8" descr="C:\Users\Vika\Desktop\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5039474"/>
            <a:ext cx="3071834" cy="1818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3071802" y="6000744"/>
            <a:ext cx="2143140" cy="8572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i="1" dirty="0" smtClean="0"/>
              <a:t>Підписання </a:t>
            </a:r>
            <a:r>
              <a:rPr lang="uk-UA" sz="1600" b="1" i="1" dirty="0" err="1" smtClean="0"/>
              <a:t>Кемп-Девідської</a:t>
            </a:r>
            <a:r>
              <a:rPr lang="uk-UA" sz="1600" b="1" i="1" dirty="0" smtClean="0"/>
              <a:t> декларації, 1992 р. </a:t>
            </a:r>
            <a:endParaRPr lang="ru-RU" sz="16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0"/>
            <a:ext cx="6589199" cy="62068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Використані джерела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" y="692696"/>
            <a:ext cx="9143999" cy="6165304"/>
          </a:xfrm>
          <a:solidFill>
            <a:schemeClr val="bg1">
              <a:lumMod val="65000"/>
            </a:schemeClr>
          </a:solidFill>
        </p:spPr>
        <p:txBody>
          <a:bodyPr/>
          <a:lstStyle/>
          <a:p>
            <a:r>
              <a:rPr lang="en-US" sz="1600" dirty="0" smtClean="0">
                <a:hlinkClick r:id="rId2"/>
              </a:rPr>
              <a:t>https://uk.wikipedia.org/wiki</a:t>
            </a:r>
            <a:endParaRPr lang="uk-UA" sz="1600" dirty="0" smtClean="0"/>
          </a:p>
          <a:p>
            <a:r>
              <a:rPr lang="en-US" sz="1600" dirty="0" smtClean="0">
                <a:hlinkClick r:id="rId3"/>
              </a:rPr>
              <a:t>https://defence-ua.com/army_and_war/vijna_u_kosmosi_jakoju_vona_mozhe_buti_v_suchasnomu_sviti-2518.html</a:t>
            </a:r>
            <a:endParaRPr lang="uk-UA" sz="1600" dirty="0" smtClean="0"/>
          </a:p>
          <a:p>
            <a:r>
              <a:rPr lang="en-US" sz="1600" dirty="0" smtClean="0">
                <a:hlinkClick r:id="rId4"/>
              </a:rPr>
              <a:t>https://matrix-info.com/tak-zapalyuvalasya-holodna-vijna/</a:t>
            </a:r>
            <a:endParaRPr lang="uk-UA" sz="1600" dirty="0" smtClean="0"/>
          </a:p>
          <a:p>
            <a:r>
              <a:rPr lang="en-US" sz="1600" dirty="0" smtClean="0">
                <a:hlinkClick r:id="rId5"/>
              </a:rPr>
              <a:t>https://novynarnia.com/2022/10/16/karybska-kryza-1962-i-yaderna-zagroza-2022/</a:t>
            </a:r>
            <a:endParaRPr lang="uk-UA" sz="1600" dirty="0" smtClean="0"/>
          </a:p>
          <a:p>
            <a:r>
              <a:rPr lang="en-US" sz="1600" dirty="0" smtClean="0">
                <a:hlinkClick r:id="rId6"/>
              </a:rPr>
              <a:t>https://zn.ua/ukr/WORLD/pivdenna-i-pivnichna-koreya-provedut-peregovori-na-kordoni-191628_.html</a:t>
            </a:r>
            <a:endParaRPr lang="uk-UA" sz="1600" dirty="0" smtClean="0"/>
          </a:p>
          <a:p>
            <a:r>
              <a:rPr lang="en-US" sz="1600" dirty="0" smtClean="0">
                <a:hlinkClick r:id="rId7"/>
              </a:rPr>
              <a:t>https://babel.ua/texts/76649-33-roki-tomu-radyanski-viyska-pishli-z-afganistanu-zgaduyemo-pro-ostannyu-viynu-radyanskogo-soyuzu-yaka-priskorila-yogo-rozval-u-15-foto</a:t>
            </a:r>
            <a:endParaRPr lang="uk-UA" sz="1600" dirty="0" smtClean="0"/>
          </a:p>
          <a:p>
            <a:r>
              <a:rPr lang="en-US" sz="1600" dirty="0" smtClean="0">
                <a:hlinkClick r:id="rId8"/>
              </a:rPr>
              <a:t>https://www.ukrinform.ua/rubric-world/3312369-ci-mozna-demokratiu-prinesti-na-bagnetah-abo-zgaduuci-vetnamsku-vijnu.html</a:t>
            </a:r>
            <a:endParaRPr lang="uk-UA" sz="1600" dirty="0" smtClean="0"/>
          </a:p>
          <a:p>
            <a:r>
              <a:rPr lang="en-US" sz="1600" dirty="0" smtClean="0">
                <a:hlinkClick r:id="rId9"/>
              </a:rPr>
              <a:t>https://unc.ua/uk/pochitat/pobeda-ssha-v-kosmicheskoy-gonke-90</a:t>
            </a:r>
            <a:endParaRPr lang="uk-UA" sz="1600" dirty="0" smtClean="0"/>
          </a:p>
          <a:p>
            <a:r>
              <a:rPr lang="en-US" sz="1600" dirty="0" smtClean="0">
                <a:hlinkClick r:id="rId10"/>
              </a:rPr>
              <a:t>https://uahistory.co/pidruchniki/sshypak-2019-world-history-11-class-standard-level/28.php</a:t>
            </a:r>
            <a:endParaRPr lang="uk-UA" sz="1600" dirty="0" smtClean="0"/>
          </a:p>
          <a:p>
            <a:r>
              <a:rPr lang="en-US" sz="1600" dirty="0" smtClean="0">
                <a:hlinkClick r:id="rId11"/>
              </a:rPr>
              <a:t>https://tsn.ua/ampstories/propagandistski-plakati-chasiv-holodnoyi-viyni</a:t>
            </a:r>
            <a:endParaRPr lang="uk-UA" sz="1600" dirty="0" smtClean="0"/>
          </a:p>
          <a:p>
            <a:r>
              <a:rPr lang="en-US" sz="1600" dirty="0" smtClean="0">
                <a:hlinkClick r:id="rId12"/>
              </a:rPr>
              <a:t>https://www.radiosvoboda.org/a/chasu-na-pidpysannia-novoho-yadernoho-dohovoru-obmal/30907388.html</a:t>
            </a:r>
            <a:endParaRPr lang="uk-UA" sz="1600" dirty="0" smtClean="0"/>
          </a:p>
          <a:p>
            <a:endParaRPr lang="uk-UA" sz="1600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3999" cy="6858000"/>
          </a:xfrm>
          <a:solidFill>
            <a:schemeClr val="bg1">
              <a:lumMod val="65000"/>
            </a:schemeClr>
          </a:solidFill>
        </p:spPr>
        <p:txBody>
          <a:bodyPr/>
          <a:lstStyle/>
          <a:p>
            <a:r>
              <a:rPr lang="en-US" dirty="0" smtClean="0">
                <a:hlinkClick r:id="rId2"/>
              </a:rPr>
              <a:t>https://ru.wikipedia.org/wiki</a:t>
            </a:r>
            <a:endParaRPr lang="uk-UA" dirty="0" smtClean="0"/>
          </a:p>
          <a:p>
            <a:r>
              <a:rPr lang="en-US" dirty="0" smtClean="0">
                <a:hlinkClick r:id="rId3"/>
              </a:rPr>
              <a:t>https://konkurent.ua/publication/69757/pershiy-v-istorii-dogovir-pro-zaboronu-yadernoi-zbroi-nabuv-chinnosti/</a:t>
            </a:r>
            <a:endParaRPr lang="uk-UA" dirty="0" smtClean="0"/>
          </a:p>
          <a:p>
            <a:r>
              <a:rPr lang="en-US" dirty="0" smtClean="0">
                <a:hlinkClick r:id="rId4"/>
              </a:rPr>
              <a:t>https://www.jnsm.com.ua/h/0526U/</a:t>
            </a:r>
            <a:endParaRPr lang="uk-UA" dirty="0" smtClean="0"/>
          </a:p>
          <a:p>
            <a:r>
              <a:rPr lang="en-US" dirty="0" smtClean="0">
                <a:hlinkClick r:id="rId5"/>
              </a:rPr>
              <a:t>https://www.jnsm.com.ua/h/0801Q/</a:t>
            </a:r>
            <a:endParaRPr lang="uk-UA" dirty="0" smtClean="0"/>
          </a:p>
          <a:p>
            <a:r>
              <a:rPr lang="en-US" dirty="0" smtClean="0">
                <a:hlinkClick r:id="rId6"/>
              </a:rPr>
              <a:t>https://uahistory.co/pidruchniki/hlibovska-ukraine-history-11-class-2019-standard-level/21.php</a:t>
            </a:r>
            <a:endParaRPr lang="uk-UA" dirty="0" smtClean="0"/>
          </a:p>
          <a:p>
            <a:r>
              <a:rPr lang="en-US" dirty="0" smtClean="0">
                <a:hlinkClick r:id="rId7"/>
              </a:rPr>
              <a:t>https://espreso.tv/news/2019/12/25/cey_den_v_istoriyi_40_rokiv_tomu_srsr_vviv_viyska_do_afganistanu</a:t>
            </a:r>
            <a:endParaRPr lang="uk-UA" dirty="0" smtClean="0"/>
          </a:p>
          <a:p>
            <a:r>
              <a:rPr lang="en-US" dirty="0" smtClean="0">
                <a:hlinkClick r:id="rId8"/>
              </a:rPr>
              <a:t>http://xn--80aimveh.pp.ua/nauka/3100-nove-poltichne-mislennya-ce-flosofya-zovnshnoyi-poltiki-srsr-perodu-perebudovi-gorbachov-mihaylo-sergyovich.html#google_vignette</a:t>
            </a:r>
            <a:endParaRPr lang="uk-UA" dirty="0" smtClean="0"/>
          </a:p>
          <a:p>
            <a:r>
              <a:rPr lang="en-US" dirty="0" smtClean="0">
                <a:hlinkClick r:id="rId9"/>
              </a:rPr>
              <a:t>http://new.makinfo.org.ua/index.php/blog-with-right-sidebar/462-15-lyutogo-31-a-richnitsya-vivedennya-vijsk-z-afganistanu</a:t>
            </a:r>
            <a:endParaRPr lang="uk-UA" dirty="0" smtClean="0"/>
          </a:p>
          <a:p>
            <a:r>
              <a:rPr lang="en-US" dirty="0" smtClean="0">
                <a:hlinkClick r:id="rId10"/>
              </a:rPr>
              <a:t>https://www.volynnews.com/news/policy/padinnia-berlinskoyi-stiny-u-svitlynakh/</a:t>
            </a:r>
            <a:endParaRPr lang="uk-UA" dirty="0" smtClean="0"/>
          </a:p>
          <a:p>
            <a:r>
              <a:rPr lang="en-US" dirty="0" smtClean="0">
                <a:hlinkClick r:id="rId11"/>
              </a:rPr>
              <a:t>https://www.dw.com/uk</a:t>
            </a:r>
            <a:endParaRPr lang="uk-UA" dirty="0" smtClean="0"/>
          </a:p>
          <a:p>
            <a:r>
              <a:rPr lang="en-US" dirty="0" smtClean="0">
                <a:hlinkClick r:id="rId12"/>
              </a:rPr>
              <a:t>https://ua.korrespondent.net/world/3451158-kinets-kholodnoi-viiny-ta-apelsyny-cherez-25-rokiv</a:t>
            </a:r>
            <a:endParaRPr lang="uk-UA" dirty="0" smtClean="0"/>
          </a:p>
          <a:p>
            <a:r>
              <a:rPr lang="en-US" dirty="0" smtClean="0">
                <a:hlinkClick r:id="rId13"/>
              </a:rPr>
              <a:t>https://www.5.ua/svit/buria-v-pusteli-266226.html</a:t>
            </a:r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18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Тема18</Template>
  <TotalTime>2408</TotalTime>
  <Words>1256</Words>
  <Application>Microsoft Office PowerPoint</Application>
  <PresentationFormat>Экран (4:3)</PresentationFormat>
  <Paragraphs>117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Тема18</vt:lpstr>
      <vt:lpstr>Слайд 1</vt:lpstr>
      <vt:lpstr>Слайд 2</vt:lpstr>
      <vt:lpstr>Слайд 3</vt:lpstr>
      <vt:lpstr>Утворення військово-політичних блоків: НАТО – 1949 р. та ОВД – 1955 р. </vt:lpstr>
      <vt:lpstr>- Гонка в галузі космічних досліджень; - Економічна війна та взаємна технологічна блокада; - Взаємне залякування США та СРСР; - Пропагандистська війна; - Гонка ракетно-ядерних і звичайних озброєнь </vt:lpstr>
      <vt:lpstr>Слайд 6</vt:lpstr>
      <vt:lpstr>Спроби роззброєння</vt:lpstr>
      <vt:lpstr>Передумови розрядки міжнародної напруженості - досягнення на початку 1970-х рр. військово-стратегічного паритету (рівноваги) між СРСР та США - негативні наслідки виснажливої гонки озброєнь для економіки провідних країн - загострення соціальних проблем у США внаслідок війни у В'єтнамі  - усвідомлення світовою громадськістю, керівниками провідних країн науково обґрунтованого висновку про катастрофічність для життя на Землі  будь-якого ядерного конфлікту </vt:lpstr>
      <vt:lpstr>Слайд 9</vt:lpstr>
      <vt:lpstr>Розрядка не стала довгостроковою політикою. Кожна з великих держав продовжувала прагнути до світової гегемонії </vt:lpstr>
      <vt:lpstr>Новий курс міжнародної політики – від конфронтації до співробітництва – був пов’язаний з ім'ям М.Горбачова, який прийшов до влади в СРСР у березні 1985 р. у період глибокої кризи комуністичної системи: </vt:lpstr>
      <vt:lpstr>Слайд 12</vt:lpstr>
      <vt:lpstr>Слайд 13</vt:lpstr>
      <vt:lpstr>Перемога нового політичного мислення в зовнішній політиці СРСР, реальні кроки щодо його реалізації ознаменували на початку 90-х років завершення періоду “холодної війни”. Біполярність світу закінчилась. </vt:lpstr>
      <vt:lpstr>Використані джерела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Виктория</dc:creator>
  <cp:lastModifiedBy>Vika</cp:lastModifiedBy>
  <cp:revision>90</cp:revision>
  <dcterms:created xsi:type="dcterms:W3CDTF">2024-05-07T12:29:55Z</dcterms:created>
  <dcterms:modified xsi:type="dcterms:W3CDTF">2024-05-16T18:33:17Z</dcterms:modified>
</cp:coreProperties>
</file>