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71" r:id="rId3"/>
    <p:sldId id="272" r:id="rId4"/>
    <p:sldId id="257" r:id="rId5"/>
    <p:sldId id="264" r:id="rId6"/>
    <p:sldId id="259" r:id="rId7"/>
    <p:sldId id="268" r:id="rId8"/>
    <p:sldId id="260" r:id="rId9"/>
    <p:sldId id="267" r:id="rId10"/>
    <p:sldId id="262" r:id="rId11"/>
    <p:sldId id="269" r:id="rId12"/>
    <p:sldId id="273" r:id="rId13"/>
    <p:sldId id="263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1" d="100"/>
          <a:sy n="51" d="100"/>
        </p:scale>
        <p:origin x="-1926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836712"/>
            <a:ext cx="3600400" cy="5544616"/>
          </a:xfrm>
        </p:spPr>
        <p:txBody>
          <a:bodyPr anchor="ctr">
            <a:noAutofit/>
          </a:bodyPr>
          <a:lstStyle/>
          <a:p>
            <a:pPr algn="ctr"/>
            <a:r>
              <a:rPr lang="ru-RU" sz="4400" b="1" i="1" dirty="0" err="1" smtClean="0"/>
              <a:t>Країни</a:t>
            </a:r>
            <a:r>
              <a:rPr lang="ru-RU" sz="4400" b="1" i="1" dirty="0" smtClean="0"/>
              <a:t>   </a:t>
            </a:r>
            <a:br>
              <a:rPr lang="ru-RU" sz="4400" b="1" i="1" dirty="0" smtClean="0"/>
            </a:br>
            <a:r>
              <a:rPr lang="ru-RU" sz="4400" b="1" i="1" dirty="0" err="1" smtClean="0"/>
              <a:t>Латинської</a:t>
            </a:r>
            <a:r>
              <a:rPr lang="ru-RU" sz="4400" b="1" i="1" dirty="0" smtClean="0"/>
              <a:t> Америки</a:t>
            </a:r>
            <a:br>
              <a:rPr lang="ru-RU" sz="4400" b="1" i="1" dirty="0" smtClean="0"/>
            </a:br>
            <a:r>
              <a:rPr lang="ru-RU" sz="4400" b="1" i="1" dirty="0" smtClean="0"/>
              <a:t>в </a:t>
            </a:r>
            <a:r>
              <a:rPr lang="ru-RU" sz="4400" b="1" i="1" dirty="0" err="1" smtClean="0"/>
              <a:t>другій</a:t>
            </a:r>
            <a:r>
              <a:rPr lang="ru-RU" sz="4400" b="1" i="1" dirty="0" smtClean="0"/>
              <a:t> </a:t>
            </a:r>
            <a:r>
              <a:rPr lang="ru-RU" sz="4400" b="1" i="1" dirty="0" err="1" smtClean="0"/>
              <a:t>половині</a:t>
            </a:r>
            <a:r>
              <a:rPr lang="ru-RU" sz="4400" b="1" i="1" dirty="0" smtClean="0"/>
              <a:t>  ХХ – на початку ХХІ </a:t>
            </a:r>
            <a:r>
              <a:rPr lang="ru-RU" sz="4400" b="1" i="1" dirty="0" err="1" smtClean="0"/>
              <a:t>століть</a:t>
            </a:r>
            <a:endParaRPr lang="ru-RU" sz="4400" b="1" i="1" dirty="0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268760"/>
            <a:ext cx="3851920" cy="4668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/>
              <a:t>Країни Латинської Америки</a:t>
            </a:r>
            <a:endParaRPr lang="ru-RU" b="1" i="1" dirty="0"/>
          </a:p>
        </p:txBody>
      </p:sp>
      <p:pic>
        <p:nvPicPr>
          <p:cNvPr id="3" name="Picture 2" descr="Презентація на тему Країни Латинської Америки (варіант 5) — презентації з  географії | GDZ4YO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484784"/>
            <a:ext cx="7096084" cy="50405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i="1" dirty="0" smtClean="0"/>
              <a:t>План уроку</a:t>
            </a:r>
            <a:endParaRPr lang="ru-RU" b="1" i="1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115616" y="1556792"/>
            <a:ext cx="7776864" cy="4800600"/>
          </a:xfrm>
        </p:spPr>
        <p:txBody>
          <a:bodyPr/>
          <a:lstStyle/>
          <a:p>
            <a:pPr marL="596646" indent="-514350">
              <a:buFont typeface="+mj-lt"/>
              <a:buAutoNum type="arabicPeriod"/>
            </a:pPr>
            <a:r>
              <a:rPr lang="uk-UA" b="1" i="1" dirty="0" smtClean="0"/>
              <a:t>Особливості </a:t>
            </a:r>
            <a:r>
              <a:rPr lang="uk-UA" b="1" i="1" dirty="0" smtClean="0"/>
              <a:t>розвитку регіону після ІІ  Світової </a:t>
            </a:r>
            <a:r>
              <a:rPr lang="uk-UA" b="1" i="1" dirty="0" smtClean="0"/>
              <a:t>війни</a:t>
            </a:r>
          </a:p>
          <a:p>
            <a:pPr marL="596646" indent="-514350">
              <a:buFont typeface="+mj-lt"/>
              <a:buAutoNum type="arabicPeriod"/>
            </a:pPr>
            <a:r>
              <a:rPr lang="uk-UA" b="1" i="1" dirty="0" smtClean="0"/>
              <a:t>Військові перевороти та диктаторські </a:t>
            </a:r>
            <a:r>
              <a:rPr lang="uk-UA" b="1" i="1" dirty="0" smtClean="0"/>
              <a:t>режими</a:t>
            </a:r>
          </a:p>
          <a:p>
            <a:pPr marL="596646" indent="-514350">
              <a:buFont typeface="+mj-lt"/>
              <a:buAutoNum type="arabicPeriod"/>
            </a:pPr>
            <a:r>
              <a:rPr lang="uk-UA" b="1" i="1" dirty="0" smtClean="0"/>
              <a:t>Проблеми політичного та економічного життя Латиноамериканських країн на зламі    ХХ – ХХІ  </a:t>
            </a:r>
            <a:r>
              <a:rPr lang="uk-UA" b="1" i="1" dirty="0" smtClean="0"/>
              <a:t>століть.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smtClean="0"/>
              <a:t>Особливості розвитку регіону в повоєнний час</a:t>
            </a:r>
            <a:endParaRPr lang="ru-RU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87624" y="1484784"/>
            <a:ext cx="7272808" cy="4968552"/>
          </a:xfrm>
        </p:spPr>
        <p:txBody>
          <a:bodyPr>
            <a:noAutofit/>
          </a:bodyPr>
          <a:lstStyle/>
          <a:p>
            <a:pPr lvl="8">
              <a:buNone/>
            </a:pPr>
            <a:r>
              <a:rPr lang="uk-UA" b="1" i="1" dirty="0" smtClean="0"/>
              <a:t>Економічні</a:t>
            </a:r>
          </a:p>
          <a:p>
            <a:r>
              <a:rPr lang="uk-UA" i="1" dirty="0" smtClean="0"/>
              <a:t>Різке скорочення надходження імпортних промислових товарів та іноземних капіталів</a:t>
            </a:r>
          </a:p>
          <a:p>
            <a:r>
              <a:rPr lang="uk-UA" i="1" dirty="0" err="1" smtClean="0"/>
              <a:t>Імпортозамінна</a:t>
            </a:r>
            <a:r>
              <a:rPr lang="uk-UA" i="1" dirty="0" smtClean="0"/>
              <a:t> індустріалізація</a:t>
            </a:r>
          </a:p>
          <a:p>
            <a:r>
              <a:rPr lang="uk-UA" i="1" dirty="0" smtClean="0"/>
              <a:t>Значний державний сектор в економіці</a:t>
            </a:r>
          </a:p>
          <a:p>
            <a:r>
              <a:rPr lang="uk-UA" i="1" dirty="0" smtClean="0"/>
              <a:t>Латифундизм</a:t>
            </a:r>
          </a:p>
          <a:p>
            <a:r>
              <a:rPr lang="uk-UA" i="1" dirty="0" smtClean="0"/>
              <a:t>Безземелля селян</a:t>
            </a:r>
          </a:p>
          <a:p>
            <a:r>
              <a:rPr lang="uk-UA" i="1" dirty="0" smtClean="0"/>
              <a:t>Масове безробіття</a:t>
            </a:r>
          </a:p>
          <a:p>
            <a:r>
              <a:rPr lang="uk-UA" i="1" dirty="0" smtClean="0"/>
              <a:t>Велике соціальне розшарування</a:t>
            </a:r>
          </a:p>
          <a:p>
            <a:pPr>
              <a:buNone/>
            </a:pPr>
            <a:endParaRPr lang="ru-RU" sz="2000" i="1" dirty="0"/>
          </a:p>
        </p:txBody>
      </p:sp>
      <p:sp>
        <p:nvSpPr>
          <p:cNvPr id="9218" name="AutoShape 2" descr="загальна характеристика процесів у країнах Латинської Амери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0" name="AutoShape 4" descr="загальна характеристика процесів у країнах Латинської Амери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2" name="AutoShape 6" descr="загальна характеристика процесів у країнах Латинської Амери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4" name="AutoShape 8" descr="Країни Передньої Азії та Латинської Америки в міжвоєнний період - Підручник  по Всесвітній історії (рівень стандарту). 10 клас. Полянський - Нова  програм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8" name="AutoShape 12" descr="загальна характеристика процесів у країнах Латинської Амери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3920" y="0"/>
            <a:ext cx="7890080" cy="1143000"/>
          </a:xfrm>
        </p:spPr>
        <p:txBody>
          <a:bodyPr>
            <a:normAutofit fontScale="90000"/>
          </a:bodyPr>
          <a:lstStyle/>
          <a:p>
            <a:r>
              <a:rPr lang="uk-UA" b="1" i="1" dirty="0" smtClean="0"/>
              <a:t>Особливості розвитку регіону в повоєнний час</a:t>
            </a:r>
            <a:endParaRPr lang="ru-RU" b="1" i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043608" y="1196752"/>
            <a:ext cx="7704856" cy="537321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uk-UA" sz="2000" b="1" i="1" dirty="0" smtClean="0"/>
              <a:t>Політичні</a:t>
            </a:r>
          </a:p>
          <a:p>
            <a:r>
              <a:rPr lang="uk-UA" sz="2400" i="1" dirty="0" smtClean="0"/>
              <a:t>Авторитарні методи правління</a:t>
            </a:r>
          </a:p>
          <a:p>
            <a:r>
              <a:rPr lang="uk-UA" sz="2400" i="1" dirty="0" smtClean="0"/>
              <a:t>Традиційно сильний вплив військових</a:t>
            </a:r>
          </a:p>
          <a:p>
            <a:r>
              <a:rPr lang="uk-UA" sz="2400" i="1" dirty="0" smtClean="0"/>
              <a:t>Стихійні соціалістичні настрої</a:t>
            </a:r>
          </a:p>
          <a:p>
            <a:r>
              <a:rPr lang="uk-UA" sz="2400" i="1" dirty="0" smtClean="0"/>
              <a:t>Значний вплив США:</a:t>
            </a:r>
          </a:p>
          <a:p>
            <a:r>
              <a:rPr lang="uk-UA" sz="2400" i="1" dirty="0" smtClean="0"/>
              <a:t>Америці розмістили свої військові бази і </a:t>
            </a:r>
            <a:r>
              <a:rPr lang="uk-UA" sz="2400" i="1" dirty="0" err="1" smtClean="0"/>
              <a:t>зв</a:t>
            </a:r>
            <a:r>
              <a:rPr lang="en-US" sz="2400" i="1" dirty="0" smtClean="0"/>
              <a:t>’</a:t>
            </a:r>
            <a:r>
              <a:rPr lang="uk-UA" sz="2400" i="1" dirty="0" err="1" smtClean="0"/>
              <a:t>язали</a:t>
            </a:r>
            <a:r>
              <a:rPr lang="uk-UA" sz="2400" i="1" dirty="0" smtClean="0"/>
              <a:t> більшість країн договорами про взаємну військову допомогу</a:t>
            </a:r>
          </a:p>
          <a:p>
            <a:r>
              <a:rPr lang="uk-UA" sz="2400" i="1" dirty="0" smtClean="0"/>
              <a:t>1947р – Міжамериканський договір</a:t>
            </a:r>
          </a:p>
          <a:p>
            <a:r>
              <a:rPr lang="uk-UA" sz="2400" i="1" dirty="0" smtClean="0"/>
              <a:t>1948р </a:t>
            </a:r>
            <a:r>
              <a:rPr lang="uk-UA" sz="2400" i="1" dirty="0" smtClean="0"/>
              <a:t>– статут Організації Американських держав ( ОАД)</a:t>
            </a:r>
          </a:p>
          <a:p>
            <a:r>
              <a:rPr lang="uk-UA" sz="2400" i="1" dirty="0" smtClean="0"/>
              <a:t>1948р – Декларація “ Про збереження і захист демократії в  Америці ”</a:t>
            </a:r>
            <a:endParaRPr lang="ru-RU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/>
              <a:t>Кубинська </a:t>
            </a:r>
            <a:r>
              <a:rPr lang="uk-UA" b="1" i="1" dirty="0" smtClean="0"/>
              <a:t>революція 1959 р.</a:t>
            </a:r>
            <a:endParaRPr lang="ru-RU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uk-UA" b="1" i="1" dirty="0" smtClean="0"/>
              <a:t>Причини</a:t>
            </a:r>
          </a:p>
          <a:p>
            <a:endParaRPr lang="uk-UA" b="1" i="1" dirty="0" smtClean="0"/>
          </a:p>
          <a:p>
            <a:r>
              <a:rPr lang="uk-UA" sz="2400" i="1" dirty="0" smtClean="0"/>
              <a:t>Економічна залежність від США</a:t>
            </a:r>
          </a:p>
          <a:p>
            <a:r>
              <a:rPr lang="uk-UA" sz="2400" i="1" dirty="0" smtClean="0"/>
              <a:t>Латифундизм</a:t>
            </a:r>
          </a:p>
          <a:p>
            <a:r>
              <a:rPr lang="uk-UA" sz="2400" i="1" dirty="0" smtClean="0"/>
              <a:t>Низький життєвий рівень населення</a:t>
            </a:r>
          </a:p>
          <a:p>
            <a:r>
              <a:rPr lang="uk-UA" sz="2400" i="1" dirty="0" smtClean="0"/>
              <a:t>Американський вплив на культуру Куби з боку США</a:t>
            </a:r>
            <a:endParaRPr lang="ru-RU" sz="2400" i="1" dirty="0"/>
          </a:p>
        </p:txBody>
      </p:sp>
      <p:pic>
        <p:nvPicPr>
          <p:cNvPr id="17412" name="Picture 4" descr="Куба карта світу - Куба карта світу (країни Карибського басейну - США)"/>
          <p:cNvPicPr>
            <a:picLocks noChangeAspect="1" noChangeArrowheads="1"/>
          </p:cNvPicPr>
          <p:nvPr/>
        </p:nvPicPr>
        <p:blipFill>
          <a:blip r:embed="rId2" cstate="print"/>
          <a:srcRect l="1223" t="2685" r="62092" b="6089"/>
          <a:stretch>
            <a:fillRect/>
          </a:stretch>
        </p:blipFill>
        <p:spPr bwMode="auto">
          <a:xfrm>
            <a:off x="5292080" y="1268760"/>
            <a:ext cx="3275959" cy="48593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994440"/>
          </a:xfrm>
        </p:spPr>
        <p:txBody>
          <a:bodyPr/>
          <a:lstStyle/>
          <a:p>
            <a:r>
              <a:rPr lang="uk-UA" b="1" i="1" dirty="0" smtClean="0"/>
              <a:t>Революційні перетворення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1524000"/>
            <a:ext cx="4361688" cy="4663440"/>
          </a:xfrm>
        </p:spPr>
        <p:txBody>
          <a:bodyPr>
            <a:normAutofit lnSpcReduction="10000"/>
          </a:bodyPr>
          <a:lstStyle/>
          <a:p>
            <a:r>
              <a:rPr lang="uk-UA" sz="2400" i="1" dirty="0" smtClean="0"/>
              <a:t>Куба </a:t>
            </a:r>
            <a:r>
              <a:rPr lang="uk-UA" sz="2400" i="1" dirty="0" smtClean="0"/>
              <a:t>стала на шлях побудови соціалізму</a:t>
            </a:r>
          </a:p>
          <a:p>
            <a:r>
              <a:rPr lang="uk-UA" sz="2400" i="1" dirty="0" smtClean="0"/>
              <a:t>Прийнято закон про аграрну реформу</a:t>
            </a:r>
          </a:p>
          <a:p>
            <a:r>
              <a:rPr lang="uk-UA" sz="2400" i="1" dirty="0" smtClean="0"/>
              <a:t>Націоналізована американська власність на острові</a:t>
            </a:r>
          </a:p>
          <a:p>
            <a:r>
              <a:rPr lang="uk-UA" sz="2400" i="1" dirty="0" smtClean="0"/>
              <a:t>Встановлені економічні та дипломатичні </a:t>
            </a:r>
            <a:r>
              <a:rPr lang="uk-UA" sz="2400" i="1" dirty="0" err="1" smtClean="0"/>
              <a:t>зв</a:t>
            </a:r>
            <a:r>
              <a:rPr lang="uk-UA" sz="2400" i="1" dirty="0" smtClean="0"/>
              <a:t> </a:t>
            </a:r>
            <a:r>
              <a:rPr lang="en-US" sz="2400" i="1" dirty="0" smtClean="0"/>
              <a:t>‘</a:t>
            </a:r>
            <a:r>
              <a:rPr lang="uk-UA" sz="2400" i="1" dirty="0" err="1" smtClean="0"/>
              <a:t>язки</a:t>
            </a:r>
            <a:r>
              <a:rPr lang="uk-UA" sz="2400" i="1" dirty="0" smtClean="0"/>
              <a:t> з СРСР</a:t>
            </a:r>
          </a:p>
          <a:p>
            <a:r>
              <a:rPr lang="uk-UA" sz="2400" i="1" dirty="0" smtClean="0"/>
              <a:t>Всі країни, крім Мексики, розірвали відносини з Кубою</a:t>
            </a:r>
          </a:p>
          <a:p>
            <a:pPr lvl="5">
              <a:buNone/>
            </a:pPr>
            <a:endParaRPr lang="uk-UA" sz="2000" i="1" dirty="0" smtClean="0"/>
          </a:p>
          <a:p>
            <a:endParaRPr lang="uk-UA" b="1" i="1" dirty="0" smtClean="0"/>
          </a:p>
          <a:p>
            <a:endParaRPr lang="uk-UA" b="1" i="1" dirty="0" smtClean="0"/>
          </a:p>
          <a:p>
            <a:endParaRPr lang="ru-RU" b="1" i="1" dirty="0"/>
          </a:p>
        </p:txBody>
      </p:sp>
      <p:pic>
        <p:nvPicPr>
          <p:cNvPr id="35842" name="Picture 2" descr="Фидель Кастро » Клуб КЛИ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628800"/>
            <a:ext cx="2989653" cy="347048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99592" y="5157192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 err="1" smtClean="0"/>
              <a:t>Фідель</a:t>
            </a:r>
            <a:r>
              <a:rPr lang="uk-UA" sz="2400" b="1" i="1" dirty="0" smtClean="0"/>
              <a:t> </a:t>
            </a:r>
            <a:r>
              <a:rPr lang="uk-UA" sz="2400" b="1" i="1" dirty="0" err="1" smtClean="0"/>
              <a:t>Кастро</a:t>
            </a:r>
            <a:endParaRPr lang="ru-RU" sz="24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/>
              <a:t>Державний переворот в Чилі</a:t>
            </a:r>
            <a:endParaRPr lang="ru-RU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71600" y="1524000"/>
            <a:ext cx="4121608" cy="466344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i="1" dirty="0" err="1" smtClean="0"/>
              <a:t>Військовий</a:t>
            </a:r>
            <a:r>
              <a:rPr lang="ru-RU" b="1" i="1" dirty="0" smtClean="0"/>
              <a:t>  переворот </a:t>
            </a:r>
            <a:r>
              <a:rPr lang="ru-RU" b="1" i="1" dirty="0" smtClean="0"/>
              <a:t>1973 року</a:t>
            </a:r>
            <a:endParaRPr lang="ru-RU" b="1" i="1" dirty="0" smtClean="0"/>
          </a:p>
          <a:p>
            <a:r>
              <a:rPr lang="uk-UA" sz="2600" i="1" dirty="0" smtClean="0"/>
              <a:t>22 серпня 1973р парламент Чилі закликає армію відновити конституційний порядок у країні</a:t>
            </a:r>
          </a:p>
          <a:p>
            <a:r>
              <a:rPr lang="uk-UA" sz="2600" i="1" dirty="0" smtClean="0"/>
              <a:t>11 вересня 1973р військовий переворот</a:t>
            </a:r>
          </a:p>
          <a:p>
            <a:r>
              <a:rPr lang="uk-UA" sz="2600" i="1" dirty="0" smtClean="0"/>
              <a:t>11 вересня 1973р оголошення про створення Урядової хунти Чилі на чолі з А. </a:t>
            </a:r>
            <a:r>
              <a:rPr lang="uk-UA" sz="2600" i="1" dirty="0" err="1" smtClean="0"/>
              <a:t>Піночетом</a:t>
            </a:r>
            <a:endParaRPr lang="ru-RU" sz="2600" i="1" dirty="0"/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844824"/>
            <a:ext cx="3474454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i="1" dirty="0" smtClean="0"/>
              <a:t>Чилі після перевороту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923928" y="1196752"/>
            <a:ext cx="5220072" cy="5661248"/>
          </a:xfrm>
        </p:spPr>
        <p:txBody>
          <a:bodyPr>
            <a:noAutofit/>
          </a:bodyPr>
          <a:lstStyle/>
          <a:p>
            <a:r>
              <a:rPr lang="uk-UA" sz="2400" i="1" dirty="0" smtClean="0"/>
              <a:t>Розгорнулись </a:t>
            </a:r>
            <a:r>
              <a:rPr lang="uk-UA" sz="2400" i="1" dirty="0" smtClean="0"/>
              <a:t>репресії; були заборонені соціалістичні і комуністичні  партії</a:t>
            </a:r>
          </a:p>
          <a:p>
            <a:r>
              <a:rPr lang="uk-UA" sz="2400" i="1" dirty="0" smtClean="0"/>
              <a:t>Стабілізували економічне становище</a:t>
            </a:r>
          </a:p>
          <a:p>
            <a:r>
              <a:rPr lang="uk-UA" sz="2400" i="1" dirty="0" smtClean="0"/>
              <a:t>Підвищено рівень життя населення</a:t>
            </a:r>
          </a:p>
          <a:p>
            <a:r>
              <a:rPr lang="uk-UA" sz="2400" i="1" dirty="0" smtClean="0"/>
              <a:t>1980 р – ухвалена Конституція, що відновила інститути демократії</a:t>
            </a:r>
          </a:p>
          <a:p>
            <a:r>
              <a:rPr lang="uk-UA" sz="2400" i="1" dirty="0" smtClean="0"/>
              <a:t>1989р- перемога </a:t>
            </a:r>
            <a:r>
              <a:rPr lang="uk-UA" sz="2400" i="1" dirty="0" err="1" smtClean="0"/>
              <a:t>християнсько</a:t>
            </a:r>
            <a:r>
              <a:rPr lang="uk-UA" sz="2400" i="1" dirty="0" smtClean="0"/>
              <a:t> – демократичної партії відновлено демократію та збережено позитивну динаміку в економіці</a:t>
            </a:r>
          </a:p>
          <a:p>
            <a:endParaRPr lang="uk-UA" sz="2400" i="1" dirty="0" smtClean="0"/>
          </a:p>
          <a:p>
            <a:endParaRPr lang="ru-RU" sz="2400" i="1" dirty="0"/>
          </a:p>
        </p:txBody>
      </p:sp>
      <p:pic>
        <p:nvPicPr>
          <p:cNvPr id="7" name="Picture 3" descr="Диктатор Аугусто Пиночет: picturehistory — LiveJourn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484784"/>
            <a:ext cx="2779247" cy="417646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115616" y="5805264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 smtClean="0"/>
              <a:t>Августо </a:t>
            </a:r>
            <a:r>
              <a:rPr lang="uk-UA" sz="2400" b="1" i="1" dirty="0" err="1" smtClean="0"/>
              <a:t>Піночет</a:t>
            </a:r>
            <a:endParaRPr lang="ru-RU" sz="24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0"/>
            <a:ext cx="7499176" cy="2002234"/>
          </a:xfrm>
        </p:spPr>
        <p:txBody>
          <a:bodyPr>
            <a:normAutofit/>
          </a:bodyPr>
          <a:lstStyle/>
          <a:p>
            <a:r>
              <a:rPr lang="uk-UA" sz="3200" b="1" i="1" dirty="0" smtClean="0"/>
              <a:t>Проблеми політичного </a:t>
            </a:r>
            <a:r>
              <a:rPr lang="uk-UA" sz="3200" b="1" i="1" dirty="0" smtClean="0"/>
              <a:t>життя </a:t>
            </a:r>
            <a:r>
              <a:rPr lang="uk-UA" sz="3200" b="1" i="1" dirty="0" smtClean="0"/>
              <a:t>Латиноамериканських країн на зламі    ХХ – ХХІ  соліть</a:t>
            </a:r>
            <a:endParaRPr lang="ru-RU" sz="3200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1916832"/>
            <a:ext cx="7560840" cy="4536504"/>
          </a:xfrm>
        </p:spPr>
        <p:txBody>
          <a:bodyPr>
            <a:normAutofit/>
          </a:bodyPr>
          <a:lstStyle/>
          <a:p>
            <a:r>
              <a:rPr lang="uk-UA" sz="2800" i="1" dirty="0" smtClean="0"/>
              <a:t>Гостро постала проблема здійснення </a:t>
            </a:r>
            <a:r>
              <a:rPr lang="uk-UA" sz="2800" b="1" i="1" dirty="0" smtClean="0"/>
              <a:t>політичних </a:t>
            </a:r>
            <a:r>
              <a:rPr lang="uk-UA" sz="2800" i="1" dirty="0" smtClean="0"/>
              <a:t>реформ, демократизації суспільного життя. </a:t>
            </a:r>
          </a:p>
          <a:p>
            <a:r>
              <a:rPr lang="uk-UA" sz="2800" i="1" dirty="0" smtClean="0"/>
              <a:t>Перехід  від диктатури до демократії в більшості випадків відбувся мирним шляхом</a:t>
            </a: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0"/>
            <a:ext cx="7499176" cy="1844824"/>
          </a:xfrm>
        </p:spPr>
        <p:txBody>
          <a:bodyPr>
            <a:normAutofit/>
          </a:bodyPr>
          <a:lstStyle/>
          <a:p>
            <a:r>
              <a:rPr lang="uk-UA" sz="3200" b="1" i="1" dirty="0" smtClean="0"/>
              <a:t>Проблеми </a:t>
            </a:r>
            <a:r>
              <a:rPr lang="uk-UA" sz="3200" b="1" i="1" dirty="0" smtClean="0"/>
              <a:t>економічного </a:t>
            </a:r>
            <a:r>
              <a:rPr lang="uk-UA" sz="3200" b="1" i="1" dirty="0" smtClean="0"/>
              <a:t>життя Латиноамериканських країн на зламі    ХХ – ХХІ  соліть</a:t>
            </a:r>
            <a:endParaRPr lang="ru-RU" sz="3200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4048" y="1844824"/>
            <a:ext cx="3600400" cy="5013176"/>
          </a:xfrm>
        </p:spPr>
        <p:txBody>
          <a:bodyPr>
            <a:normAutofit fontScale="85000" lnSpcReduction="10000"/>
          </a:bodyPr>
          <a:lstStyle/>
          <a:p>
            <a:r>
              <a:rPr lang="uk-UA" sz="2800" i="1" dirty="0" smtClean="0"/>
              <a:t>Відмовились від системи протекціонізму</a:t>
            </a:r>
          </a:p>
          <a:p>
            <a:r>
              <a:rPr lang="uk-UA" sz="2800" i="1" dirty="0" smtClean="0"/>
              <a:t>У економіку залучаються іноземні інвестори.</a:t>
            </a:r>
          </a:p>
          <a:p>
            <a:r>
              <a:rPr lang="uk-UA" sz="2800" i="1" dirty="0" smtClean="0"/>
              <a:t> Активно інтегруються у світове  господарство</a:t>
            </a:r>
          </a:p>
          <a:p>
            <a:r>
              <a:rPr lang="uk-UA" sz="2800" i="1" dirty="0" smtClean="0"/>
              <a:t>Удалися до роздержавлення та приватизації засобів виробництва</a:t>
            </a:r>
          </a:p>
          <a:p>
            <a:pPr>
              <a:buNone/>
            </a:pPr>
            <a:r>
              <a:rPr lang="uk-UA" sz="2800" i="1" dirty="0" smtClean="0"/>
              <a:t>.</a:t>
            </a:r>
            <a:endParaRPr lang="uk-UA" sz="2800" i="1" dirty="0" smtClean="0"/>
          </a:p>
          <a:p>
            <a:endParaRPr lang="ru-RU" sz="2400" dirty="0"/>
          </a:p>
        </p:txBody>
      </p:sp>
      <p:sp>
        <p:nvSpPr>
          <p:cNvPr id="2050" name="AutoShape 2" descr="загальна характеристика процесів у країнах Латинської Амери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2" name="Picture 4" descr="Латинська Америка | Соціально-економічна географія світу, 10 клас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988840"/>
            <a:ext cx="2638425" cy="2160240"/>
          </a:xfrm>
          <a:prstGeom prst="rect">
            <a:avLst/>
          </a:prstGeom>
          <a:noFill/>
        </p:spPr>
      </p:pic>
      <p:pic>
        <p:nvPicPr>
          <p:cNvPr id="6" name="Picture 10" descr="Особливості соціально-економічного та політичного розвитку країн регіону в  повоєнний час ❤️ | Історі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1" y="4581128"/>
            <a:ext cx="2736304" cy="1584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0"/>
            <a:ext cx="7890080" cy="1417638"/>
          </a:xfrm>
        </p:spPr>
        <p:txBody>
          <a:bodyPr>
            <a:normAutofit/>
          </a:bodyPr>
          <a:lstStyle/>
          <a:p>
            <a:r>
              <a:rPr lang="uk-UA" b="1" i="1" dirty="0" smtClean="0"/>
              <a:t>Інтеграційні процеси в країнах Латинської Америки</a:t>
            </a:r>
            <a:endParaRPr lang="ru-RU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447800"/>
            <a:ext cx="4432536" cy="4800600"/>
          </a:xfrm>
        </p:spPr>
        <p:txBody>
          <a:bodyPr/>
          <a:lstStyle/>
          <a:p>
            <a:r>
              <a:rPr lang="uk-UA" i="1" dirty="0" smtClean="0"/>
              <a:t>1991 р. – Сформували МЕРКОСУР</a:t>
            </a:r>
          </a:p>
          <a:p>
            <a:r>
              <a:rPr lang="uk-UA" i="1" dirty="0" smtClean="0"/>
              <a:t>1992 – Зона вільної торгівлі НАФТА</a:t>
            </a:r>
          </a:p>
          <a:p>
            <a:r>
              <a:rPr lang="uk-UA" i="1" dirty="0" smtClean="0"/>
              <a:t>У </a:t>
            </a:r>
            <a:r>
              <a:rPr lang="uk-UA" i="1" dirty="0" smtClean="0"/>
              <a:t>2004 р. </a:t>
            </a:r>
            <a:r>
              <a:rPr lang="uk-UA" i="1" dirty="0" smtClean="0"/>
              <a:t>об</a:t>
            </a:r>
            <a:r>
              <a:rPr lang="en-US" i="1" dirty="0" smtClean="0"/>
              <a:t>’</a:t>
            </a:r>
            <a:r>
              <a:rPr lang="uk-UA" i="1" dirty="0" smtClean="0"/>
              <a:t>єднання АЛБА </a:t>
            </a:r>
          </a:p>
          <a:p>
            <a:r>
              <a:rPr lang="uk-UA" i="1" dirty="0" smtClean="0"/>
              <a:t>запровадження </a:t>
            </a:r>
            <a:r>
              <a:rPr lang="uk-UA" i="1" dirty="0" smtClean="0"/>
              <a:t>у </a:t>
            </a:r>
            <a:r>
              <a:rPr lang="uk-UA" i="1" dirty="0" smtClean="0"/>
              <a:t>2009 </a:t>
            </a:r>
            <a:r>
              <a:rPr lang="uk-UA" i="1" dirty="0" smtClean="0"/>
              <a:t> </a:t>
            </a:r>
            <a:r>
              <a:rPr lang="uk-UA" i="1" dirty="0" smtClean="0"/>
              <a:t>р. </a:t>
            </a:r>
            <a:r>
              <a:rPr lang="uk-UA" i="1" dirty="0" smtClean="0"/>
              <a:t>спільної валюти – </a:t>
            </a:r>
            <a:r>
              <a:rPr lang="uk-UA" i="1" dirty="0" err="1" smtClean="0"/>
              <a:t>сукре</a:t>
            </a:r>
            <a:endParaRPr lang="ru-RU" dirty="0"/>
          </a:p>
        </p:txBody>
      </p:sp>
      <p:pic>
        <p:nvPicPr>
          <p:cNvPr id="1026" name="Picture 2" descr="https://history.vn.ua/pidruchniki/gisem-2019-world-history-11-class-standard-level/gisem-2019-world-history-11-class-standard-level.files/image1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3140968"/>
            <a:ext cx="3195290" cy="20756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7437512" cy="1143000"/>
          </a:xfrm>
        </p:spPr>
        <p:txBody>
          <a:bodyPr>
            <a:normAutofit fontScale="90000"/>
          </a:bodyPr>
          <a:lstStyle/>
          <a:p>
            <a:r>
              <a:rPr lang="uk-UA" sz="4900" b="1" i="1" dirty="0" smtClean="0"/>
              <a:t>Домашнє  завдання</a:t>
            </a:r>
            <a:br>
              <a:rPr lang="uk-UA" sz="4900" b="1" i="1" dirty="0" smtClean="0"/>
            </a:br>
            <a:endParaRPr lang="ru-RU" sz="4900" b="1" i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043608" y="908720"/>
            <a:ext cx="4536504" cy="5217443"/>
          </a:xfrm>
        </p:spPr>
        <p:txBody>
          <a:bodyPr>
            <a:normAutofit/>
          </a:bodyPr>
          <a:lstStyle/>
          <a:p>
            <a:pPr>
              <a:buNone/>
            </a:pPr>
            <a:endParaRPr lang="uk-UA" sz="2400" b="1" dirty="0" smtClean="0"/>
          </a:p>
          <a:p>
            <a:pPr>
              <a:buNone/>
            </a:pPr>
            <a:endParaRPr lang="uk-UA" sz="2000" i="1" dirty="0" smtClean="0"/>
          </a:p>
          <a:p>
            <a:pPr>
              <a:buNone/>
            </a:pPr>
            <a:endParaRPr lang="uk-UA" sz="2000" i="1" dirty="0" smtClean="0"/>
          </a:p>
          <a:p>
            <a:pPr marL="596646" indent="-514350">
              <a:buFont typeface="+mj-lt"/>
              <a:buAutoNum type="romanUcPeriod"/>
            </a:pPr>
            <a:r>
              <a:rPr lang="uk-UA" sz="2400" i="1" dirty="0" smtClean="0"/>
              <a:t>Чому, на вашу думку  частим  явищем у  Латиноамериканських країнах були  військові заколоти?</a:t>
            </a:r>
          </a:p>
          <a:p>
            <a:pPr marL="596646" indent="-514350">
              <a:buFont typeface="+mj-lt"/>
              <a:buAutoNum type="romanUcPeriod"/>
            </a:pPr>
            <a:r>
              <a:rPr lang="uk-UA" sz="2400" i="1" dirty="0" smtClean="0"/>
              <a:t> Напишіть есе про Ф. </a:t>
            </a:r>
            <a:r>
              <a:rPr lang="uk-UA" sz="2400" i="1" dirty="0" err="1" smtClean="0"/>
              <a:t>Кастро</a:t>
            </a:r>
            <a:r>
              <a:rPr lang="uk-UA" sz="2400" i="1" dirty="0" smtClean="0"/>
              <a:t>, його політичні погляди, зазначивши власне ставлення до цієї особистості.</a:t>
            </a:r>
          </a:p>
          <a:p>
            <a:pPr>
              <a:buNone/>
            </a:pPr>
            <a:endParaRPr lang="uk-UA" sz="2000" b="1" dirty="0" smtClean="0"/>
          </a:p>
        </p:txBody>
      </p:sp>
      <p:pic>
        <p:nvPicPr>
          <p:cNvPr id="14338" name="Picture 2" descr="Шість недоліків самоорганізації учнів, що завадять їм скласти ДПА і ЗН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420888"/>
            <a:ext cx="3206527" cy="3206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512</TotalTime>
  <Words>410</Words>
  <Application>Microsoft Office PowerPoint</Application>
  <PresentationFormat>Экран (4:3)</PresentationFormat>
  <Paragraphs>73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Солнцестояние</vt:lpstr>
      <vt:lpstr>Країни    Латинської Америки в другій половині  ХХ – на початку ХХІ століть</vt:lpstr>
      <vt:lpstr>Країни Латинської Америки</vt:lpstr>
      <vt:lpstr>План уроку</vt:lpstr>
      <vt:lpstr>Особливості розвитку регіону в повоєнний час</vt:lpstr>
      <vt:lpstr>Особливості розвитку регіону в повоєнний час</vt:lpstr>
      <vt:lpstr>Кубинська революція 1959 р.</vt:lpstr>
      <vt:lpstr>Революційні перетворення</vt:lpstr>
      <vt:lpstr>Державний переворот в Чилі</vt:lpstr>
      <vt:lpstr>Чилі після перевороту</vt:lpstr>
      <vt:lpstr>Проблеми політичного життя Латиноамериканських країн на зламі    ХХ – ХХІ  соліть</vt:lpstr>
      <vt:lpstr>Проблеми економічного життя Латиноамериканських країн на зламі    ХХ – ХХІ  соліть</vt:lpstr>
      <vt:lpstr>Інтеграційні процеси в країнах Латинської Америки</vt:lpstr>
      <vt:lpstr>Домашнє  завдання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Країни  Латинської Америки на зламі ХХ – ХХІ століть</dc:title>
  <dc:creator>User</dc:creator>
  <cp:lastModifiedBy>User</cp:lastModifiedBy>
  <cp:revision>53</cp:revision>
  <dcterms:created xsi:type="dcterms:W3CDTF">2020-12-11T16:00:59Z</dcterms:created>
  <dcterms:modified xsi:type="dcterms:W3CDTF">2020-12-30T13:45:59Z</dcterms:modified>
</cp:coreProperties>
</file>