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4" r:id="rId9"/>
    <p:sldId id="265" r:id="rId10"/>
    <p:sldId id="266" r:id="rId11"/>
    <p:sldId id="268" r:id="rId12"/>
    <p:sldId id="267" r:id="rId13"/>
    <p:sldId id="270" r:id="rId14"/>
    <p:sldId id="271" r:id="rId15"/>
    <p:sldId id="272" r:id="rId16"/>
    <p:sldId id="273" r:id="rId17"/>
    <p:sldId id="274" r:id="rId18"/>
    <p:sldId id="269" r:id="rId19"/>
    <p:sldId id="275" r:id="rId20"/>
    <p:sldId id="276" r:id="rId21"/>
    <p:sldId id="263"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136" d="100"/>
          <a:sy n="136" d="100"/>
        </p:scale>
        <p:origin x="-426"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Місце для дати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CB554D-5517-4CB1-A321-98AE25AE3A1C}" type="datetimeFigureOut">
              <a:rPr lang="uk-UA" smtClean="0"/>
              <a:t>13.10.2025</a:t>
            </a:fld>
            <a:endParaRPr lang="uk-UA"/>
          </a:p>
        </p:txBody>
      </p:sp>
      <p:sp>
        <p:nvSpPr>
          <p:cNvPr id="4" name="Місце для зображення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Місце для нотаток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6" name="Місце для нижнього колонтитула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Місце для номера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02E5BB-0D20-4E30-B0F4-5BFD12E23533}" type="slidenum">
              <a:rPr lang="uk-UA" smtClean="0"/>
              <a:t>‹№›</a:t>
            </a:fld>
            <a:endParaRPr lang="uk-UA"/>
          </a:p>
        </p:txBody>
      </p:sp>
    </p:spTree>
    <p:extLst>
      <p:ext uri="{BB962C8B-B14F-4D97-AF65-F5344CB8AC3E}">
        <p14:creationId xmlns:p14="http://schemas.microsoft.com/office/powerpoint/2010/main" val="11129361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28a989d3ca7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28a989d3ca7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67287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28a989d3ca7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28a989d3ca7_0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7500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28a989d3ca7_0_1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28a989d3ca7_0_1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76744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28a989d3ca7_0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28a989d3ca7_0_1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6537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uk-UA" smtClean="0"/>
              <a:t>Зразок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Клацніть, щоб редагувати стиль зразка підзаголовка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idx="1"/>
          </p:nvPr>
        </p:nvSpPr>
        <p:spPr/>
        <p:txBody>
          <a:bodyPr anchor="ct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uk-UA" smtClean="0"/>
              <a:t>Зразок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k-UA" smtClean="0"/>
              <a:t>Зразок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uk-UA" smtClean="0"/>
              <a:t>Зразок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uk-UA" smtClean="0"/>
              <a:t>Зразок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dirty="0"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Редагувати стиль зразка тексту</a:t>
            </a:r>
          </a:p>
        </p:txBody>
      </p:sp>
      <p:sp>
        <p:nvSpPr>
          <p:cNvPr id="5" name="Date Placeholder 4"/>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dirty="0" smtClean="0"/>
              <a:t>Клацніть піктограму, щоб додати зображення</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smtClean="0"/>
              <a:t>Редагувати стиль зразка тексту</a:t>
            </a:r>
          </a:p>
        </p:txBody>
      </p:sp>
      <p:sp>
        <p:nvSpPr>
          <p:cNvPr id="3" name="Date Placeholder 2"/>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uk-UA" smtClean="0"/>
              <a:t>Зразок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uk-UA" smtClean="0"/>
              <a:t>Зразок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smtClean="0"/>
              <a:t>Редагувати стиль зразка тексту</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uk-UA" smtClean="0"/>
              <a:t>Зразок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uk-UA" smtClean="0"/>
              <a:t>Зразок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uk-UA" smtClean="0"/>
              <a:t>Редагувати стиль зразка тексту</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uk-UA" smtClean="0"/>
              <a:t>Зразок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uk-UA" smtClean="0"/>
              <a:t>Редагувати стиль зразка тексту</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Редагувати стиль зразка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uk-UA" smtClean="0"/>
              <a:t>Зразок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uk-UA" smtClean="0"/>
              <a:t>Зразок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
        <p:cNvGrpSpPr/>
        <p:nvPr/>
      </p:nvGrpSpPr>
      <p:grpSpPr>
        <a:xfrm>
          <a:off x="0" y="0"/>
          <a:ext cx="0" cy="0"/>
          <a:chOff x="0" y="0"/>
          <a:chExt cx="0" cy="0"/>
        </a:xfrm>
      </p:grpSpPr>
      <p:cxnSp>
        <p:nvCxnSpPr>
          <p:cNvPr id="21" name="Google Shape;21;p4"/>
          <p:cNvCxnSpPr/>
          <p:nvPr/>
        </p:nvCxnSpPr>
        <p:spPr>
          <a:xfrm>
            <a:off x="656751" y="1680379"/>
            <a:ext cx="566400" cy="0"/>
          </a:xfrm>
          <a:prstGeom prst="straightConnector1">
            <a:avLst/>
          </a:prstGeom>
          <a:noFill/>
          <a:ln w="38100" cap="flat" cmpd="sng">
            <a:solidFill>
              <a:schemeClr val="accent4"/>
            </a:solidFill>
            <a:prstDash val="solid"/>
            <a:round/>
            <a:headEnd type="none" w="sm" len="sm"/>
            <a:tailEnd type="none" w="sm" len="sm"/>
          </a:ln>
        </p:spPr>
      </p:cxnSp>
      <p:sp>
        <p:nvSpPr>
          <p:cNvPr id="22" name="Google Shape;22;p4"/>
          <p:cNvSpPr txBox="1">
            <a:spLocks noGrp="1"/>
          </p:cNvSpPr>
          <p:nvPr>
            <p:ph type="title"/>
          </p:nvPr>
        </p:nvSpPr>
        <p:spPr>
          <a:xfrm>
            <a:off x="517200" y="610700"/>
            <a:ext cx="11157600" cy="914800"/>
          </a:xfrm>
          <a:prstGeom prst="rect">
            <a:avLst/>
          </a:prstGeom>
        </p:spPr>
        <p:txBody>
          <a:bodyPr spcFirstLastPara="1" wrap="square" lIns="91425" tIns="91425" rIns="91425" bIns="91425" anchor="b"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4"/>
          <p:cNvSpPr txBox="1">
            <a:spLocks noGrp="1"/>
          </p:cNvSpPr>
          <p:nvPr>
            <p:ph type="body" idx="1"/>
          </p:nvPr>
        </p:nvSpPr>
        <p:spPr>
          <a:xfrm>
            <a:off x="517200" y="1986432"/>
            <a:ext cx="11157600" cy="410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24" name="Google Shape;24;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uk" smtClean="0"/>
              <a:pPr/>
              <a:t>‹№›</a:t>
            </a:fld>
            <a:endParaRPr lang="uk"/>
          </a:p>
        </p:txBody>
      </p:sp>
    </p:spTree>
    <p:extLst>
      <p:ext uri="{BB962C8B-B14F-4D97-AF65-F5344CB8AC3E}">
        <p14:creationId xmlns:p14="http://schemas.microsoft.com/office/powerpoint/2010/main" val="3192915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uk-UA" smtClean="0"/>
              <a:t>Зразок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10/13/2025</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 id="2147483669" r:id="rId18"/>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google.com/search?sca_esv=9dcfb440f5eeb571&amp;cs=0&amp;sxsrf=AE3TifON-KSIL_Zn_6dTuxuTqHHPLTZXpw%3A1760341352783&amp;q=%D0%A2%D0%B5%D1%85%D0%BD%D0%BE%D0%BB%D0%BE%D0%B3%D1%96%D1%97&amp;sa=X&amp;ved=2ahUKEwjq_9_H1qCQAxUVRfEDHUbzIKcQxccNegQIFxAB&amp;mstk=AUtExfAn4IY4fg42qOxygKY9EHi6cvzhSD29aLt1nR1PD_-VXZqoxiiinvJHIAZfOBreqYR9mEFGkbU-fVdCIgODg8_LOAaTeRqZYneKD-LUdMgxOrYe0U0LgWieyynEufBNhV7M4RfrgAHvjVfr8J3jeXNcyToO64gT8zzNYYqpT5gbgQu31fEMT3ExZNH5zDDJvUsS4eV-9p9-pl0BYrdyUWfSjqHrNqlyMDqqMmFlF7UYffr14Xnnc23tiSUSZ2fHeOZB3U695B7R7WNZhZ_OSDIV&amp;csui=3"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ru.wikipedia.org/wiki/%D0%9D%D0%BE%D0%BA_(%D0%BA%D1%83%D0%BB%D1%8C%D1%82%D1%83%D1%80%D0%B0)" TargetMode="External"/><Relationship Id="rId2" Type="http://schemas.openxmlformats.org/officeDocument/2006/relationships/hyperlink" Target="https://vsviti.com.ua/collections/37294" TargetMode="External"/><Relationship Id="rId1" Type="http://schemas.openxmlformats.org/officeDocument/2006/relationships/slideLayout" Target="../slideLayouts/slideLayout3.xml"/><Relationship Id="rId5" Type="http://schemas.openxmlformats.org/officeDocument/2006/relationships/hyperlink" Target="https://uk.wikipedia.org/wiki/%D0%A1%D1%82%D0%B0%D1%80%D0%BE%D0%B4%D0%B0%D0%B2%D0%BD%D1%96%D0%B9_%D0%84%D0%B3%D0%B8%D0%BF%D0%B5%D1%82" TargetMode="External"/><Relationship Id="rId4" Type="http://schemas.openxmlformats.org/officeDocument/2006/relationships/hyperlink" Target="https://www.googl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uk-UA" b="1" dirty="0">
                <a:solidFill>
                  <a:schemeClr val="bg1"/>
                </a:solidFill>
                <a:latin typeface="Times New Roman" panose="02020603050405020304" pitchFamily="18" charset="0"/>
                <a:cs typeface="Times New Roman" panose="02020603050405020304" pitchFamily="18" charset="0"/>
              </a:rPr>
              <a:t>Що в історії називають цивілізацією.</a:t>
            </a:r>
          </a:p>
        </p:txBody>
      </p:sp>
      <p:sp>
        <p:nvSpPr>
          <p:cNvPr id="3" name="Підзаголовок 2"/>
          <p:cNvSpPr>
            <a:spLocks noGrp="1"/>
          </p:cNvSpPr>
          <p:nvPr>
            <p:ph type="subTitle" idx="1"/>
          </p:nvPr>
        </p:nvSpPr>
        <p:spPr/>
        <p:txBody>
          <a:bodyPr>
            <a:normAutofit fontScale="92500"/>
          </a:bodyPr>
          <a:lstStyle/>
          <a:p>
            <a:r>
              <a:rPr lang="uk-UA" dirty="0" smtClean="0"/>
              <a:t>Розробка уроку </a:t>
            </a:r>
          </a:p>
          <a:p>
            <a:r>
              <a:rPr lang="uk-UA" dirty="0" smtClean="0"/>
              <a:t>Історія України. Всесвітня історія (інтегрований курс)</a:t>
            </a:r>
          </a:p>
          <a:p>
            <a:r>
              <a:rPr lang="uk-UA" dirty="0" smtClean="0"/>
              <a:t>6 клас</a:t>
            </a:r>
          </a:p>
          <a:p>
            <a:r>
              <a:rPr lang="uk-UA" dirty="0" err="1" smtClean="0"/>
              <a:t>Богач</a:t>
            </a:r>
            <a:r>
              <a:rPr lang="uk-UA" dirty="0" smtClean="0"/>
              <a:t> В.М. </a:t>
            </a:r>
            <a:endParaRPr lang="uk-UA" dirty="0"/>
          </a:p>
        </p:txBody>
      </p:sp>
    </p:spTree>
    <p:extLst>
      <p:ext uri="{BB962C8B-B14F-4D97-AF65-F5344CB8AC3E}">
        <p14:creationId xmlns:p14="http://schemas.microsoft.com/office/powerpoint/2010/main" val="27271987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428625" y="200025"/>
            <a:ext cx="11187113" cy="6215063"/>
          </a:xfrm>
        </p:spPr>
        <p:txBody>
          <a:bodyPr>
            <a:normAutofit lnSpcReduction="10000"/>
          </a:bodyPr>
          <a:lstStyle/>
          <a:p>
            <a:pPr marL="0" indent="0">
              <a:buNone/>
            </a:pPr>
            <a:r>
              <a:rPr lang="uk-UA" sz="2200" i="1" dirty="0">
                <a:solidFill>
                  <a:schemeClr val="bg1"/>
                </a:solidFill>
                <a:latin typeface="Times New Roman" panose="02020603050405020304" pitchFamily="18" charset="0"/>
                <a:cs typeface="Times New Roman" panose="02020603050405020304" pitchFamily="18" charset="0"/>
              </a:rPr>
              <a:t>Мета: </a:t>
            </a:r>
            <a:r>
              <a:rPr lang="uk-UA" sz="2200" dirty="0">
                <a:solidFill>
                  <a:schemeClr val="bg1"/>
                </a:solidFill>
                <a:latin typeface="Times New Roman" panose="02020603050405020304" pitchFamily="18" charset="0"/>
                <a:cs typeface="Times New Roman" panose="02020603050405020304" pitchFamily="18" charset="0"/>
              </a:rPr>
              <a:t>познайомити учнів із поняттям «цивілізація», її ознаками, видами; дізнаються історію даного терміну та дату її вживання вперше</a:t>
            </a:r>
          </a:p>
          <a:p>
            <a:pPr marL="0" indent="0">
              <a:buNone/>
            </a:pPr>
            <a:r>
              <a:rPr lang="uk-UA" sz="2200" dirty="0">
                <a:solidFill>
                  <a:schemeClr val="bg1"/>
                </a:solidFill>
                <a:latin typeface="Times New Roman" panose="02020603050405020304" pitchFamily="18" charset="0"/>
                <a:cs typeface="Times New Roman" panose="02020603050405020304" pitchFamily="18" charset="0"/>
              </a:rPr>
              <a:t>Тип уроку: комбінований</a:t>
            </a:r>
          </a:p>
          <a:p>
            <a:pPr marL="0" indent="0">
              <a:buNone/>
            </a:pPr>
            <a:r>
              <a:rPr lang="uk-UA" sz="2200" dirty="0">
                <a:solidFill>
                  <a:schemeClr val="bg1"/>
                </a:solidFill>
                <a:latin typeface="Times New Roman" panose="02020603050405020304" pitchFamily="18" charset="0"/>
                <a:cs typeface="Times New Roman" panose="02020603050405020304" pitchFamily="18" charset="0"/>
              </a:rPr>
              <a:t>Поняття та терміни: цивілізація, варварство, дикість</a:t>
            </a:r>
          </a:p>
          <a:p>
            <a:pPr marL="0" indent="0">
              <a:buNone/>
            </a:pPr>
            <a:r>
              <a:rPr lang="uk-UA" sz="2200" dirty="0">
                <a:solidFill>
                  <a:schemeClr val="bg1"/>
                </a:solidFill>
                <a:latin typeface="Times New Roman" panose="02020603050405020304" pitchFamily="18" charset="0"/>
                <a:cs typeface="Times New Roman" panose="02020603050405020304" pitchFamily="18" charset="0"/>
              </a:rPr>
              <a:t>Обладнання: зошит, дошка, маркер.</a:t>
            </a:r>
          </a:p>
          <a:p>
            <a:pPr marL="0" indent="0">
              <a:buNone/>
            </a:pPr>
            <a:r>
              <a:rPr lang="uk-UA" sz="2200" dirty="0">
                <a:solidFill>
                  <a:schemeClr val="bg1"/>
                </a:solidFill>
                <a:latin typeface="Times New Roman" panose="02020603050405020304" pitchFamily="18" charset="0"/>
                <a:cs typeface="Times New Roman" panose="02020603050405020304" pitchFamily="18" charset="0"/>
              </a:rPr>
              <a:t>Очікувані результати</a:t>
            </a:r>
          </a:p>
          <a:p>
            <a:pPr marL="0" indent="0">
              <a:buNone/>
            </a:pPr>
            <a:r>
              <a:rPr lang="uk-UA" sz="2200" dirty="0">
                <a:solidFill>
                  <a:schemeClr val="bg1"/>
                </a:solidFill>
                <a:latin typeface="Times New Roman" panose="02020603050405020304" pitchFamily="18" charset="0"/>
                <a:cs typeface="Times New Roman" panose="02020603050405020304" pitchFamily="18" charset="0"/>
              </a:rPr>
              <a:t>Після цього уроку учні зможуть:</a:t>
            </a:r>
          </a:p>
          <a:p>
            <a:pPr marL="0" lvl="0" indent="0">
              <a:buNone/>
            </a:pPr>
            <a:r>
              <a:rPr lang="uk-UA" sz="2200" dirty="0">
                <a:solidFill>
                  <a:schemeClr val="bg1"/>
                </a:solidFill>
                <a:latin typeface="Times New Roman" panose="02020603050405020304" pitchFamily="18" charset="0"/>
                <a:cs typeface="Times New Roman" panose="02020603050405020304" pitchFamily="18" charset="0"/>
              </a:rPr>
              <a:t>знати визначення «цивілізація»;</a:t>
            </a:r>
          </a:p>
          <a:p>
            <a:pPr marL="0" lvl="0" indent="0">
              <a:buNone/>
            </a:pPr>
            <a:r>
              <a:rPr lang="uk-UA" sz="2200" dirty="0">
                <a:solidFill>
                  <a:schemeClr val="bg1"/>
                </a:solidFill>
                <a:latin typeface="Times New Roman" panose="02020603050405020304" pitchFamily="18" charset="0"/>
                <a:cs typeface="Times New Roman" panose="02020603050405020304" pitchFamily="18" charset="0"/>
              </a:rPr>
              <a:t>називати її ознаки, типи;</a:t>
            </a:r>
          </a:p>
          <a:p>
            <a:pPr marL="0" lvl="0" indent="0">
              <a:buNone/>
            </a:pPr>
            <a:r>
              <a:rPr lang="uk-UA" sz="2200" dirty="0">
                <a:solidFill>
                  <a:schemeClr val="bg1"/>
                </a:solidFill>
                <a:latin typeface="Times New Roman" panose="02020603050405020304" pitchFamily="18" charset="0"/>
                <a:cs typeface="Times New Roman" panose="02020603050405020304" pitchFamily="18" charset="0"/>
              </a:rPr>
              <a:t>знати історію терміну</a:t>
            </a:r>
          </a:p>
          <a:p>
            <a:pPr marL="0" indent="0">
              <a:buNone/>
            </a:pPr>
            <a:r>
              <a:rPr lang="uk-UA" sz="2200" dirty="0">
                <a:solidFill>
                  <a:schemeClr val="bg1"/>
                </a:solidFill>
                <a:latin typeface="Times New Roman" panose="02020603050405020304" pitchFamily="18" charset="0"/>
                <a:cs typeface="Times New Roman" panose="02020603050405020304" pitchFamily="18" charset="0"/>
              </a:rPr>
              <a:t>                                       </a:t>
            </a:r>
            <a:r>
              <a:rPr lang="uk-UA" sz="2200" u="sng" dirty="0">
                <a:solidFill>
                  <a:schemeClr val="bg1"/>
                </a:solidFill>
                <a:latin typeface="Times New Roman" panose="02020603050405020304" pitchFamily="18" charset="0"/>
                <a:cs typeface="Times New Roman" panose="02020603050405020304" pitchFamily="18" charset="0"/>
              </a:rPr>
              <a:t>ХІД УРОКУ</a:t>
            </a:r>
            <a:endParaRPr lang="uk-UA" sz="2200" dirty="0">
              <a:solidFill>
                <a:schemeClr val="bg1"/>
              </a:solidFill>
              <a:latin typeface="Times New Roman" panose="02020603050405020304" pitchFamily="18" charset="0"/>
              <a:cs typeface="Times New Roman" panose="02020603050405020304" pitchFamily="18" charset="0"/>
            </a:endParaRPr>
          </a:p>
          <a:p>
            <a:pPr marL="0" indent="0">
              <a:buNone/>
            </a:pPr>
            <a:r>
              <a:rPr lang="uk-UA" sz="2200" dirty="0">
                <a:solidFill>
                  <a:schemeClr val="bg1"/>
                </a:solidFill>
                <a:latin typeface="Times New Roman" panose="02020603050405020304" pitchFamily="18" charset="0"/>
                <a:cs typeface="Times New Roman" panose="02020603050405020304" pitchFamily="18" charset="0"/>
              </a:rPr>
              <a:t>І. Організаційний момент</a:t>
            </a:r>
          </a:p>
          <a:p>
            <a:pPr marL="0" indent="0">
              <a:buNone/>
            </a:pPr>
            <a:r>
              <a:rPr lang="uk-UA" sz="2200" dirty="0">
                <a:solidFill>
                  <a:schemeClr val="bg1"/>
                </a:solidFill>
                <a:latin typeface="Times New Roman" panose="02020603050405020304" pitchFamily="18" charset="0"/>
                <a:cs typeface="Times New Roman" panose="02020603050405020304" pitchFamily="18" charset="0"/>
              </a:rPr>
              <a:t>Перевірка  готовності класу до уроку. Повідомлення теми та мети уроку.</a:t>
            </a:r>
          </a:p>
          <a:p>
            <a:pPr marL="0" indent="0">
              <a:buNone/>
            </a:pPr>
            <a:r>
              <a:rPr lang="uk-UA" sz="2200" dirty="0">
                <a:solidFill>
                  <a:schemeClr val="bg1"/>
                </a:solidFill>
                <a:latin typeface="Times New Roman" panose="02020603050405020304" pitchFamily="18" charset="0"/>
                <a:cs typeface="Times New Roman" panose="02020603050405020304" pitchFamily="18" charset="0"/>
              </a:rPr>
              <a:t>ІІ. Актуалізація знань</a:t>
            </a:r>
          </a:p>
          <a:p>
            <a:endParaRPr lang="uk-UA" dirty="0"/>
          </a:p>
        </p:txBody>
      </p:sp>
    </p:spTree>
    <p:extLst>
      <p:ext uri="{BB962C8B-B14F-4D97-AF65-F5344CB8AC3E}">
        <p14:creationId xmlns:p14="http://schemas.microsoft.com/office/powerpoint/2010/main" val="27847124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dirty="0"/>
          </a:p>
        </p:txBody>
      </p:sp>
      <p:sp>
        <p:nvSpPr>
          <p:cNvPr id="3" name="Місце для вмісту 2"/>
          <p:cNvSpPr>
            <a:spLocks noGrp="1"/>
          </p:cNvSpPr>
          <p:nvPr>
            <p:ph idx="1"/>
          </p:nvPr>
        </p:nvSpPr>
        <p:spPr/>
        <p:txBody>
          <a:bodyPr/>
          <a:lstStyle/>
          <a:p>
            <a:r>
              <a:rPr lang="uk-UA" sz="2800" b="1" i="1" dirty="0">
                <a:solidFill>
                  <a:srgbClr val="292B2C"/>
                </a:solidFill>
                <a:latin typeface="Roboto" panose="02000000000000000000" pitchFamily="2" charset="0"/>
              </a:rPr>
              <a:t>права «Мікрофон».</a:t>
            </a:r>
            <a:r>
              <a:rPr lang="uk-UA" sz="2800" i="1" dirty="0">
                <a:solidFill>
                  <a:srgbClr val="292B2C"/>
                </a:solidFill>
                <a:latin typeface="Roboto" panose="02000000000000000000" pitchFamily="2" charset="0"/>
              </a:rPr>
              <a:t> </a:t>
            </a:r>
            <a:r>
              <a:rPr lang="uk-UA" sz="2800" i="1" dirty="0" smtClean="0">
                <a:solidFill>
                  <a:srgbClr val="292B2C"/>
                </a:solidFill>
                <a:latin typeface="Roboto" panose="02000000000000000000" pitchFamily="2" charset="0"/>
              </a:rPr>
              <a:t>Уявіть що у вас в руках мікрофон. Дайте пояснення: «Чи зустрічались вам термін «цивілізований»</a:t>
            </a:r>
            <a:r>
              <a:rPr lang="ru-RU" sz="2800" i="1" dirty="0" smtClean="0">
                <a:solidFill>
                  <a:srgbClr val="292B2C"/>
                </a:solidFill>
                <a:latin typeface="Roboto" panose="02000000000000000000" pitchFamily="2" charset="0"/>
              </a:rPr>
              <a:t>? Як на </a:t>
            </a:r>
            <a:r>
              <a:rPr lang="uk-UA" sz="2800" i="1" dirty="0" smtClean="0">
                <a:solidFill>
                  <a:srgbClr val="292B2C"/>
                </a:solidFill>
                <a:latin typeface="Roboto" panose="02000000000000000000" pitchFamily="2" charset="0"/>
              </a:rPr>
              <a:t>побутовому</a:t>
            </a:r>
            <a:r>
              <a:rPr lang="ru-RU" sz="2800" i="1" dirty="0" smtClean="0">
                <a:solidFill>
                  <a:srgbClr val="292B2C"/>
                </a:solidFill>
                <a:latin typeface="Roboto" panose="02000000000000000000" pitchFamily="2" charset="0"/>
              </a:rPr>
              <a:t> </a:t>
            </a:r>
            <a:r>
              <a:rPr lang="uk-UA" sz="2800" i="1" dirty="0" smtClean="0">
                <a:solidFill>
                  <a:srgbClr val="292B2C"/>
                </a:solidFill>
                <a:latin typeface="Roboto" panose="02000000000000000000" pitchFamily="2" charset="0"/>
              </a:rPr>
              <a:t>рівні</a:t>
            </a:r>
            <a:r>
              <a:rPr lang="ru-RU" sz="2800" i="1" dirty="0" smtClean="0">
                <a:solidFill>
                  <a:srgbClr val="292B2C"/>
                </a:solidFill>
                <a:latin typeface="Roboto" panose="02000000000000000000" pitchFamily="2" charset="0"/>
              </a:rPr>
              <a:t> ми </a:t>
            </a:r>
            <a:r>
              <a:rPr lang="ru-RU" sz="2800" i="1" dirty="0" err="1" smtClean="0">
                <a:solidFill>
                  <a:srgbClr val="292B2C"/>
                </a:solidFill>
                <a:latin typeface="Roboto" panose="02000000000000000000" pitchFamily="2" charset="0"/>
              </a:rPr>
              <a:t>його</a:t>
            </a:r>
            <a:r>
              <a:rPr lang="ru-RU" sz="2800" i="1" dirty="0" smtClean="0">
                <a:solidFill>
                  <a:srgbClr val="292B2C"/>
                </a:solidFill>
                <a:latin typeface="Roboto" panose="02000000000000000000" pitchFamily="2" charset="0"/>
              </a:rPr>
              <a:t> </a:t>
            </a:r>
            <a:r>
              <a:rPr lang="ru-RU" sz="2800" i="1" dirty="0" err="1" smtClean="0">
                <a:solidFill>
                  <a:srgbClr val="292B2C"/>
                </a:solidFill>
                <a:latin typeface="Roboto" panose="02000000000000000000" pitchFamily="2" charset="0"/>
              </a:rPr>
              <a:t>розуміємо</a:t>
            </a:r>
            <a:r>
              <a:rPr lang="ru-RU" sz="2800" i="1" dirty="0" smtClean="0">
                <a:solidFill>
                  <a:srgbClr val="292B2C"/>
                </a:solidFill>
                <a:latin typeface="Roboto" panose="02000000000000000000" pitchFamily="2" charset="0"/>
              </a:rPr>
              <a:t>? </a:t>
            </a:r>
            <a:r>
              <a:rPr lang="ru-RU" sz="2800" i="1" dirty="0" err="1" smtClean="0">
                <a:solidFill>
                  <a:srgbClr val="292B2C"/>
                </a:solidFill>
                <a:latin typeface="Roboto" panose="02000000000000000000" pitchFamily="2" charset="0"/>
              </a:rPr>
              <a:t>Чи</a:t>
            </a:r>
            <a:r>
              <a:rPr lang="ru-RU" sz="2800" i="1" dirty="0" smtClean="0">
                <a:solidFill>
                  <a:srgbClr val="292B2C"/>
                </a:solidFill>
                <a:latin typeface="Roboto" panose="02000000000000000000" pitchFamily="2" charset="0"/>
              </a:rPr>
              <a:t> </a:t>
            </a:r>
            <a:r>
              <a:rPr lang="uk-UA" sz="2800" i="1" dirty="0" smtClean="0">
                <a:solidFill>
                  <a:srgbClr val="292B2C"/>
                </a:solidFill>
                <a:latin typeface="Roboto" panose="02000000000000000000" pitchFamily="2" charset="0"/>
              </a:rPr>
              <a:t>тотожне</a:t>
            </a:r>
            <a:r>
              <a:rPr lang="ru-RU" sz="2800" i="1" dirty="0" smtClean="0">
                <a:solidFill>
                  <a:srgbClr val="292B2C"/>
                </a:solidFill>
                <a:latin typeface="Roboto" panose="02000000000000000000" pitchFamily="2" charset="0"/>
              </a:rPr>
              <a:t> </a:t>
            </a:r>
            <a:r>
              <a:rPr lang="ru-RU" sz="2800" i="1" dirty="0" err="1" smtClean="0">
                <a:solidFill>
                  <a:srgbClr val="292B2C"/>
                </a:solidFill>
                <a:latin typeface="Roboto" panose="02000000000000000000" pitchFamily="2" charset="0"/>
              </a:rPr>
              <a:t>це</a:t>
            </a:r>
            <a:r>
              <a:rPr lang="ru-RU" sz="2800" i="1" dirty="0" smtClean="0">
                <a:solidFill>
                  <a:srgbClr val="292B2C"/>
                </a:solidFill>
                <a:latin typeface="Roboto" panose="02000000000000000000" pitchFamily="2" charset="0"/>
              </a:rPr>
              <a:t> </a:t>
            </a:r>
            <a:r>
              <a:rPr lang="uk-UA" sz="2800" i="1" dirty="0" smtClean="0">
                <a:solidFill>
                  <a:srgbClr val="292B2C"/>
                </a:solidFill>
                <a:latin typeface="Roboto" panose="02000000000000000000" pitchFamily="2" charset="0"/>
              </a:rPr>
              <a:t>поняття</a:t>
            </a:r>
            <a:r>
              <a:rPr lang="ru-RU" sz="2800" i="1" dirty="0" smtClean="0">
                <a:solidFill>
                  <a:srgbClr val="292B2C"/>
                </a:solidFill>
                <a:latin typeface="Roboto" panose="02000000000000000000" pitchFamily="2" charset="0"/>
              </a:rPr>
              <a:t> з </a:t>
            </a:r>
            <a:r>
              <a:rPr lang="uk-UA" sz="2800" i="1" dirty="0" smtClean="0">
                <a:solidFill>
                  <a:srgbClr val="292B2C"/>
                </a:solidFill>
                <a:latin typeface="Roboto" panose="02000000000000000000" pitchFamily="2" charset="0"/>
              </a:rPr>
              <a:t>терміном</a:t>
            </a:r>
            <a:r>
              <a:rPr lang="ru-RU" sz="2800" i="1" dirty="0" smtClean="0">
                <a:solidFill>
                  <a:srgbClr val="292B2C"/>
                </a:solidFill>
                <a:latin typeface="Roboto" panose="02000000000000000000" pitchFamily="2" charset="0"/>
              </a:rPr>
              <a:t> «культура»? Людина </a:t>
            </a:r>
            <a:r>
              <a:rPr lang="uk-UA" sz="2800" i="1" dirty="0" smtClean="0">
                <a:solidFill>
                  <a:srgbClr val="292B2C"/>
                </a:solidFill>
                <a:latin typeface="Roboto" panose="02000000000000000000" pitchFamily="2" charset="0"/>
              </a:rPr>
              <a:t>цивілізована</a:t>
            </a:r>
            <a:r>
              <a:rPr lang="ru-RU" sz="2800" i="1" dirty="0" smtClean="0">
                <a:solidFill>
                  <a:srgbClr val="292B2C"/>
                </a:solidFill>
                <a:latin typeface="Roboto" panose="02000000000000000000" pitchFamily="2" charset="0"/>
              </a:rPr>
              <a:t> </a:t>
            </a:r>
            <a:r>
              <a:rPr lang="ru-RU" sz="2800" i="1" dirty="0" err="1" smtClean="0">
                <a:solidFill>
                  <a:srgbClr val="292B2C"/>
                </a:solidFill>
                <a:latin typeface="Roboto" panose="02000000000000000000" pitchFamily="2" charset="0"/>
              </a:rPr>
              <a:t>ци</a:t>
            </a:r>
            <a:r>
              <a:rPr lang="ru-RU" sz="2800" i="1" dirty="0" smtClean="0">
                <a:solidFill>
                  <a:srgbClr val="292B2C"/>
                </a:solidFill>
                <a:latin typeface="Roboto" panose="02000000000000000000" pitchFamily="2" charset="0"/>
              </a:rPr>
              <a:t> культурна?</a:t>
            </a:r>
            <a:endParaRPr lang="ru-UA" sz="2800" dirty="0"/>
          </a:p>
          <a:p>
            <a:endParaRPr lang="uk-UA" dirty="0"/>
          </a:p>
        </p:txBody>
      </p:sp>
    </p:spTree>
    <p:extLst>
      <p:ext uri="{BB962C8B-B14F-4D97-AF65-F5344CB8AC3E}">
        <p14:creationId xmlns:p14="http://schemas.microsoft.com/office/powerpoint/2010/main" val="26487296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Місце для вмісту 4"/>
          <p:cNvSpPr>
            <a:spLocks noGrp="1"/>
          </p:cNvSpPr>
          <p:nvPr>
            <p:ph idx="1"/>
          </p:nvPr>
        </p:nvSpPr>
        <p:spPr>
          <a:xfrm>
            <a:off x="209550" y="152400"/>
            <a:ext cx="11791950" cy="6400800"/>
          </a:xfrm>
        </p:spPr>
        <p:txBody>
          <a:bodyPr>
            <a:normAutofit/>
          </a:bodyPr>
          <a:lstStyle/>
          <a:p>
            <a:pPr marL="0" indent="0">
              <a:buNone/>
            </a:pPr>
            <a:r>
              <a:rPr lang="uk-UA" b="1" dirty="0">
                <a:solidFill>
                  <a:schemeClr val="bg1"/>
                </a:solidFill>
                <a:latin typeface="Times New Roman" panose="02020603050405020304" pitchFamily="18" charset="0"/>
                <a:cs typeface="Times New Roman" panose="02020603050405020304" pitchFamily="18" charset="0"/>
              </a:rPr>
              <a:t>Цивілізація — це велика людська спільнота з усталеними соціальними, політичними, культурними та духовними рисами, які виділяють її серед інших. Її ключові ознаки включають письменність, міста, державність, розвинене господарство, релігію, мистецтво, наукові та технічні досягнення та наявність унікального світогляду. </a:t>
            </a:r>
          </a:p>
          <a:p>
            <a:pPr marL="0" indent="0" algn="ctr">
              <a:buNone/>
            </a:pPr>
            <a:r>
              <a:rPr lang="uk-UA" dirty="0">
                <a:solidFill>
                  <a:schemeClr val="bg1"/>
                </a:solidFill>
                <a:latin typeface="Times New Roman" panose="02020603050405020304" pitchFamily="18" charset="0"/>
                <a:cs typeface="Times New Roman" panose="02020603050405020304" pitchFamily="18" charset="0"/>
              </a:rPr>
              <a:t>Основні ознаки цивілізації</a:t>
            </a:r>
          </a:p>
          <a:p>
            <a:pPr marL="457200" indent="-457200">
              <a:buFont typeface="+mj-lt"/>
              <a:buAutoNum type="arabicPeriod"/>
            </a:pPr>
            <a:r>
              <a:rPr lang="uk-UA" dirty="0">
                <a:solidFill>
                  <a:schemeClr val="bg1"/>
                </a:solidFill>
                <a:latin typeface="Times New Roman" panose="02020603050405020304" pitchFamily="18" charset="0"/>
                <a:cs typeface="Times New Roman" panose="02020603050405020304" pitchFamily="18" charset="0"/>
              </a:rPr>
              <a:t>Письменність і знання: Винайдення та використання письма, а також розвиток математичних, астрономічних та інших наукових знань. </a:t>
            </a:r>
          </a:p>
          <a:p>
            <a:pPr marL="457200" indent="-457200">
              <a:buFont typeface="+mj-lt"/>
              <a:buAutoNum type="arabicPeriod"/>
            </a:pPr>
            <a:r>
              <a:rPr lang="uk-UA" dirty="0">
                <a:solidFill>
                  <a:schemeClr val="bg1"/>
                </a:solidFill>
                <a:latin typeface="Times New Roman" panose="02020603050405020304" pitchFamily="18" charset="0"/>
                <a:cs typeface="Times New Roman" panose="02020603050405020304" pitchFamily="18" charset="0"/>
              </a:rPr>
              <a:t>Міста: Формування міст як центрів ремесла, торгівлі та культури, що призводить до урбанізації. </a:t>
            </a:r>
          </a:p>
          <a:p>
            <a:pPr marL="457200" indent="-457200">
              <a:buFont typeface="+mj-lt"/>
              <a:buAutoNum type="arabicPeriod"/>
            </a:pPr>
            <a:r>
              <a:rPr lang="uk-UA" dirty="0">
                <a:solidFill>
                  <a:schemeClr val="bg1"/>
                </a:solidFill>
                <a:latin typeface="Times New Roman" panose="02020603050405020304" pitchFamily="18" charset="0"/>
                <a:cs typeface="Times New Roman" panose="02020603050405020304" pitchFamily="18" charset="0"/>
              </a:rPr>
              <a:t>Держава: Поява складної політичної організації, апарату управління, законів та правової системи. </a:t>
            </a:r>
          </a:p>
          <a:p>
            <a:pPr marL="457200" indent="-457200">
              <a:buFont typeface="+mj-lt"/>
              <a:buAutoNum type="arabicPeriod"/>
            </a:pPr>
            <a:r>
              <a:rPr lang="uk-UA" dirty="0">
                <a:solidFill>
                  <a:schemeClr val="bg1"/>
                </a:solidFill>
                <a:latin typeface="Times New Roman" panose="02020603050405020304" pitchFamily="18" charset="0"/>
                <a:cs typeface="Times New Roman" panose="02020603050405020304" pitchFamily="18" charset="0"/>
              </a:rPr>
              <a:t>Господарство: Розвиток сільського господарства, спеціалізація праці, торгівля, в тому числі на значні відстані, та поява нових технологій для ведення господарства. </a:t>
            </a:r>
          </a:p>
          <a:p>
            <a:pPr marL="457200" indent="-457200">
              <a:buFont typeface="+mj-lt"/>
              <a:buAutoNum type="arabicPeriod"/>
            </a:pPr>
            <a:r>
              <a:rPr lang="uk-UA" dirty="0">
                <a:solidFill>
                  <a:schemeClr val="bg1"/>
                </a:solidFill>
                <a:latin typeface="Times New Roman" panose="02020603050405020304" pitchFamily="18" charset="0"/>
                <a:cs typeface="Times New Roman" panose="02020603050405020304" pitchFamily="18" charset="0"/>
              </a:rPr>
              <a:t>Релігія та світогляд: Наявність спільних духовних цінностей, ідеалів, релігійних уявлень та унікального світогляду, що об'єднує суспільство. </a:t>
            </a:r>
          </a:p>
          <a:p>
            <a:pPr marL="457200" indent="-457200">
              <a:buFont typeface="+mj-lt"/>
              <a:buAutoNum type="arabicPeriod"/>
            </a:pPr>
            <a:r>
              <a:rPr lang="uk-UA" dirty="0">
                <a:solidFill>
                  <a:schemeClr val="bg1"/>
                </a:solidFill>
                <a:latin typeface="Times New Roman" panose="02020603050405020304" pitchFamily="18" charset="0"/>
                <a:cs typeface="Times New Roman" panose="02020603050405020304" pitchFamily="18" charset="0"/>
              </a:rPr>
              <a:t>Культура та мистецтво: Розвиток мистецтва, архітектури, релігійних та культурних традицій, які формують унікальний стиль цивілізації. </a:t>
            </a:r>
          </a:p>
          <a:p>
            <a:pPr marL="457200" indent="-457200">
              <a:buFont typeface="+mj-lt"/>
              <a:buAutoNum type="arabicPeriod"/>
            </a:pPr>
            <a:r>
              <a:rPr lang="uk-UA" dirty="0">
                <a:solidFill>
                  <a:schemeClr val="bg1"/>
                </a:solidFill>
                <a:latin typeface="Times New Roman" panose="02020603050405020304" pitchFamily="18" charset="0"/>
                <a:cs typeface="Times New Roman" panose="02020603050405020304" pitchFamily="18" charset="0"/>
              </a:rPr>
              <a:t>Технологічний розвиток: Постійне вдосконалення знарядь праці, поява нових винаходів та технологій. </a:t>
            </a:r>
          </a:p>
        </p:txBody>
      </p:sp>
    </p:spTree>
    <p:extLst>
      <p:ext uri="{BB962C8B-B14F-4D97-AF65-F5344CB8AC3E}">
        <p14:creationId xmlns:p14="http://schemas.microsoft.com/office/powerpoint/2010/main" val="10380295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7BB311D-FC34-8AF1-7927-9DD658568C95}"/>
              </a:ext>
            </a:extLst>
          </p:cNvPr>
          <p:cNvSpPr>
            <a:spLocks noGrp="1"/>
          </p:cNvSpPr>
          <p:nvPr>
            <p:ph idx="1"/>
          </p:nvPr>
        </p:nvSpPr>
        <p:spPr>
          <a:xfrm>
            <a:off x="171450" y="457200"/>
            <a:ext cx="11772900" cy="2971800"/>
          </a:xfrm>
        </p:spPr>
        <p:txBody>
          <a:bodyPr>
            <a:normAutofit/>
          </a:bodyPr>
          <a:lstStyle/>
          <a:p>
            <a:pPr algn="l"/>
            <a:r>
              <a:rPr lang="uk-UA" sz="3600" b="1" i="0" dirty="0">
                <a:solidFill>
                  <a:srgbClr val="292B2C"/>
                </a:solidFill>
                <a:effectLst/>
                <a:latin typeface="Roboto" panose="02000000000000000000" pitchFamily="2" charset="0"/>
              </a:rPr>
              <a:t>Словник</a:t>
            </a:r>
            <a:endParaRPr lang="uk-UA" sz="3600" b="0" i="0" dirty="0">
              <a:solidFill>
                <a:srgbClr val="292B2C"/>
              </a:solidFill>
              <a:effectLst/>
              <a:latin typeface="Roboto" panose="02000000000000000000" pitchFamily="2" charset="0"/>
            </a:endParaRPr>
          </a:p>
          <a:p>
            <a:pPr marL="0" indent="0" algn="l">
              <a:buNone/>
            </a:pPr>
            <a:r>
              <a:rPr lang="uk-UA" b="1" i="1" dirty="0">
                <a:solidFill>
                  <a:schemeClr val="bg1"/>
                </a:solidFill>
                <a:effectLst/>
                <a:latin typeface="Roboto" panose="02000000000000000000" pitchFamily="2" charset="0"/>
              </a:rPr>
              <a:t>Цивілізація</a:t>
            </a:r>
            <a:r>
              <a:rPr lang="uk-UA" b="0" i="1" dirty="0">
                <a:solidFill>
                  <a:schemeClr val="bg1"/>
                </a:solidFill>
                <a:effectLst/>
                <a:latin typeface="Roboto" panose="02000000000000000000" pitchFamily="2" charset="0"/>
              </a:rPr>
              <a:t> — спосіб організації суспільства, господарства, культури, поширений на певній території у визначений проміжок часу.</a:t>
            </a:r>
            <a:endParaRPr lang="uk-UA" b="0" i="0" dirty="0">
              <a:solidFill>
                <a:schemeClr val="bg1"/>
              </a:solidFill>
              <a:effectLst/>
              <a:latin typeface="Roboto" panose="02000000000000000000" pitchFamily="2" charset="0"/>
            </a:endParaRPr>
          </a:p>
          <a:p>
            <a:pPr marL="0" indent="0" algn="l">
              <a:buNone/>
            </a:pPr>
            <a:r>
              <a:rPr lang="uk-UA" b="1" i="1" dirty="0">
                <a:solidFill>
                  <a:srgbClr val="292B2C"/>
                </a:solidFill>
                <a:effectLst/>
                <a:latin typeface="Roboto" panose="02000000000000000000" pitchFamily="2" charset="0"/>
              </a:rPr>
              <a:t>Держава</a:t>
            </a:r>
            <a:r>
              <a:rPr lang="uk-UA" b="0" i="1" dirty="0">
                <a:solidFill>
                  <a:srgbClr val="292B2C"/>
                </a:solidFill>
                <a:effectLst/>
                <a:latin typeface="Roboto" panose="02000000000000000000" pitchFamily="2" charset="0"/>
              </a:rPr>
              <a:t> — форма організації суспільства, покликана регулювати відносини всередині й захищати від зовнішніх ворогів.</a:t>
            </a:r>
            <a:endParaRPr lang="uk-UA" b="0" i="0" dirty="0">
              <a:solidFill>
                <a:srgbClr val="292B2C"/>
              </a:solidFill>
              <a:effectLst/>
              <a:latin typeface="Roboto" panose="02000000000000000000" pitchFamily="2" charset="0"/>
            </a:endParaRPr>
          </a:p>
          <a:p>
            <a:pPr marL="0" indent="0" algn="l">
              <a:buNone/>
            </a:pPr>
            <a:r>
              <a:rPr lang="uk-UA" b="1" i="1" dirty="0">
                <a:solidFill>
                  <a:srgbClr val="292B2C"/>
                </a:solidFill>
                <a:effectLst/>
                <a:latin typeface="Roboto" panose="02000000000000000000" pitchFamily="2" charset="0"/>
              </a:rPr>
              <a:t>Місто</a:t>
            </a:r>
            <a:r>
              <a:rPr lang="uk-UA" b="0" i="1" dirty="0">
                <a:solidFill>
                  <a:srgbClr val="292B2C"/>
                </a:solidFill>
                <a:effectLst/>
                <a:latin typeface="Roboto" panose="02000000000000000000" pitchFamily="2" charset="0"/>
              </a:rPr>
              <a:t> — поселення з адміністративними будівлями, у якому живуть різні групи населення: ремісники, чиновники, робітники, владна верхівка.</a:t>
            </a:r>
            <a:endParaRPr lang="uk-UA" b="0" i="0" dirty="0">
              <a:solidFill>
                <a:srgbClr val="292B2C"/>
              </a:solidFill>
              <a:effectLst/>
              <a:latin typeface="Roboto" panose="02000000000000000000" pitchFamily="2" charset="0"/>
            </a:endParaRPr>
          </a:p>
          <a:p>
            <a:endParaRPr lang="ru-UA" dirty="0"/>
          </a:p>
        </p:txBody>
      </p:sp>
      <p:pic>
        <p:nvPicPr>
          <p:cNvPr id="1026" name="Picture 2" descr="Вступ: історія як наука та шкільний предмет">
            <a:extLst>
              <a:ext uri="{FF2B5EF4-FFF2-40B4-BE49-F238E27FC236}">
                <a16:creationId xmlns:a16="http://schemas.microsoft.com/office/drawing/2014/main" id="{5B833C4A-B243-2AD1-34A1-4A31E3721E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2943" y="5086350"/>
            <a:ext cx="3391726" cy="1109791"/>
          </a:xfrm>
          <a:prstGeom prst="rect">
            <a:avLst/>
          </a:prstGeom>
          <a:noFill/>
          <a:extLst>
            <a:ext uri="{909E8E84-426E-40DD-AFC4-6F175D3DCCD1}">
              <a14:hiddenFill xmlns:a14="http://schemas.microsoft.com/office/drawing/2010/main">
                <a:solidFill>
                  <a:srgbClr val="FFFFFF"/>
                </a:solidFill>
              </a14:hiddenFill>
            </a:ext>
          </a:extLst>
        </p:spPr>
      </p:pic>
      <p:sp>
        <p:nvSpPr>
          <p:cNvPr id="4" name="Місце для вмісту 2"/>
          <p:cNvSpPr txBox="1">
            <a:spLocks/>
          </p:cNvSpPr>
          <p:nvPr/>
        </p:nvSpPr>
        <p:spPr>
          <a:xfrm>
            <a:off x="5505450" y="3429000"/>
            <a:ext cx="5886450" cy="2114550"/>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buNone/>
            </a:pPr>
            <a:r>
              <a:rPr lang="uk-UA" dirty="0" smtClean="0">
                <a:solidFill>
                  <a:srgbClr val="FF0000"/>
                </a:solidFill>
              </a:rPr>
              <a:t>Цивілізація — такий щабель розвитку людства , коли </a:t>
            </a:r>
            <a:r>
              <a:rPr lang="uk-UA" dirty="0" err="1" smtClean="0">
                <a:solidFill>
                  <a:srgbClr val="FF0000"/>
                </a:solidFill>
              </a:rPr>
              <a:t>власнісоціальні</a:t>
            </a:r>
            <a:r>
              <a:rPr lang="uk-UA" dirty="0" smtClean="0">
                <a:solidFill>
                  <a:srgbClr val="FF0000"/>
                </a:solidFill>
              </a:rPr>
              <a:t> зв'язки починають домінувати над природними, і </a:t>
            </a:r>
            <a:r>
              <a:rPr lang="uk-UA" dirty="0" err="1" smtClean="0">
                <a:solidFill>
                  <a:srgbClr val="FF0000"/>
                </a:solidFill>
              </a:rPr>
              <a:t>колисуспільство</a:t>
            </a:r>
            <a:r>
              <a:rPr lang="uk-UA" dirty="0" smtClean="0">
                <a:solidFill>
                  <a:srgbClr val="FF0000"/>
                </a:solidFill>
              </a:rPr>
              <a:t> починає розвиватися і функціонувати на </a:t>
            </a:r>
            <a:r>
              <a:rPr lang="uk-UA" dirty="0" err="1" smtClean="0">
                <a:solidFill>
                  <a:srgbClr val="FF0000"/>
                </a:solidFill>
              </a:rPr>
              <a:t>своємувласному</a:t>
            </a:r>
            <a:r>
              <a:rPr lang="uk-UA" dirty="0" smtClean="0">
                <a:solidFill>
                  <a:srgbClr val="FF0000"/>
                </a:solidFill>
              </a:rPr>
              <a:t> ґрунті.</a:t>
            </a:r>
            <a:endParaRPr lang="uk-UA" dirty="0">
              <a:solidFill>
                <a:srgbClr val="FF0000"/>
              </a:solidFill>
            </a:endParaRPr>
          </a:p>
        </p:txBody>
      </p:sp>
    </p:spTree>
    <p:extLst>
      <p:ext uri="{BB962C8B-B14F-4D97-AF65-F5344CB8AC3E}">
        <p14:creationId xmlns:p14="http://schemas.microsoft.com/office/powerpoint/2010/main" val="40917811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1771650"/>
            <a:ext cx="10726738" cy="4222749"/>
          </a:xfrm>
        </p:spPr>
        <p:txBody>
          <a:bodyPr>
            <a:normAutofit fontScale="90000"/>
          </a:bodyPr>
          <a:lstStyle/>
          <a:p>
            <a:r>
              <a:rPr lang="uk-UA" dirty="0"/>
              <a:t/>
            </a:r>
            <a:br>
              <a:rPr lang="uk-UA" dirty="0"/>
            </a:br>
            <a:r>
              <a:rPr lang="uk-UA" dirty="0"/>
              <a:t/>
            </a:r>
            <a:br>
              <a:rPr lang="uk-UA" dirty="0"/>
            </a:br>
            <a:r>
              <a:rPr lang="uk-UA" dirty="0"/>
              <a:t/>
            </a:r>
            <a:br>
              <a:rPr lang="uk-UA" dirty="0"/>
            </a:br>
            <a:r>
              <a:rPr lang="uk-UA" dirty="0"/>
              <a:t/>
            </a:r>
            <a:br>
              <a:rPr lang="uk-UA" dirty="0"/>
            </a:br>
            <a:r>
              <a:rPr lang="uk-UA" b="1" dirty="0" smtClean="0"/>
              <a:t>У </a:t>
            </a:r>
            <a:r>
              <a:rPr lang="uk-UA" b="1" dirty="0"/>
              <a:t>Стародавньому світі серед інших існували такі великі цивілізації, </a:t>
            </a:r>
            <a:r>
              <a:rPr lang="uk-UA" b="1" i="1" dirty="0"/>
              <a:t>як цивілізації Месопотамії (Межиріччя), Єгипту, Індії, Китаю, Греції та Риму. </a:t>
            </a:r>
            <a:r>
              <a:rPr lang="uk-UA" b="1" i="1" dirty="0" smtClean="0"/>
              <a:t> Проте існували також маловідомі цивілізації </a:t>
            </a:r>
            <a:r>
              <a:rPr lang="uk-UA" b="1" i="1" dirty="0" err="1" smtClean="0"/>
              <a:t>азії</a:t>
            </a:r>
            <a:r>
              <a:rPr lang="uk-UA" b="1" i="1" dirty="0" smtClean="0"/>
              <a:t>, </a:t>
            </a:r>
            <a:r>
              <a:rPr lang="uk-UA" b="1" i="1" dirty="0" err="1" smtClean="0"/>
              <a:t>африки</a:t>
            </a:r>
            <a:r>
              <a:rPr lang="uk-UA" b="1" i="1" dirty="0" smtClean="0"/>
              <a:t> і південної Америки</a:t>
            </a:r>
            <a:endParaRPr lang="uk-UA" dirty="0"/>
          </a:p>
        </p:txBody>
      </p:sp>
      <p:sp>
        <p:nvSpPr>
          <p:cNvPr id="3" name="Місце для вмісту 2"/>
          <p:cNvSpPr>
            <a:spLocks noGrp="1"/>
          </p:cNvSpPr>
          <p:nvPr>
            <p:ph idx="1"/>
          </p:nvPr>
        </p:nvSpPr>
        <p:spPr>
          <a:xfrm>
            <a:off x="684212" y="685801"/>
            <a:ext cx="10726738" cy="1085849"/>
          </a:xfrm>
        </p:spPr>
        <p:txBody>
          <a:bodyPr>
            <a:normAutofit/>
          </a:bodyPr>
          <a:lstStyle/>
          <a:p>
            <a:pPr marL="0" indent="0">
              <a:buNone/>
            </a:pPr>
            <a:r>
              <a:rPr lang="uk-UA" sz="3600" dirty="0">
                <a:solidFill>
                  <a:srgbClr val="FF0000"/>
                </a:solidFill>
                <a:latin typeface="Times New Roman" panose="02020603050405020304" pitchFamily="18" charset="0"/>
                <a:cs typeface="Times New Roman" panose="02020603050405020304" pitchFamily="18" charset="0"/>
              </a:rPr>
              <a:t>Перші цивілізації Стародавнього світу</a:t>
            </a:r>
          </a:p>
        </p:txBody>
      </p:sp>
    </p:spTree>
    <p:extLst>
      <p:ext uri="{BB962C8B-B14F-4D97-AF65-F5344CB8AC3E}">
        <p14:creationId xmlns:p14="http://schemas.microsoft.com/office/powerpoint/2010/main" val="3400437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361951"/>
            <a:ext cx="8534400" cy="1066800"/>
          </a:xfrm>
        </p:spPr>
        <p:txBody>
          <a:bodyPr>
            <a:normAutofit fontScale="90000"/>
          </a:bodyPr>
          <a:lstStyle/>
          <a:p>
            <a:r>
              <a:rPr lang="uk-UA" b="1" dirty="0"/>
              <a:t>Цивілізація </a:t>
            </a:r>
            <a:r>
              <a:rPr lang="uk-UA" b="1" dirty="0" err="1"/>
              <a:t>хаттів</a:t>
            </a:r>
            <a:r>
              <a:rPr lang="uk-UA" dirty="0"/>
              <a:t/>
            </a:r>
            <a:br>
              <a:rPr lang="uk-UA" dirty="0"/>
            </a:br>
            <a:endParaRPr lang="uk-UA" dirty="0"/>
          </a:p>
        </p:txBody>
      </p:sp>
      <p:sp>
        <p:nvSpPr>
          <p:cNvPr id="3" name="Місце для вмісту 2"/>
          <p:cNvSpPr>
            <a:spLocks noGrp="1"/>
          </p:cNvSpPr>
          <p:nvPr>
            <p:ph idx="1"/>
          </p:nvPr>
        </p:nvSpPr>
        <p:spPr>
          <a:xfrm>
            <a:off x="684212" y="1181100"/>
            <a:ext cx="6097588" cy="5543550"/>
          </a:xfrm>
        </p:spPr>
        <p:txBody>
          <a:bodyPr>
            <a:normAutofit fontScale="85000" lnSpcReduction="20000"/>
          </a:bodyPr>
          <a:lstStyle/>
          <a:p>
            <a:pPr fontAlgn="ctr"/>
            <a:r>
              <a:rPr lang="uk-UA" dirty="0"/>
              <a:t>Цивілізація </a:t>
            </a:r>
            <a:r>
              <a:rPr lang="uk-UA" dirty="0" err="1"/>
              <a:t>хаттів</a:t>
            </a:r>
            <a:r>
              <a:rPr lang="uk-UA" dirty="0"/>
              <a:t> існувала в Анатолії (сучасна Туреччина) приблизно з 26-го по 18-те століття до н.е. Це була одна з найдавніших цивілізацій регіону, що населяла країну </a:t>
            </a:r>
            <a:r>
              <a:rPr lang="uk-UA" dirty="0" err="1"/>
              <a:t>Хатті</a:t>
            </a:r>
            <a:r>
              <a:rPr lang="uk-UA" dirty="0"/>
              <a:t>. Згодом </a:t>
            </a:r>
            <a:r>
              <a:rPr lang="uk-UA" dirty="0" err="1"/>
              <a:t>хаттів</a:t>
            </a:r>
            <a:r>
              <a:rPr lang="uk-UA" dirty="0"/>
              <a:t> підкорили індоєвропейські племена, відомі як </a:t>
            </a:r>
            <a:r>
              <a:rPr lang="uk-UA" dirty="0" err="1"/>
              <a:t>хетти</a:t>
            </a:r>
            <a:r>
              <a:rPr lang="uk-UA" dirty="0"/>
              <a:t>, які перейняли назву їхньої країни та певною мірою їхню культуру, але не були споріднені з ними лінгвістично. </a:t>
            </a:r>
          </a:p>
          <a:p>
            <a:r>
              <a:rPr lang="uk-UA" b="1" dirty="0"/>
              <a:t>Розташування та час існування</a:t>
            </a:r>
            <a:r>
              <a:rPr lang="uk-UA" dirty="0"/>
              <a:t>: </a:t>
            </a:r>
          </a:p>
          <a:p>
            <a:pPr fontAlgn="ctr"/>
            <a:r>
              <a:rPr lang="uk-UA" dirty="0"/>
              <a:t>Хати заселяли центральну та південно-східну частину Анатолії в епоху раннього та середнього бронзового віку. </a:t>
            </a:r>
          </a:p>
          <a:p>
            <a:r>
              <a:rPr lang="uk-UA" b="1" dirty="0"/>
              <a:t>Культура</a:t>
            </a:r>
            <a:r>
              <a:rPr lang="uk-UA" dirty="0"/>
              <a:t>: </a:t>
            </a:r>
          </a:p>
          <a:p>
            <a:pPr fontAlgn="ctr"/>
            <a:r>
              <a:rPr lang="uk-UA" dirty="0"/>
              <a:t>Вони поклонялися місцевим божествам, зокрема богу грози та богині сонця. </a:t>
            </a:r>
          </a:p>
          <a:p>
            <a:r>
              <a:rPr lang="uk-UA" b="1" dirty="0"/>
              <a:t>Наслідування</a:t>
            </a:r>
            <a:r>
              <a:rPr lang="uk-UA" dirty="0"/>
              <a:t>: </a:t>
            </a:r>
          </a:p>
          <a:p>
            <a:r>
              <a:rPr lang="uk-UA" dirty="0" err="1"/>
              <a:t>Хетти</a:t>
            </a:r>
            <a:r>
              <a:rPr lang="uk-UA" dirty="0"/>
              <a:t>, які з'явилися пізніше, успадкували назву країни "</a:t>
            </a:r>
            <a:r>
              <a:rPr lang="uk-UA" dirty="0" err="1"/>
              <a:t>Хатті</a:t>
            </a:r>
            <a:r>
              <a:rPr lang="uk-UA" dirty="0"/>
              <a:t>" і були змушені адаптувати свою культуру, зокрема релігійні вірування, до місцевих традицій. </a:t>
            </a:r>
          </a:p>
          <a:p>
            <a:endParaRPr lang="uk-UA" dirty="0"/>
          </a:p>
        </p:txBody>
      </p:sp>
      <p:pic>
        <p:nvPicPr>
          <p:cNvPr id="1026" name="Picture 2" descr="Сонячний диск хатті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1868" y="282312"/>
            <a:ext cx="2669382" cy="22928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upload.wikimedia.org/wikipedia/commons/thumb/4/4d/AlterOrient2.png/330px-AlterOrient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4524" y="2578628"/>
            <a:ext cx="4854575" cy="4146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6814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419101"/>
            <a:ext cx="8534400" cy="1143000"/>
          </a:xfrm>
        </p:spPr>
        <p:txBody>
          <a:bodyPr>
            <a:normAutofit fontScale="90000"/>
          </a:bodyPr>
          <a:lstStyle/>
          <a:p>
            <a:r>
              <a:rPr lang="uk-UA" b="1" dirty="0"/>
              <a:t>Цивілізація </a:t>
            </a:r>
            <a:r>
              <a:rPr lang="uk-UA" b="1" dirty="0" err="1"/>
              <a:t>Вінча</a:t>
            </a:r>
            <a:r>
              <a:rPr lang="uk-UA" b="1" dirty="0"/>
              <a:t/>
            </a:r>
            <a:br>
              <a:rPr lang="uk-UA" b="1" dirty="0"/>
            </a:br>
            <a:endParaRPr lang="uk-UA" dirty="0"/>
          </a:p>
        </p:txBody>
      </p:sp>
      <p:sp>
        <p:nvSpPr>
          <p:cNvPr id="3" name="Місце для вмісту 2"/>
          <p:cNvSpPr>
            <a:spLocks noGrp="1"/>
          </p:cNvSpPr>
          <p:nvPr>
            <p:ph idx="1"/>
          </p:nvPr>
        </p:nvSpPr>
        <p:spPr>
          <a:xfrm>
            <a:off x="684212" y="1352550"/>
            <a:ext cx="8059738" cy="5029200"/>
          </a:xfrm>
        </p:spPr>
        <p:txBody>
          <a:bodyPr>
            <a:normAutofit fontScale="85000" lnSpcReduction="20000"/>
          </a:bodyPr>
          <a:lstStyle/>
          <a:p>
            <a:pPr marL="0" indent="0" fontAlgn="ctr">
              <a:buNone/>
            </a:pPr>
            <a:r>
              <a:rPr lang="uk-UA" dirty="0">
                <a:solidFill>
                  <a:schemeClr val="bg1"/>
                </a:solidFill>
                <a:latin typeface="Times New Roman" panose="02020603050405020304" pitchFamily="18" charset="0"/>
                <a:cs typeface="Times New Roman" panose="02020603050405020304" pitchFamily="18" charset="0"/>
              </a:rPr>
              <a:t>Цивілізація </a:t>
            </a:r>
            <a:r>
              <a:rPr lang="uk-UA" dirty="0" err="1">
                <a:solidFill>
                  <a:schemeClr val="bg1"/>
                </a:solidFill>
                <a:latin typeface="Times New Roman" panose="02020603050405020304" pitchFamily="18" charset="0"/>
                <a:cs typeface="Times New Roman" panose="02020603050405020304" pitchFamily="18" charset="0"/>
              </a:rPr>
              <a:t>Вінча</a:t>
            </a:r>
            <a:r>
              <a:rPr lang="uk-UA" dirty="0">
                <a:solidFill>
                  <a:schemeClr val="bg1"/>
                </a:solidFill>
                <a:latin typeface="Times New Roman" panose="02020603050405020304" pitchFamily="18" charset="0"/>
                <a:cs typeface="Times New Roman" panose="02020603050405020304" pitchFamily="18" charset="0"/>
              </a:rPr>
              <a:t> — це неолітична культура, яка існувала на Балканах приблизно з 5700 по 4500 рік до н. е. Вона відома своїми великими, добре організованими поселеннями, що нагадували міста, передовими для свого часу технологіями (включаючи видобуток міді) та унікальними символами, які деякі вчені вважають найдавнішою формою писемності. </a:t>
            </a:r>
          </a:p>
          <a:p>
            <a:pPr marL="0" indent="0">
              <a:buNone/>
            </a:pPr>
            <a:r>
              <a:rPr lang="uk-UA" b="1" dirty="0">
                <a:solidFill>
                  <a:schemeClr val="bg1"/>
                </a:solidFill>
                <a:latin typeface="Times New Roman" panose="02020603050405020304" pitchFamily="18" charset="0"/>
                <a:cs typeface="Times New Roman" panose="02020603050405020304" pitchFamily="18" charset="0"/>
              </a:rPr>
              <a:t>Розташування та час існування:</a:t>
            </a:r>
            <a:r>
              <a:rPr lang="uk-UA" dirty="0">
                <a:solidFill>
                  <a:schemeClr val="bg1"/>
                </a:solidFill>
                <a:latin typeface="Times New Roman" panose="02020603050405020304" pitchFamily="18" charset="0"/>
                <a:cs typeface="Times New Roman" panose="02020603050405020304" pitchFamily="18" charset="0"/>
              </a:rPr>
              <a:t> </a:t>
            </a:r>
          </a:p>
          <a:p>
            <a:pPr marL="0" indent="0" fontAlgn="ctr">
              <a:buNone/>
            </a:pPr>
            <a:r>
              <a:rPr lang="uk-UA" dirty="0">
                <a:solidFill>
                  <a:schemeClr val="bg1"/>
                </a:solidFill>
                <a:latin typeface="Times New Roman" panose="02020603050405020304" pitchFamily="18" charset="0"/>
                <a:cs typeface="Times New Roman" panose="02020603050405020304" pitchFamily="18" charset="0"/>
              </a:rPr>
              <a:t>Культура поширювалася на території сучасних Сербії, Болгарії, Румунії, Північної Македонії, Греції та Косово. </a:t>
            </a:r>
          </a:p>
          <a:p>
            <a:pPr marL="0" indent="0">
              <a:buNone/>
            </a:pPr>
            <a:r>
              <a:rPr lang="uk-UA" b="1" dirty="0">
                <a:solidFill>
                  <a:schemeClr val="bg1"/>
                </a:solidFill>
                <a:latin typeface="Times New Roman" panose="02020603050405020304" pitchFamily="18" charset="0"/>
                <a:cs typeface="Times New Roman" panose="02020603050405020304" pitchFamily="18" charset="0"/>
              </a:rPr>
              <a:t>Організація поселень:</a:t>
            </a:r>
            <a:r>
              <a:rPr lang="uk-UA" dirty="0">
                <a:solidFill>
                  <a:schemeClr val="bg1"/>
                </a:solidFill>
                <a:latin typeface="Times New Roman" panose="02020603050405020304" pitchFamily="18" charset="0"/>
                <a:cs typeface="Times New Roman" panose="02020603050405020304" pitchFamily="18" charset="0"/>
              </a:rPr>
              <a:t> </a:t>
            </a:r>
          </a:p>
          <a:p>
            <a:pPr marL="0" indent="0" fontAlgn="ctr">
              <a:buNone/>
            </a:pPr>
            <a:r>
              <a:rPr lang="uk-UA" dirty="0">
                <a:solidFill>
                  <a:schemeClr val="bg1"/>
                </a:solidFill>
                <a:latin typeface="Times New Roman" panose="02020603050405020304" pitchFamily="18" charset="0"/>
                <a:cs typeface="Times New Roman" panose="02020603050405020304" pitchFamily="18" charset="0"/>
              </a:rPr>
              <a:t>Поселення часто мали міський характер, з будівлями, розташованими рядами і орієнтованими в певних напрямках, з вузькими проходами між ними. </a:t>
            </a:r>
          </a:p>
          <a:p>
            <a:pPr marL="0" indent="0">
              <a:buNone/>
            </a:pPr>
            <a:r>
              <a:rPr lang="uk-UA" b="1" dirty="0">
                <a:solidFill>
                  <a:schemeClr val="bg1"/>
                </a:solidFill>
                <a:latin typeface="Times New Roman" panose="02020603050405020304" pitchFamily="18" charset="0"/>
                <a:cs typeface="Times New Roman" panose="02020603050405020304" pitchFamily="18" charset="0"/>
              </a:rPr>
              <a:t>Технології:</a:t>
            </a:r>
            <a:r>
              <a:rPr lang="uk-UA" dirty="0">
                <a:solidFill>
                  <a:schemeClr val="bg1"/>
                </a:solidFill>
                <a:latin typeface="Times New Roman" panose="02020603050405020304" pitchFamily="18" charset="0"/>
                <a:cs typeface="Times New Roman" panose="02020603050405020304" pitchFamily="18" charset="0"/>
              </a:rPr>
              <a:t> </a:t>
            </a:r>
          </a:p>
          <a:p>
            <a:pPr marL="0" indent="0" fontAlgn="ctr">
              <a:buNone/>
            </a:pPr>
            <a:r>
              <a:rPr lang="uk-UA" dirty="0" err="1">
                <a:solidFill>
                  <a:schemeClr val="bg1"/>
                </a:solidFill>
                <a:latin typeface="Times New Roman" panose="02020603050405020304" pitchFamily="18" charset="0"/>
                <a:cs typeface="Times New Roman" panose="02020603050405020304" pitchFamily="18" charset="0"/>
              </a:rPr>
              <a:t>Вінча</a:t>
            </a:r>
            <a:r>
              <a:rPr lang="uk-UA" dirty="0">
                <a:solidFill>
                  <a:schemeClr val="bg1"/>
                </a:solidFill>
                <a:latin typeface="Times New Roman" panose="02020603050405020304" pitchFamily="18" charset="0"/>
                <a:cs typeface="Times New Roman" panose="02020603050405020304" pitchFamily="18" charset="0"/>
              </a:rPr>
              <a:t> була однією з перших культур, яка почала використовувати мідь для виготовлення знарядь та прикрас. </a:t>
            </a:r>
          </a:p>
          <a:p>
            <a:pPr marL="0" indent="0">
              <a:buNone/>
            </a:pPr>
            <a:r>
              <a:rPr lang="uk-UA" b="1" dirty="0">
                <a:solidFill>
                  <a:schemeClr val="bg1"/>
                </a:solidFill>
                <a:latin typeface="Times New Roman" panose="02020603050405020304" pitchFamily="18" charset="0"/>
                <a:cs typeface="Times New Roman" panose="02020603050405020304" pitchFamily="18" charset="0"/>
              </a:rPr>
              <a:t>Символи:</a:t>
            </a:r>
            <a:r>
              <a:rPr lang="uk-UA" dirty="0">
                <a:solidFill>
                  <a:schemeClr val="bg1"/>
                </a:solidFill>
                <a:latin typeface="Times New Roman" panose="02020603050405020304" pitchFamily="18" charset="0"/>
                <a:cs typeface="Times New Roman" panose="02020603050405020304" pitchFamily="18" charset="0"/>
              </a:rPr>
              <a:t> </a:t>
            </a:r>
          </a:p>
          <a:p>
            <a:pPr marL="0" indent="0">
              <a:buNone/>
            </a:pPr>
            <a:r>
              <a:rPr lang="uk-UA" dirty="0">
                <a:solidFill>
                  <a:schemeClr val="bg1"/>
                </a:solidFill>
                <a:latin typeface="Times New Roman" panose="02020603050405020304" pitchFamily="18" charset="0"/>
                <a:cs typeface="Times New Roman" panose="02020603050405020304" pitchFamily="18" charset="0"/>
              </a:rPr>
              <a:t>Знайдено численні глиняні таблички, статуетки та інші артефакти з символами, які, на думку деяких дослідників, можуть свідчити про розвиток писемності, хоча це ще обговорюється.</a:t>
            </a:r>
            <a:r>
              <a:rPr lang="uk-UA" dirty="0"/>
              <a:t> </a:t>
            </a:r>
          </a:p>
          <a:p>
            <a:endParaRPr lang="uk-UA" dirty="0"/>
          </a:p>
        </p:txBody>
      </p:sp>
      <p:pic>
        <p:nvPicPr>
          <p:cNvPr id="2050" name="Picture 2" descr="https://upload.wikimedia.org/wikipedia/commons/thumb/d/d6/Hyjnesha_muze.jpg/330px-Hyjnesha_mu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42325" y="309562"/>
            <a:ext cx="3143250" cy="208597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upload.wikimedia.org/wikipedia/commons/thumb/6/60/Vin%C4%8Da_culture_locator_map.svg/330px-Vin%C4%8Da_culture_locator_map.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93137" y="2838450"/>
            <a:ext cx="3538537" cy="3538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717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247650"/>
            <a:ext cx="8534400" cy="1085850"/>
          </a:xfrm>
        </p:spPr>
        <p:txBody>
          <a:bodyPr>
            <a:normAutofit fontScale="90000"/>
          </a:bodyPr>
          <a:lstStyle/>
          <a:p>
            <a:r>
              <a:rPr lang="uk-UA" b="1" dirty="0"/>
              <a:t>Цивілізація </a:t>
            </a:r>
            <a:r>
              <a:rPr lang="uk-UA" b="1" dirty="0" err="1"/>
              <a:t>Нок</a:t>
            </a:r>
            <a:r>
              <a:rPr lang="uk-UA" b="1" dirty="0"/>
              <a:t/>
            </a:r>
            <a:br>
              <a:rPr lang="uk-UA" b="1" dirty="0"/>
            </a:br>
            <a:endParaRPr lang="uk-UA" dirty="0"/>
          </a:p>
        </p:txBody>
      </p:sp>
      <p:sp>
        <p:nvSpPr>
          <p:cNvPr id="3" name="Місце для вмісту 2"/>
          <p:cNvSpPr>
            <a:spLocks noGrp="1"/>
          </p:cNvSpPr>
          <p:nvPr>
            <p:ph idx="1"/>
          </p:nvPr>
        </p:nvSpPr>
        <p:spPr>
          <a:xfrm>
            <a:off x="209550" y="933450"/>
            <a:ext cx="7886700" cy="5581650"/>
          </a:xfrm>
        </p:spPr>
        <p:txBody>
          <a:bodyPr>
            <a:normAutofit lnSpcReduction="10000"/>
          </a:bodyPr>
          <a:lstStyle/>
          <a:p>
            <a:pPr fontAlgn="ctr"/>
            <a:r>
              <a:rPr lang="uk-UA" sz="1900" dirty="0">
                <a:solidFill>
                  <a:schemeClr val="bg1"/>
                </a:solidFill>
                <a:latin typeface="Times New Roman" panose="02020603050405020304" pitchFamily="18" charset="0"/>
                <a:cs typeface="Times New Roman" panose="02020603050405020304" pitchFamily="18" charset="0"/>
              </a:rPr>
              <a:t>Цивілізація </a:t>
            </a:r>
            <a:r>
              <a:rPr lang="uk-UA" sz="1900" dirty="0" err="1">
                <a:solidFill>
                  <a:schemeClr val="bg1"/>
                </a:solidFill>
                <a:latin typeface="Times New Roman" panose="02020603050405020304" pitchFamily="18" charset="0"/>
                <a:cs typeface="Times New Roman" panose="02020603050405020304" pitchFamily="18" charset="0"/>
              </a:rPr>
              <a:t>Нок</a:t>
            </a:r>
            <a:r>
              <a:rPr lang="uk-UA" sz="1900" dirty="0">
                <a:solidFill>
                  <a:schemeClr val="bg1"/>
                </a:solidFill>
                <a:latin typeface="Times New Roman" panose="02020603050405020304" pitchFamily="18" charset="0"/>
                <a:cs typeface="Times New Roman" panose="02020603050405020304" pitchFamily="18" charset="0"/>
              </a:rPr>
              <a:t> — це одна з </a:t>
            </a:r>
            <a:r>
              <a:rPr lang="uk-UA" sz="1900" dirty="0" err="1">
                <a:solidFill>
                  <a:schemeClr val="bg1"/>
                </a:solidFill>
                <a:latin typeface="Times New Roman" panose="02020603050405020304" pitchFamily="18" charset="0"/>
                <a:cs typeface="Times New Roman" panose="02020603050405020304" pitchFamily="18" charset="0"/>
              </a:rPr>
              <a:t>найраніших</a:t>
            </a:r>
            <a:r>
              <a:rPr lang="uk-UA" sz="1900" dirty="0">
                <a:solidFill>
                  <a:schemeClr val="bg1"/>
                </a:solidFill>
                <a:latin typeface="Times New Roman" panose="02020603050405020304" pitchFamily="18" charset="0"/>
                <a:cs typeface="Times New Roman" panose="02020603050405020304" pitchFamily="18" charset="0"/>
              </a:rPr>
              <a:t> ідентифікованих культур Нігерії, яка існувала приблизно з 1500 р. до н. е. до 200 р. н. е. на плато </a:t>
            </a:r>
            <a:r>
              <a:rPr lang="uk-UA" sz="1900" dirty="0" err="1">
                <a:solidFill>
                  <a:schemeClr val="bg1"/>
                </a:solidFill>
                <a:latin typeface="Times New Roman" panose="02020603050405020304" pitchFamily="18" charset="0"/>
                <a:cs typeface="Times New Roman" panose="02020603050405020304" pitchFamily="18" charset="0"/>
              </a:rPr>
              <a:t>Джос</a:t>
            </a:r>
            <a:r>
              <a:rPr lang="uk-UA" sz="1900" dirty="0">
                <a:solidFill>
                  <a:schemeClr val="bg1"/>
                </a:solidFill>
                <a:latin typeface="Times New Roman" panose="02020603050405020304" pitchFamily="18" charset="0"/>
                <a:cs typeface="Times New Roman" panose="02020603050405020304" pitchFamily="18" charset="0"/>
              </a:rPr>
              <a:t>. Її головною особливістю є виготовлення високохудожніх теракотових скульптур, які вважаються одними з </a:t>
            </a:r>
            <a:r>
              <a:rPr lang="uk-UA" sz="1900" dirty="0" err="1">
                <a:solidFill>
                  <a:schemeClr val="bg1"/>
                </a:solidFill>
                <a:latin typeface="Times New Roman" panose="02020603050405020304" pitchFamily="18" charset="0"/>
                <a:cs typeface="Times New Roman" panose="02020603050405020304" pitchFamily="18" charset="0"/>
              </a:rPr>
              <a:t>найраніших</a:t>
            </a:r>
            <a:r>
              <a:rPr lang="uk-UA" sz="1900" dirty="0">
                <a:solidFill>
                  <a:schemeClr val="bg1"/>
                </a:solidFill>
                <a:latin typeface="Times New Roman" panose="02020603050405020304" pitchFamily="18" charset="0"/>
                <a:cs typeface="Times New Roman" panose="02020603050405020304" pitchFamily="18" charset="0"/>
              </a:rPr>
              <a:t> у Західній Африці, що свідчить про високий рівень розвитку культури та суспільства. Причини зникнення цивілізації </a:t>
            </a:r>
            <a:r>
              <a:rPr lang="uk-UA" sz="1900" dirty="0" err="1">
                <a:solidFill>
                  <a:schemeClr val="bg1"/>
                </a:solidFill>
                <a:latin typeface="Times New Roman" panose="02020603050405020304" pitchFamily="18" charset="0"/>
                <a:cs typeface="Times New Roman" panose="02020603050405020304" pitchFamily="18" charset="0"/>
              </a:rPr>
              <a:t>Нок</a:t>
            </a:r>
            <a:r>
              <a:rPr lang="uk-UA" sz="1900" dirty="0">
                <a:solidFill>
                  <a:schemeClr val="bg1"/>
                </a:solidFill>
                <a:latin typeface="Times New Roman" panose="02020603050405020304" pitchFamily="18" charset="0"/>
                <a:cs typeface="Times New Roman" panose="02020603050405020304" pitchFamily="18" charset="0"/>
              </a:rPr>
              <a:t> залишаються невідомими. </a:t>
            </a:r>
          </a:p>
          <a:p>
            <a:r>
              <a:rPr lang="uk-UA" sz="1900" dirty="0">
                <a:solidFill>
                  <a:schemeClr val="bg1"/>
                </a:solidFill>
                <a:latin typeface="Times New Roman" panose="02020603050405020304" pitchFamily="18" charset="0"/>
                <a:cs typeface="Times New Roman" panose="02020603050405020304" pitchFamily="18" charset="0"/>
              </a:rPr>
              <a:t>Основні риси</a:t>
            </a:r>
          </a:p>
          <a:p>
            <a:pPr fontAlgn="ctr"/>
            <a:r>
              <a:rPr lang="uk-UA" sz="1900" b="1" dirty="0">
                <a:solidFill>
                  <a:schemeClr val="bg1"/>
                </a:solidFill>
                <a:latin typeface="Times New Roman" panose="02020603050405020304" pitchFamily="18" charset="0"/>
                <a:cs typeface="Times New Roman" panose="02020603050405020304" pitchFamily="18" charset="0"/>
              </a:rPr>
              <a:t>Час існування</a:t>
            </a:r>
            <a:r>
              <a:rPr lang="uk-UA" sz="1900" dirty="0">
                <a:solidFill>
                  <a:schemeClr val="bg1"/>
                </a:solidFill>
                <a:latin typeface="Times New Roman" panose="02020603050405020304" pitchFamily="18" charset="0"/>
                <a:cs typeface="Times New Roman" panose="02020603050405020304" pitchFamily="18" charset="0"/>
              </a:rPr>
              <a:t>: приблизно 1500 р. до н. е. — 200 р. н. е. </a:t>
            </a:r>
          </a:p>
          <a:p>
            <a:pPr fontAlgn="ctr"/>
            <a:r>
              <a:rPr lang="uk-UA" sz="1900" b="1" dirty="0">
                <a:solidFill>
                  <a:schemeClr val="bg1"/>
                </a:solidFill>
                <a:latin typeface="Times New Roman" panose="02020603050405020304" pitchFamily="18" charset="0"/>
                <a:cs typeface="Times New Roman" panose="02020603050405020304" pitchFamily="18" charset="0"/>
              </a:rPr>
              <a:t>Територія</a:t>
            </a:r>
            <a:r>
              <a:rPr lang="uk-UA" sz="1900" dirty="0">
                <a:solidFill>
                  <a:schemeClr val="bg1"/>
                </a:solidFill>
                <a:latin typeface="Times New Roman" panose="02020603050405020304" pitchFamily="18" charset="0"/>
                <a:cs typeface="Times New Roman" panose="02020603050405020304" pitchFamily="18" charset="0"/>
              </a:rPr>
              <a:t>: плато </a:t>
            </a:r>
            <a:r>
              <a:rPr lang="uk-UA" sz="1900" dirty="0" err="1">
                <a:solidFill>
                  <a:schemeClr val="bg1"/>
                </a:solidFill>
                <a:latin typeface="Times New Roman" panose="02020603050405020304" pitchFamily="18" charset="0"/>
                <a:cs typeface="Times New Roman" panose="02020603050405020304" pitchFamily="18" charset="0"/>
              </a:rPr>
              <a:t>Джос</a:t>
            </a:r>
            <a:r>
              <a:rPr lang="uk-UA" sz="1900" dirty="0">
                <a:solidFill>
                  <a:schemeClr val="bg1"/>
                </a:solidFill>
                <a:latin typeface="Times New Roman" panose="02020603050405020304" pitchFamily="18" charset="0"/>
                <a:cs typeface="Times New Roman" panose="02020603050405020304" pitchFamily="18" charset="0"/>
              </a:rPr>
              <a:t>, сучасна Нігерія. </a:t>
            </a:r>
          </a:p>
          <a:p>
            <a:r>
              <a:rPr lang="uk-UA" sz="1900" b="1" dirty="0">
                <a:solidFill>
                  <a:schemeClr val="bg1"/>
                </a:solidFill>
                <a:latin typeface="Times New Roman" panose="02020603050405020304" pitchFamily="18" charset="0"/>
                <a:cs typeface="Times New Roman" panose="02020603050405020304" pitchFamily="18" charset="0"/>
              </a:rPr>
              <a:t>Найважливіші досягнення</a:t>
            </a:r>
            <a:r>
              <a:rPr lang="uk-UA" sz="1900" dirty="0">
                <a:solidFill>
                  <a:schemeClr val="bg1"/>
                </a:solidFill>
                <a:latin typeface="Times New Roman" panose="02020603050405020304" pitchFamily="18" charset="0"/>
                <a:cs typeface="Times New Roman" panose="02020603050405020304" pitchFamily="18" charset="0"/>
              </a:rPr>
              <a:t>:</a:t>
            </a:r>
          </a:p>
          <a:p>
            <a:pPr lvl="1" fontAlgn="ctr"/>
            <a:r>
              <a:rPr lang="uk-UA" sz="1900" b="1" dirty="0">
                <a:solidFill>
                  <a:schemeClr val="bg1"/>
                </a:solidFill>
                <a:latin typeface="Times New Roman" panose="02020603050405020304" pitchFamily="18" charset="0"/>
                <a:cs typeface="Times New Roman" panose="02020603050405020304" pitchFamily="18" charset="0"/>
              </a:rPr>
              <a:t>Теракотові скульптури</a:t>
            </a:r>
            <a:r>
              <a:rPr lang="uk-UA" sz="1900" dirty="0">
                <a:solidFill>
                  <a:schemeClr val="bg1"/>
                </a:solidFill>
                <a:latin typeface="Times New Roman" panose="02020603050405020304" pitchFamily="18" charset="0"/>
                <a:cs typeface="Times New Roman" panose="02020603050405020304" pitchFamily="18" charset="0"/>
              </a:rPr>
              <a:t>: створення надзвичайно деталізованих скульптур, що зображують людей, тварин і сцени з життя. </a:t>
            </a:r>
          </a:p>
          <a:p>
            <a:pPr lvl="1" fontAlgn="ctr"/>
            <a:r>
              <a:rPr lang="uk-UA" sz="1900" b="1" dirty="0">
                <a:solidFill>
                  <a:schemeClr val="bg1"/>
                </a:solidFill>
                <a:latin typeface="Times New Roman" panose="02020603050405020304" pitchFamily="18" charset="0"/>
                <a:cs typeface="Times New Roman" panose="02020603050405020304" pitchFamily="18" charset="0"/>
                <a:hlinkClick r:id="rId2"/>
              </a:rPr>
              <a:t>Технології</a:t>
            </a:r>
            <a:r>
              <a:rPr lang="uk-UA" sz="1900" dirty="0">
                <a:solidFill>
                  <a:schemeClr val="bg1"/>
                </a:solidFill>
                <a:latin typeface="Times New Roman" panose="02020603050405020304" pitchFamily="18" charset="0"/>
                <a:cs typeface="Times New Roman" panose="02020603050405020304" pitchFamily="18" charset="0"/>
              </a:rPr>
              <a:t>: була однією з перших цивілізацій у регіоні, що перейшла від неоліту до залізного віку. </a:t>
            </a:r>
          </a:p>
          <a:p>
            <a:pPr lvl="1"/>
            <a:r>
              <a:rPr lang="uk-UA" sz="1900" b="1" dirty="0">
                <a:solidFill>
                  <a:schemeClr val="bg1"/>
                </a:solidFill>
                <a:latin typeface="Times New Roman" panose="02020603050405020304" pitchFamily="18" charset="0"/>
                <a:cs typeface="Times New Roman" panose="02020603050405020304" pitchFamily="18" charset="0"/>
              </a:rPr>
              <a:t>Соціальна структура</a:t>
            </a:r>
            <a:r>
              <a:rPr lang="uk-UA" sz="1900" dirty="0">
                <a:solidFill>
                  <a:schemeClr val="bg1"/>
                </a:solidFill>
                <a:latin typeface="Times New Roman" panose="02020603050405020304" pitchFamily="18" charset="0"/>
                <a:cs typeface="Times New Roman" panose="02020603050405020304" pitchFamily="18" charset="0"/>
              </a:rPr>
              <a:t>: високорозвинена соціальна система. </a:t>
            </a:r>
          </a:p>
          <a:p>
            <a:endParaRPr lang="uk-UA" dirty="0"/>
          </a:p>
        </p:txBody>
      </p:sp>
      <p:pic>
        <p:nvPicPr>
          <p:cNvPr id="3074" name="Picture 2" descr="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6450" y="220265"/>
            <a:ext cx="3143250" cy="222646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а местонахождени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4151" y="2524031"/>
            <a:ext cx="4387849" cy="4333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961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342901"/>
            <a:ext cx="8534400" cy="609600"/>
          </a:xfrm>
        </p:spPr>
        <p:txBody>
          <a:bodyPr>
            <a:normAutofit fontScale="90000"/>
          </a:bodyPr>
          <a:lstStyle/>
          <a:p>
            <a:r>
              <a:rPr lang="uk-UA" dirty="0" smtClean="0"/>
              <a:t>Месопотамія </a:t>
            </a:r>
            <a:endParaRPr lang="uk-UA" dirty="0"/>
          </a:p>
        </p:txBody>
      </p:sp>
      <p:sp>
        <p:nvSpPr>
          <p:cNvPr id="3" name="Місце для вмісту 2"/>
          <p:cNvSpPr>
            <a:spLocks noGrp="1"/>
          </p:cNvSpPr>
          <p:nvPr>
            <p:ph idx="1"/>
          </p:nvPr>
        </p:nvSpPr>
        <p:spPr>
          <a:xfrm>
            <a:off x="684212" y="952501"/>
            <a:ext cx="5411788" cy="5486399"/>
          </a:xfrm>
        </p:spPr>
        <p:txBody>
          <a:bodyPr>
            <a:normAutofit/>
          </a:bodyPr>
          <a:lstStyle/>
          <a:p>
            <a:pPr marL="0" indent="0">
              <a:buNone/>
            </a:pPr>
            <a:r>
              <a:rPr lang="uk-UA" dirty="0">
                <a:solidFill>
                  <a:schemeClr val="bg1"/>
                </a:solidFill>
                <a:latin typeface="Times New Roman" panose="02020603050405020304" pitchFamily="18" charset="0"/>
                <a:cs typeface="Times New Roman" panose="02020603050405020304" pitchFamily="18" charset="0"/>
              </a:rPr>
              <a:t>Месопотамія вважається однією </a:t>
            </a:r>
            <a:r>
              <a:rPr lang="uk-UA" dirty="0" smtClean="0">
                <a:solidFill>
                  <a:schemeClr val="bg1"/>
                </a:solidFill>
                <a:latin typeface="Times New Roman" panose="02020603050405020304" pitchFamily="18" charset="0"/>
                <a:cs typeface="Times New Roman" panose="02020603050405020304" pitchFamily="18" charset="0"/>
              </a:rPr>
              <a:t>з найважливіших </a:t>
            </a:r>
            <a:r>
              <a:rPr lang="uk-UA" dirty="0">
                <a:solidFill>
                  <a:schemeClr val="bg1"/>
                </a:solidFill>
                <a:latin typeface="Times New Roman" panose="02020603050405020304" pitchFamily="18" charset="0"/>
                <a:cs typeface="Times New Roman" panose="02020603050405020304" pitchFamily="18" charset="0"/>
              </a:rPr>
              <a:t>культурних </a:t>
            </a:r>
            <a:r>
              <a:rPr lang="uk-UA" dirty="0" smtClean="0">
                <a:solidFill>
                  <a:schemeClr val="bg1"/>
                </a:solidFill>
                <a:latin typeface="Times New Roman" panose="02020603050405020304" pitchFamily="18" charset="0"/>
                <a:cs typeface="Times New Roman" panose="02020603050405020304" pitchFamily="18" charset="0"/>
              </a:rPr>
              <a:t>і цивілізаційних </a:t>
            </a:r>
            <a:r>
              <a:rPr lang="uk-UA" dirty="0">
                <a:solidFill>
                  <a:schemeClr val="bg1"/>
                </a:solidFill>
                <a:latin typeface="Times New Roman" panose="02020603050405020304" pitchFamily="18" charset="0"/>
                <a:cs typeface="Times New Roman" panose="02020603050405020304" pitchFamily="18" charset="0"/>
              </a:rPr>
              <a:t>зон світу.</a:t>
            </a:r>
          </a:p>
          <a:p>
            <a:pPr marL="0" indent="0">
              <a:buNone/>
            </a:pPr>
            <a:r>
              <a:rPr lang="uk-UA" dirty="0">
                <a:solidFill>
                  <a:schemeClr val="bg1"/>
                </a:solidFill>
                <a:latin typeface="Times New Roman" panose="02020603050405020304" pitchFamily="18" charset="0"/>
                <a:cs typeface="Times New Roman" panose="02020603050405020304" pitchFamily="18" charset="0"/>
              </a:rPr>
              <a:t>Вона відома своїми </a:t>
            </a:r>
            <a:r>
              <a:rPr lang="uk-UA" dirty="0" smtClean="0">
                <a:solidFill>
                  <a:schemeClr val="bg1"/>
                </a:solidFill>
                <a:latin typeface="Times New Roman" panose="02020603050405020304" pitchFamily="18" charset="0"/>
                <a:cs typeface="Times New Roman" panose="02020603050405020304" pitchFamily="18" charset="0"/>
              </a:rPr>
              <a:t>ранніми досягненнями </a:t>
            </a:r>
            <a:r>
              <a:rPr lang="uk-UA" dirty="0">
                <a:solidFill>
                  <a:schemeClr val="bg1"/>
                </a:solidFill>
                <a:latin typeface="Times New Roman" panose="02020603050405020304" pitchFamily="18" charset="0"/>
                <a:cs typeface="Times New Roman" panose="02020603050405020304" pitchFamily="18" charset="0"/>
              </a:rPr>
              <a:t>в галузі </a:t>
            </a:r>
            <a:r>
              <a:rPr lang="uk-UA" dirty="0" smtClean="0">
                <a:solidFill>
                  <a:schemeClr val="bg1"/>
                </a:solidFill>
                <a:latin typeface="Times New Roman" panose="02020603050405020304" pitchFamily="18" charset="0"/>
                <a:cs typeface="Times New Roman" panose="02020603050405020304" pitchFamily="18" charset="0"/>
              </a:rPr>
              <a:t>сільського господарства</a:t>
            </a:r>
            <a:r>
              <a:rPr lang="uk-UA" dirty="0">
                <a:solidFill>
                  <a:schemeClr val="bg1"/>
                </a:solidFill>
                <a:latin typeface="Times New Roman" panose="02020603050405020304" pitchFamily="18" charset="0"/>
                <a:cs typeface="Times New Roman" panose="02020603050405020304" pitchFamily="18" charset="0"/>
              </a:rPr>
              <a:t>, математики</a:t>
            </a:r>
            <a:r>
              <a:rPr lang="uk-UA" dirty="0" smtClean="0">
                <a:solidFill>
                  <a:schemeClr val="bg1"/>
                </a:solidFill>
                <a:latin typeface="Times New Roman" panose="02020603050405020304" pitchFamily="18" charset="0"/>
                <a:cs typeface="Times New Roman" panose="02020603050405020304" pitchFamily="18" charset="0"/>
              </a:rPr>
              <a:t>, писемності </a:t>
            </a:r>
            <a:r>
              <a:rPr lang="uk-UA" dirty="0">
                <a:solidFill>
                  <a:schemeClr val="bg1"/>
                </a:solidFill>
                <a:latin typeface="Times New Roman" panose="02020603050405020304" pitchFamily="18" charset="0"/>
                <a:cs typeface="Times New Roman" panose="02020603050405020304" pitchFamily="18" charset="0"/>
              </a:rPr>
              <a:t>та архітектури.</a:t>
            </a:r>
          </a:p>
          <a:p>
            <a:pPr marL="0" indent="0">
              <a:buNone/>
            </a:pPr>
            <a:r>
              <a:rPr lang="uk-UA" dirty="0">
                <a:solidFill>
                  <a:schemeClr val="bg1"/>
                </a:solidFill>
                <a:latin typeface="Times New Roman" panose="02020603050405020304" pitchFamily="18" charset="0"/>
                <a:cs typeface="Times New Roman" panose="02020603050405020304" pitchFamily="18" charset="0"/>
              </a:rPr>
              <a:t>Ця цивілізація стала першою, </a:t>
            </a:r>
            <a:r>
              <a:rPr lang="uk-UA" dirty="0" smtClean="0">
                <a:solidFill>
                  <a:schemeClr val="bg1"/>
                </a:solidFill>
                <a:latin typeface="Times New Roman" panose="02020603050405020304" pitchFamily="18" charset="0"/>
                <a:cs typeface="Times New Roman" panose="02020603050405020304" pitchFamily="18" charset="0"/>
              </a:rPr>
              <a:t>яка використовувала </a:t>
            </a:r>
            <a:r>
              <a:rPr lang="uk-UA" dirty="0">
                <a:solidFill>
                  <a:schemeClr val="bg1"/>
                </a:solidFill>
                <a:latin typeface="Times New Roman" panose="02020603050405020304" pitchFamily="18" charset="0"/>
                <a:cs typeface="Times New Roman" panose="02020603050405020304" pitchFamily="18" charset="0"/>
              </a:rPr>
              <a:t>колесо </a:t>
            </a:r>
            <a:r>
              <a:rPr lang="uk-UA" dirty="0" smtClean="0">
                <a:solidFill>
                  <a:schemeClr val="bg1"/>
                </a:solidFill>
                <a:latin typeface="Times New Roman" panose="02020603050405020304" pitchFamily="18" charset="0"/>
                <a:cs typeface="Times New Roman" panose="02020603050405020304" pitchFamily="18" charset="0"/>
              </a:rPr>
              <a:t>та засновувала </a:t>
            </a:r>
            <a:r>
              <a:rPr lang="uk-UA" dirty="0">
                <a:solidFill>
                  <a:schemeClr val="bg1"/>
                </a:solidFill>
                <a:latin typeface="Times New Roman" panose="02020603050405020304" pitchFamily="18" charset="0"/>
                <a:cs typeface="Times New Roman" panose="02020603050405020304" pitchFamily="18" charset="0"/>
              </a:rPr>
              <a:t>міста.</a:t>
            </a:r>
          </a:p>
          <a:p>
            <a:pPr marL="0" indent="0">
              <a:buNone/>
            </a:pPr>
            <a:r>
              <a:rPr lang="uk-UA" dirty="0">
                <a:solidFill>
                  <a:schemeClr val="bg1"/>
                </a:solidFill>
                <a:latin typeface="Times New Roman" panose="02020603050405020304" pitchFamily="18" charset="0"/>
                <a:cs typeface="Times New Roman" panose="02020603050405020304" pitchFamily="18" charset="0"/>
              </a:rPr>
              <a:t>Месопотамська релігія </a:t>
            </a:r>
            <a:r>
              <a:rPr lang="uk-UA" dirty="0" smtClean="0">
                <a:solidFill>
                  <a:schemeClr val="bg1"/>
                </a:solidFill>
                <a:latin typeface="Times New Roman" panose="02020603050405020304" pitchFamily="18" charset="0"/>
                <a:cs typeface="Times New Roman" panose="02020603050405020304" pitchFamily="18" charset="0"/>
              </a:rPr>
              <a:t>була політеїстичною</a:t>
            </a:r>
            <a:r>
              <a:rPr lang="uk-UA" dirty="0">
                <a:solidFill>
                  <a:schemeClr val="bg1"/>
                </a:solidFill>
                <a:latin typeface="Times New Roman" panose="02020603050405020304" pitchFamily="18" charset="0"/>
                <a:cs typeface="Times New Roman" panose="02020603050405020304" pitchFamily="18" charset="0"/>
              </a:rPr>
              <a:t>, а головним богом </a:t>
            </a:r>
            <a:r>
              <a:rPr lang="uk-UA" dirty="0" smtClean="0">
                <a:solidFill>
                  <a:schemeClr val="bg1"/>
                </a:solidFill>
                <a:latin typeface="Times New Roman" panose="02020603050405020304" pitchFamily="18" charset="0"/>
                <a:cs typeface="Times New Roman" panose="02020603050405020304" pitchFamily="18" charset="0"/>
              </a:rPr>
              <a:t>був </a:t>
            </a:r>
            <a:r>
              <a:rPr lang="uk-UA" dirty="0" err="1" smtClean="0">
                <a:solidFill>
                  <a:schemeClr val="bg1"/>
                </a:solidFill>
                <a:latin typeface="Times New Roman" panose="02020603050405020304" pitchFamily="18" charset="0"/>
                <a:cs typeface="Times New Roman" panose="02020603050405020304" pitchFamily="18" charset="0"/>
              </a:rPr>
              <a:t>Мардук</a:t>
            </a:r>
            <a:r>
              <a:rPr lang="uk-UA" dirty="0">
                <a:solidFill>
                  <a:schemeClr val="bg1"/>
                </a:solidFill>
                <a:latin typeface="Times New Roman" panose="02020603050405020304" pitchFamily="18" charset="0"/>
                <a:cs typeface="Times New Roman" panose="02020603050405020304" pitchFamily="18" charset="0"/>
              </a:rPr>
              <a:t>.</a:t>
            </a:r>
          </a:p>
          <a:p>
            <a:pPr marL="0" indent="0">
              <a:buNone/>
            </a:pPr>
            <a:r>
              <a:rPr lang="uk-UA" dirty="0">
                <a:solidFill>
                  <a:schemeClr val="bg1"/>
                </a:solidFill>
                <a:latin typeface="Times New Roman" panose="02020603050405020304" pitchFamily="18" charset="0"/>
                <a:cs typeface="Times New Roman" panose="02020603050405020304" pitchFamily="18" charset="0"/>
              </a:rPr>
              <a:t>Вплив Месопотамії на сучасний </a:t>
            </a:r>
            <a:r>
              <a:rPr lang="uk-UA" dirty="0" smtClean="0">
                <a:solidFill>
                  <a:schemeClr val="bg1"/>
                </a:solidFill>
                <a:latin typeface="Times New Roman" panose="02020603050405020304" pitchFamily="18" charset="0"/>
                <a:cs typeface="Times New Roman" panose="02020603050405020304" pitchFamily="18" charset="0"/>
              </a:rPr>
              <a:t>світ проявляється </a:t>
            </a:r>
            <a:r>
              <a:rPr lang="uk-UA" dirty="0">
                <a:solidFill>
                  <a:schemeClr val="bg1"/>
                </a:solidFill>
                <a:latin typeface="Times New Roman" panose="02020603050405020304" pitchFamily="18" charset="0"/>
                <a:cs typeface="Times New Roman" panose="02020603050405020304" pitchFamily="18" charset="0"/>
              </a:rPr>
              <a:t>у </a:t>
            </a:r>
            <a:r>
              <a:rPr lang="uk-UA" dirty="0" smtClean="0">
                <a:solidFill>
                  <a:schemeClr val="bg1"/>
                </a:solidFill>
                <a:latin typeface="Times New Roman" panose="02020603050405020304" pitchFamily="18" charset="0"/>
                <a:cs typeface="Times New Roman" panose="02020603050405020304" pitchFamily="18" charset="0"/>
              </a:rPr>
              <a:t>використанні календаря</a:t>
            </a:r>
            <a:r>
              <a:rPr lang="uk-UA" dirty="0">
                <a:solidFill>
                  <a:schemeClr val="bg1"/>
                </a:solidFill>
                <a:latin typeface="Times New Roman" panose="02020603050405020304" pitchFamily="18" charset="0"/>
                <a:cs typeface="Times New Roman" panose="02020603050405020304" pitchFamily="18" charset="0"/>
              </a:rPr>
              <a:t>, системі зважування та </a:t>
            </a:r>
            <a:r>
              <a:rPr lang="uk-UA" dirty="0" smtClean="0">
                <a:solidFill>
                  <a:schemeClr val="bg1"/>
                </a:solidFill>
                <a:latin typeface="Times New Roman" panose="02020603050405020304" pitchFamily="18" charset="0"/>
                <a:cs typeface="Times New Roman" panose="02020603050405020304" pitchFamily="18" charset="0"/>
              </a:rPr>
              <a:t>мір ,</a:t>
            </a:r>
            <a:r>
              <a:rPr lang="uk-UA" dirty="0">
                <a:solidFill>
                  <a:schemeClr val="bg1"/>
                </a:solidFill>
                <a:latin typeface="Times New Roman" panose="02020603050405020304" pitchFamily="18" charset="0"/>
                <a:cs typeface="Times New Roman" panose="02020603050405020304" pitchFamily="18" charset="0"/>
              </a:rPr>
              <a:t>а також у розвитку архітектури </a:t>
            </a:r>
            <a:r>
              <a:rPr lang="uk-UA" dirty="0" smtClean="0">
                <a:solidFill>
                  <a:schemeClr val="bg1"/>
                </a:solidFill>
                <a:latin typeface="Times New Roman" panose="02020603050405020304" pitchFamily="18" charset="0"/>
                <a:cs typeface="Times New Roman" panose="02020603050405020304" pitchFamily="18" charset="0"/>
              </a:rPr>
              <a:t>та правової </a:t>
            </a:r>
            <a:r>
              <a:rPr lang="uk-UA" dirty="0">
                <a:solidFill>
                  <a:schemeClr val="bg1"/>
                </a:solidFill>
                <a:latin typeface="Times New Roman" panose="02020603050405020304" pitchFamily="18" charset="0"/>
                <a:cs typeface="Times New Roman" panose="02020603050405020304" pitchFamily="18" charset="0"/>
              </a:rPr>
              <a:t>системи.</a:t>
            </a:r>
          </a:p>
        </p:txBody>
      </p:sp>
      <p:pic>
        <p:nvPicPr>
          <p:cNvPr id="4098" name="Picture 2" descr="Месопотамия картасы: смотрите и скачивайте изображения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8943" y="2838450"/>
            <a:ext cx="5164138" cy="38671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12 фактів про шумерів і Давню Месопотамію | SPADOK.ORG.U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3656" y="0"/>
            <a:ext cx="4941094" cy="283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996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2"/>
          <p:cNvSpPr txBox="1">
            <a:spLocks noGrp="1"/>
          </p:cNvSpPr>
          <p:nvPr>
            <p:ph type="title"/>
          </p:nvPr>
        </p:nvSpPr>
        <p:spPr>
          <a:xfrm>
            <a:off x="517200" y="610700"/>
            <a:ext cx="11157600" cy="914800"/>
          </a:xfrm>
          <a:prstGeom prst="rect">
            <a:avLst/>
          </a:prstGeom>
        </p:spPr>
        <p:txBody>
          <a:bodyPr spcFirstLastPara="1" vert="horz" wrap="square" lIns="121900" tIns="121900" rIns="121900" bIns="121900" rtlCol="0" anchor="b" anchorCtr="0">
            <a:normAutofit/>
          </a:bodyPr>
          <a:lstStyle/>
          <a:p>
            <a:r>
              <a:rPr lang="uk"/>
              <a:t>Цивілізація Месопотамії</a:t>
            </a:r>
            <a:endParaRPr/>
          </a:p>
        </p:txBody>
      </p:sp>
      <p:sp>
        <p:nvSpPr>
          <p:cNvPr id="119" name="Google Shape;119;p22"/>
          <p:cNvSpPr txBox="1">
            <a:spLocks noGrp="1"/>
          </p:cNvSpPr>
          <p:nvPr>
            <p:ph type="body" idx="1"/>
          </p:nvPr>
        </p:nvSpPr>
        <p:spPr>
          <a:xfrm>
            <a:off x="517200" y="1525500"/>
            <a:ext cx="11157600" cy="4566132"/>
          </a:xfrm>
          <a:prstGeom prst="rect">
            <a:avLst/>
          </a:prstGeom>
        </p:spPr>
        <p:txBody>
          <a:bodyPr spcFirstLastPara="1" vert="horz" wrap="square" lIns="121900" tIns="121900" rIns="121900" bIns="121900" rtlCol="0" anchor="t" anchorCtr="0">
            <a:normAutofit/>
          </a:bodyPr>
          <a:lstStyle/>
          <a:p>
            <a:pPr marL="0" indent="0">
              <a:buNone/>
            </a:pPr>
            <a:r>
              <a:rPr lang="uk" sz="2400" dirty="0">
                <a:solidFill>
                  <a:schemeClr val="bg1"/>
                </a:solidFill>
                <a:latin typeface="Times New Roman" panose="02020603050405020304" pitchFamily="18" charset="0"/>
                <a:cs typeface="Times New Roman" panose="02020603050405020304" pitchFamily="18" charset="0"/>
              </a:rPr>
              <a:t>1.Зародилась в IV тис. до н.е.</a:t>
            </a:r>
            <a:endParaRPr sz="2400" dirty="0">
              <a:solidFill>
                <a:schemeClr val="bg1"/>
              </a:solidFill>
              <a:latin typeface="Times New Roman" panose="02020603050405020304" pitchFamily="18" charset="0"/>
              <a:cs typeface="Times New Roman" panose="02020603050405020304" pitchFamily="18" charset="0"/>
            </a:endParaRPr>
          </a:p>
          <a:p>
            <a:pPr marL="0" indent="0">
              <a:spcBef>
                <a:spcPts val="1600"/>
              </a:spcBef>
              <a:buNone/>
            </a:pPr>
            <a:r>
              <a:rPr lang="uk" sz="2400" dirty="0">
                <a:solidFill>
                  <a:schemeClr val="bg1"/>
                </a:solidFill>
                <a:latin typeface="Times New Roman" panose="02020603050405020304" pitchFamily="18" charset="0"/>
                <a:cs typeface="Times New Roman" panose="02020603050405020304" pitchFamily="18" charset="0"/>
              </a:rPr>
              <a:t>2. У різний час тут існували царства Шумеру, Аккаду, Вавилонії та Асирії</a:t>
            </a:r>
            <a:endParaRPr sz="2400" dirty="0">
              <a:solidFill>
                <a:schemeClr val="bg1"/>
              </a:solidFill>
              <a:latin typeface="Times New Roman" panose="02020603050405020304" pitchFamily="18" charset="0"/>
              <a:cs typeface="Times New Roman" panose="02020603050405020304" pitchFamily="18" charset="0"/>
            </a:endParaRPr>
          </a:p>
          <a:p>
            <a:pPr marL="0" indent="0">
              <a:spcBef>
                <a:spcPts val="1600"/>
              </a:spcBef>
              <a:spcAft>
                <a:spcPts val="1600"/>
              </a:spcAft>
              <a:buNone/>
            </a:pPr>
            <a:endParaRPr dirty="0"/>
          </a:p>
        </p:txBody>
      </p:sp>
      <p:pic>
        <p:nvPicPr>
          <p:cNvPr id="120" name="Google Shape;120;p22"/>
          <p:cNvPicPr preferRelativeResize="0"/>
          <p:nvPr/>
        </p:nvPicPr>
        <p:blipFill>
          <a:blip r:embed="rId3">
            <a:alphaModFix/>
          </a:blip>
          <a:stretch>
            <a:fillRect/>
          </a:stretch>
        </p:blipFill>
        <p:spPr>
          <a:xfrm>
            <a:off x="246700" y="3124201"/>
            <a:ext cx="2965901" cy="2253567"/>
          </a:xfrm>
          <a:prstGeom prst="rect">
            <a:avLst/>
          </a:prstGeom>
          <a:noFill/>
          <a:ln>
            <a:noFill/>
          </a:ln>
        </p:spPr>
      </p:pic>
      <p:pic>
        <p:nvPicPr>
          <p:cNvPr id="121" name="Google Shape;121;p22"/>
          <p:cNvPicPr preferRelativeResize="0"/>
          <p:nvPr/>
        </p:nvPicPr>
        <p:blipFill>
          <a:blip r:embed="rId4">
            <a:alphaModFix/>
          </a:blip>
          <a:stretch>
            <a:fillRect/>
          </a:stretch>
        </p:blipFill>
        <p:spPr>
          <a:xfrm>
            <a:off x="3212587" y="3124200"/>
            <a:ext cx="1973328" cy="3429000"/>
          </a:xfrm>
          <a:prstGeom prst="rect">
            <a:avLst/>
          </a:prstGeom>
          <a:noFill/>
          <a:ln>
            <a:noFill/>
          </a:ln>
        </p:spPr>
      </p:pic>
      <p:pic>
        <p:nvPicPr>
          <p:cNvPr id="122" name="Google Shape;122;p22"/>
          <p:cNvPicPr preferRelativeResize="0"/>
          <p:nvPr/>
        </p:nvPicPr>
        <p:blipFill>
          <a:blip r:embed="rId5">
            <a:alphaModFix/>
          </a:blip>
          <a:stretch>
            <a:fillRect/>
          </a:stretch>
        </p:blipFill>
        <p:spPr>
          <a:xfrm>
            <a:off x="5185901" y="3124200"/>
            <a:ext cx="3000831" cy="2253568"/>
          </a:xfrm>
          <a:prstGeom prst="rect">
            <a:avLst/>
          </a:prstGeom>
          <a:noFill/>
          <a:ln>
            <a:noFill/>
          </a:ln>
        </p:spPr>
      </p:pic>
      <p:pic>
        <p:nvPicPr>
          <p:cNvPr id="123" name="Google Shape;123;p22"/>
          <p:cNvPicPr preferRelativeResize="0"/>
          <p:nvPr/>
        </p:nvPicPr>
        <p:blipFill>
          <a:blip r:embed="rId6">
            <a:alphaModFix/>
          </a:blip>
          <a:stretch>
            <a:fillRect/>
          </a:stretch>
        </p:blipFill>
        <p:spPr>
          <a:xfrm>
            <a:off x="8186733" y="3124197"/>
            <a:ext cx="3466801" cy="3331619"/>
          </a:xfrm>
          <a:prstGeom prst="rect">
            <a:avLst/>
          </a:prstGeom>
          <a:noFill/>
          <a:ln>
            <a:noFill/>
          </a:ln>
        </p:spPr>
      </p:pic>
    </p:spTree>
    <p:extLst>
      <p:ext uri="{BB962C8B-B14F-4D97-AF65-F5344CB8AC3E}">
        <p14:creationId xmlns:p14="http://schemas.microsoft.com/office/powerpoint/2010/main" val="1924504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266701"/>
            <a:ext cx="8002588" cy="609599"/>
          </a:xfrm>
        </p:spPr>
        <p:txBody>
          <a:bodyPr>
            <a:normAutofit/>
          </a:bodyPr>
          <a:lstStyle/>
          <a:p>
            <a:r>
              <a:rPr lang="uk-UA" sz="1400" b="1" dirty="0" smtClean="0">
                <a:solidFill>
                  <a:schemeClr val="bg1"/>
                </a:solidFill>
                <a:latin typeface="Times New Roman" panose="02020603050405020304" pitchFamily="18" charset="0"/>
                <a:cs typeface="Times New Roman" panose="02020603050405020304" pitchFamily="18" charset="0"/>
              </a:rPr>
              <a:t>Одним із проявів цивілізації є упорядкування господарського життя.</a:t>
            </a:r>
            <a:endParaRPr lang="uk-UA" sz="1400" b="1" dirty="0">
              <a:solidFill>
                <a:schemeClr val="bg1"/>
              </a:solidFill>
              <a:latin typeface="Times New Roman" panose="02020603050405020304" pitchFamily="18" charset="0"/>
              <a:cs typeface="Times New Roman" panose="02020603050405020304" pitchFamily="18" charset="0"/>
            </a:endParaRPr>
          </a:p>
        </p:txBody>
      </p:sp>
      <p:pic>
        <p:nvPicPr>
          <p:cNvPr id="5122" name="Picture 2" descr="Месопотамія - Підручник з Всесвітньої історії. Історії України. 6 клас.  Гісем - Нова програма"/>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7650" y="1371600"/>
            <a:ext cx="7715250" cy="4735056"/>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кутник 3"/>
          <p:cNvSpPr/>
          <p:nvPr/>
        </p:nvSpPr>
        <p:spPr>
          <a:xfrm>
            <a:off x="7962900" y="2690336"/>
            <a:ext cx="4019550" cy="3416320"/>
          </a:xfrm>
          <a:prstGeom prst="rect">
            <a:avLst/>
          </a:prstGeom>
        </p:spPr>
        <p:txBody>
          <a:bodyPr wrap="square">
            <a:spAutoFit/>
          </a:bodyPr>
          <a:lstStyle/>
          <a:p>
            <a:r>
              <a:rPr lang="uk-UA" sz="2400" dirty="0" smtClean="0">
                <a:solidFill>
                  <a:schemeClr val="bg1"/>
                </a:solidFill>
                <a:latin typeface="Times New Roman" panose="02020603050405020304" pitchFamily="18" charset="0"/>
                <a:cs typeface="Times New Roman" panose="02020603050405020304" pitchFamily="18" charset="0"/>
              </a:rPr>
              <a:t>Іригація в Месопотамії була ключовою для розвитку землеробства завдяки будівництву мережі каналів, дамб і шлюзів, які дозволяли регулювати річкову воду для поливу родючих земель, особливо під час сезонних повеней.</a:t>
            </a:r>
            <a:endParaRPr lang="uk-UA"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65968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4"/>
          <p:cNvSpPr txBox="1">
            <a:spLocks noGrp="1"/>
          </p:cNvSpPr>
          <p:nvPr>
            <p:ph type="title"/>
          </p:nvPr>
        </p:nvSpPr>
        <p:spPr>
          <a:xfrm>
            <a:off x="517200" y="266700"/>
            <a:ext cx="11157600" cy="819150"/>
          </a:xfrm>
          <a:prstGeom prst="rect">
            <a:avLst/>
          </a:prstGeom>
        </p:spPr>
        <p:txBody>
          <a:bodyPr spcFirstLastPara="1" vert="horz" wrap="square" lIns="121900" tIns="121900" rIns="121900" bIns="121900" rtlCol="0" anchor="b" anchorCtr="0">
            <a:normAutofit/>
          </a:bodyPr>
          <a:lstStyle/>
          <a:p>
            <a:pPr algn="ctr"/>
            <a:r>
              <a:rPr lang="uk" dirty="0">
                <a:solidFill>
                  <a:schemeClr val="bg1"/>
                </a:solidFill>
              </a:rPr>
              <a:t>Цивілізація Давнього Єгипту</a:t>
            </a:r>
            <a:endParaRPr dirty="0">
              <a:solidFill>
                <a:schemeClr val="bg1"/>
              </a:solidFill>
            </a:endParaRPr>
          </a:p>
        </p:txBody>
      </p:sp>
      <p:sp>
        <p:nvSpPr>
          <p:cNvPr id="3" name="Rectangle 2"/>
          <p:cNvSpPr>
            <a:spLocks noChangeArrowheads="1"/>
          </p:cNvSpPr>
          <p:nvPr/>
        </p:nvSpPr>
        <p:spPr bwMode="auto">
          <a:xfrm>
            <a:off x="4267200" y="0"/>
            <a:ext cx="2362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uk-UA" altLang="uk-UA" sz="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k-UA" altLang="uk-UA" sz="1200" b="0" i="0" u="none" strike="noStrike" cap="none" normalizeH="0" baseline="0" smtClean="0">
                <a:ln>
                  <a:noFill/>
                </a:ln>
                <a:solidFill>
                  <a:srgbClr val="001D35"/>
                </a:solidFill>
                <a:effectLst/>
                <a:latin typeface="Google Sans"/>
              </a:rPr>
              <a:t/>
            </a:r>
            <a:br>
              <a:rPr kumimoji="0" lang="uk-UA" altLang="uk-UA" sz="1200" b="0" i="0" u="none" strike="noStrike" cap="none" normalizeH="0" baseline="0" smtClean="0">
                <a:ln>
                  <a:noFill/>
                </a:ln>
                <a:solidFill>
                  <a:srgbClr val="001D35"/>
                </a:solidFill>
                <a:effectLst/>
                <a:latin typeface="Google Sans"/>
              </a:rPr>
            </a:br>
            <a:endParaRPr kumimoji="0" lang="uk-UA" altLang="uk-UA" sz="1200" b="0" i="0" u="none" strike="noStrike" cap="none" normalizeH="0" baseline="0" smtClean="0">
              <a:ln>
                <a:noFill/>
              </a:ln>
              <a:solidFill>
                <a:srgbClr val="001D35"/>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uk-UA" altLang="uk-UA" sz="1800" b="0" i="0" u="none" strike="noStrike" cap="none" normalizeH="0" baseline="0" smtClean="0">
              <a:ln>
                <a:noFill/>
              </a:ln>
              <a:solidFill>
                <a:schemeClr val="tx1"/>
              </a:solidFill>
              <a:effectLst/>
              <a:latin typeface="Arial" panose="020B0604020202020204" pitchFamily="34" charset="0"/>
            </a:endParaRPr>
          </a:p>
        </p:txBody>
      </p:sp>
      <p:pic>
        <p:nvPicPr>
          <p:cNvPr id="7" name="Google Shape;135;p24"/>
          <p:cNvPicPr preferRelativeResize="0"/>
          <p:nvPr/>
        </p:nvPicPr>
        <p:blipFill>
          <a:blip r:embed="rId3">
            <a:alphaModFix/>
          </a:blip>
          <a:stretch>
            <a:fillRect/>
          </a:stretch>
        </p:blipFill>
        <p:spPr>
          <a:xfrm>
            <a:off x="8667750" y="1986432"/>
            <a:ext cx="3007050" cy="3784133"/>
          </a:xfrm>
          <a:prstGeom prst="rect">
            <a:avLst/>
          </a:prstGeom>
          <a:noFill/>
          <a:ln>
            <a:noFill/>
          </a:ln>
        </p:spPr>
      </p:pic>
      <p:pic>
        <p:nvPicPr>
          <p:cNvPr id="6154" name="Picture 10" descr="Стародавній Єгипет — Вікіпеді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6215" y="1185184"/>
            <a:ext cx="7282435" cy="5460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57772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590550" y="723901"/>
            <a:ext cx="10915650" cy="5810250"/>
          </a:xfrm>
        </p:spPr>
        <p:txBody>
          <a:bodyPr>
            <a:normAutofit lnSpcReduction="10000"/>
          </a:bodyPr>
          <a:lstStyle/>
          <a:p>
            <a:pPr marL="0" lvl="0" indent="0" defTabSz="914400" eaLnBrk="0" fontAlgn="base" hangingPunct="0">
              <a:spcBef>
                <a:spcPct val="0"/>
              </a:spcBef>
              <a:spcAft>
                <a:spcPct val="0"/>
              </a:spcAft>
              <a:buClrTx/>
              <a:buSzTx/>
              <a:buNone/>
            </a:pPr>
            <a:r>
              <a:rPr lang="uk-UA" altLang="uk-UA" sz="2200" dirty="0" smtClean="0">
                <a:solidFill>
                  <a:schemeClr val="bg1"/>
                </a:solidFill>
                <a:latin typeface="Times New Roman" panose="02020603050405020304" pitchFamily="18" charset="0"/>
                <a:cs typeface="Times New Roman" panose="02020603050405020304" pitchFamily="18" charset="0"/>
              </a:rPr>
              <a:t>Давньоєгипетська </a:t>
            </a:r>
            <a:r>
              <a:rPr lang="uk-UA" altLang="uk-UA" sz="2200" dirty="0">
                <a:solidFill>
                  <a:schemeClr val="bg1"/>
                </a:solidFill>
                <a:latin typeface="Times New Roman" panose="02020603050405020304" pitchFamily="18" charset="0"/>
                <a:cs typeface="Times New Roman" panose="02020603050405020304" pitchFamily="18" charset="0"/>
              </a:rPr>
              <a:t>цивілізація існувала в долині річки Ніл понад 4000 років і була однією з найдавніших у світі. Вона досягла розквіту в період правління фараонів, залишивши значний культурний спадок у вигляді архітектурних пам'яток (піраміди Гізи), системи писемності (ієрогліфи), мистецтва та наукових знань. </a:t>
            </a:r>
          </a:p>
          <a:p>
            <a:pPr marL="0" lvl="0" indent="0" defTabSz="914400" eaLnBrk="0" fontAlgn="base" hangingPunct="0">
              <a:spcBef>
                <a:spcPct val="0"/>
              </a:spcBef>
              <a:spcAft>
                <a:spcPct val="0"/>
              </a:spcAft>
              <a:buClrTx/>
              <a:buSzTx/>
              <a:buNone/>
            </a:pPr>
            <a:r>
              <a:rPr lang="uk-UA" altLang="uk-UA" sz="2200" dirty="0">
                <a:solidFill>
                  <a:schemeClr val="bg1"/>
                </a:solidFill>
                <a:latin typeface="Times New Roman" panose="02020603050405020304" pitchFamily="18" charset="0"/>
                <a:cs typeface="Times New Roman" panose="02020603050405020304" pitchFamily="18" charset="0"/>
              </a:rPr>
              <a:t>Основні характеристики</a:t>
            </a:r>
          </a:p>
          <a:p>
            <a:pPr marL="0" lvl="0" indent="0" defTabSz="914400" eaLnBrk="0" fontAlgn="base" hangingPunct="0">
              <a:spcBef>
                <a:spcPct val="0"/>
              </a:spcBef>
              <a:spcAft>
                <a:spcPct val="0"/>
              </a:spcAft>
              <a:buClrTx/>
              <a:buSzTx/>
              <a:buFontTx/>
              <a:buChar char="•"/>
            </a:pPr>
            <a:r>
              <a:rPr lang="uk-UA" altLang="uk-UA" sz="2200" b="1" dirty="0">
                <a:solidFill>
                  <a:schemeClr val="bg1"/>
                </a:solidFill>
                <a:latin typeface="Times New Roman" panose="02020603050405020304" pitchFamily="18" charset="0"/>
                <a:cs typeface="Times New Roman" panose="02020603050405020304" pitchFamily="18" charset="0"/>
              </a:rPr>
              <a:t>Унікальне розташування</a:t>
            </a:r>
            <a:r>
              <a:rPr lang="uk-UA" altLang="uk-UA" sz="2200" dirty="0">
                <a:solidFill>
                  <a:schemeClr val="bg1"/>
                </a:solidFill>
                <a:latin typeface="Times New Roman" panose="02020603050405020304" pitchFamily="18" charset="0"/>
                <a:cs typeface="Times New Roman" panose="02020603050405020304" pitchFamily="18" charset="0"/>
              </a:rPr>
              <a:t>: </a:t>
            </a:r>
          </a:p>
          <a:p>
            <a:pPr marL="0" lvl="0" indent="0" defTabSz="914400" eaLnBrk="0" fontAlgn="base" hangingPunct="0">
              <a:spcBef>
                <a:spcPct val="0"/>
              </a:spcBef>
              <a:spcAft>
                <a:spcPct val="0"/>
              </a:spcAft>
              <a:buClrTx/>
              <a:buSzTx/>
              <a:buNone/>
            </a:pPr>
            <a:r>
              <a:rPr lang="uk-UA" altLang="uk-UA" sz="2200" dirty="0">
                <a:solidFill>
                  <a:schemeClr val="bg1"/>
                </a:solidFill>
                <a:latin typeface="Times New Roman" panose="02020603050405020304" pitchFamily="18" charset="0"/>
                <a:cs typeface="Times New Roman" panose="02020603050405020304" pitchFamily="18" charset="0"/>
              </a:rPr>
              <a:t>Цивілізація виникла в долині річки Ніл, що забезпечило сприятливі умови для розвитку землеробства та культури. </a:t>
            </a:r>
          </a:p>
          <a:p>
            <a:pPr marL="0" lvl="0" indent="0" defTabSz="914400" eaLnBrk="0" fontAlgn="base" hangingPunct="0">
              <a:spcBef>
                <a:spcPct val="0"/>
              </a:spcBef>
              <a:spcAft>
                <a:spcPct val="0"/>
              </a:spcAft>
              <a:buClrTx/>
              <a:buSzTx/>
              <a:buFontTx/>
              <a:buChar char="•"/>
            </a:pPr>
            <a:r>
              <a:rPr lang="uk-UA" altLang="uk-UA" sz="2200" b="1" dirty="0">
                <a:solidFill>
                  <a:schemeClr val="bg1"/>
                </a:solidFill>
                <a:latin typeface="Times New Roman" panose="02020603050405020304" pitchFamily="18" charset="0"/>
                <a:cs typeface="Times New Roman" panose="02020603050405020304" pitchFamily="18" charset="0"/>
              </a:rPr>
              <a:t>Тривалість існування</a:t>
            </a:r>
            <a:r>
              <a:rPr lang="uk-UA" altLang="uk-UA" sz="2200" dirty="0">
                <a:solidFill>
                  <a:schemeClr val="bg1"/>
                </a:solidFill>
                <a:latin typeface="Times New Roman" panose="02020603050405020304" pitchFamily="18" charset="0"/>
                <a:cs typeface="Times New Roman" panose="02020603050405020304" pitchFamily="18" charset="0"/>
              </a:rPr>
              <a:t>: </a:t>
            </a:r>
          </a:p>
          <a:p>
            <a:pPr marL="0" lvl="0" indent="0" defTabSz="914400" eaLnBrk="0" fontAlgn="base" hangingPunct="0">
              <a:spcBef>
                <a:spcPct val="0"/>
              </a:spcBef>
              <a:spcAft>
                <a:spcPct val="0"/>
              </a:spcAft>
              <a:buClrTx/>
              <a:buSzTx/>
              <a:buNone/>
            </a:pPr>
            <a:r>
              <a:rPr lang="uk-UA" altLang="uk-UA" sz="2200" dirty="0">
                <a:solidFill>
                  <a:schemeClr val="bg1"/>
                </a:solidFill>
                <a:latin typeface="Times New Roman" panose="02020603050405020304" pitchFamily="18" charset="0"/>
                <a:cs typeface="Times New Roman" panose="02020603050405020304" pitchFamily="18" charset="0"/>
              </a:rPr>
              <a:t>Проіснувала близько 4000 років, що довше, ніж більшість інших древніх цивілізацій. </a:t>
            </a:r>
          </a:p>
          <a:p>
            <a:pPr marL="0" lvl="0" indent="0" defTabSz="914400" eaLnBrk="0" fontAlgn="base" hangingPunct="0">
              <a:spcBef>
                <a:spcPct val="0"/>
              </a:spcBef>
              <a:spcAft>
                <a:spcPct val="0"/>
              </a:spcAft>
              <a:buClrTx/>
              <a:buSzTx/>
              <a:buFontTx/>
              <a:buChar char="•"/>
            </a:pPr>
            <a:r>
              <a:rPr lang="uk-UA" altLang="uk-UA" sz="2200" b="1" dirty="0">
                <a:solidFill>
                  <a:schemeClr val="bg1"/>
                </a:solidFill>
                <a:latin typeface="Times New Roman" panose="02020603050405020304" pitchFamily="18" charset="0"/>
                <a:cs typeface="Times New Roman" panose="02020603050405020304" pitchFamily="18" charset="0"/>
              </a:rPr>
              <a:t>Політична система</a:t>
            </a:r>
            <a:r>
              <a:rPr lang="uk-UA" altLang="uk-UA" sz="2200" dirty="0">
                <a:solidFill>
                  <a:schemeClr val="bg1"/>
                </a:solidFill>
                <a:latin typeface="Times New Roman" panose="02020603050405020304" pitchFamily="18" charset="0"/>
                <a:cs typeface="Times New Roman" panose="02020603050405020304" pitchFamily="18" charset="0"/>
              </a:rPr>
              <a:t>: </a:t>
            </a:r>
          </a:p>
          <a:p>
            <a:pPr marL="0" lvl="0" indent="0" defTabSz="914400" eaLnBrk="0" fontAlgn="base" hangingPunct="0">
              <a:spcBef>
                <a:spcPct val="0"/>
              </a:spcBef>
              <a:spcAft>
                <a:spcPct val="0"/>
              </a:spcAft>
              <a:buClrTx/>
              <a:buSzTx/>
              <a:buNone/>
            </a:pPr>
            <a:r>
              <a:rPr lang="uk-UA" altLang="uk-UA" sz="2200" dirty="0">
                <a:solidFill>
                  <a:schemeClr val="bg1"/>
                </a:solidFill>
                <a:latin typeface="Times New Roman" panose="02020603050405020304" pitchFamily="18" charset="0"/>
                <a:cs typeface="Times New Roman" panose="02020603050405020304" pitchFamily="18" charset="0"/>
              </a:rPr>
              <a:t>Вершиною влади був фараон, який мав необмежену владу, керував військом і вважався богом на землі. </a:t>
            </a:r>
          </a:p>
          <a:p>
            <a:pPr marL="0" lvl="0" indent="0" defTabSz="914400" eaLnBrk="0" fontAlgn="base" hangingPunct="0">
              <a:spcBef>
                <a:spcPct val="0"/>
              </a:spcBef>
              <a:spcAft>
                <a:spcPct val="0"/>
              </a:spcAft>
              <a:buClrTx/>
              <a:buSzTx/>
              <a:buFontTx/>
              <a:buChar char="•"/>
            </a:pPr>
            <a:r>
              <a:rPr lang="uk-UA" altLang="uk-UA" sz="2200" b="1" dirty="0">
                <a:solidFill>
                  <a:schemeClr val="bg1"/>
                </a:solidFill>
                <a:latin typeface="Times New Roman" panose="02020603050405020304" pitchFamily="18" charset="0"/>
                <a:cs typeface="Times New Roman" panose="02020603050405020304" pitchFamily="18" charset="0"/>
              </a:rPr>
              <a:t>Досягнення</a:t>
            </a:r>
            <a:r>
              <a:rPr lang="uk-UA" altLang="uk-UA" sz="2200" dirty="0">
                <a:solidFill>
                  <a:schemeClr val="bg1"/>
                </a:solidFill>
                <a:latin typeface="Times New Roman" panose="02020603050405020304" pitchFamily="18" charset="0"/>
                <a:cs typeface="Times New Roman" panose="02020603050405020304" pitchFamily="18" charset="0"/>
              </a:rPr>
              <a:t>: </a:t>
            </a:r>
          </a:p>
          <a:p>
            <a:pPr marL="0" lvl="0" indent="0" defTabSz="914400" eaLnBrk="0" fontAlgn="base" hangingPunct="0">
              <a:spcBef>
                <a:spcPct val="0"/>
              </a:spcBef>
              <a:spcAft>
                <a:spcPct val="0"/>
              </a:spcAft>
              <a:buClrTx/>
              <a:buSzTx/>
              <a:buNone/>
            </a:pPr>
            <a:r>
              <a:rPr lang="uk-UA" altLang="uk-UA" sz="2200" dirty="0">
                <a:solidFill>
                  <a:schemeClr val="bg1"/>
                </a:solidFill>
                <a:latin typeface="Times New Roman" panose="02020603050405020304" pitchFamily="18" charset="0"/>
                <a:cs typeface="Times New Roman" panose="02020603050405020304" pitchFamily="18" charset="0"/>
              </a:rPr>
              <a:t>Єгиптяни створили складну систему писемності (ієрогліфи), розвинули архітектуру (піраміди, храми), медицину, винайшли чорнила та створили витончені ювелірні вироби. </a:t>
            </a:r>
          </a:p>
          <a:p>
            <a:pPr marL="0" lvl="0" indent="0" defTabSz="914400" eaLnBrk="0" fontAlgn="base" hangingPunct="0">
              <a:spcBef>
                <a:spcPct val="0"/>
              </a:spcBef>
              <a:spcAft>
                <a:spcPct val="0"/>
              </a:spcAft>
              <a:buClrTx/>
              <a:buSzTx/>
              <a:buFontTx/>
              <a:buChar char="•"/>
            </a:pPr>
            <a:r>
              <a:rPr lang="uk-UA" altLang="uk-UA" sz="2200" b="1" dirty="0">
                <a:solidFill>
                  <a:schemeClr val="bg1"/>
                </a:solidFill>
                <a:latin typeface="Times New Roman" panose="02020603050405020304" pitchFamily="18" charset="0"/>
                <a:cs typeface="Times New Roman" panose="02020603050405020304" pitchFamily="18" charset="0"/>
              </a:rPr>
              <a:t>Культурна спадщина</a:t>
            </a:r>
            <a:r>
              <a:rPr lang="uk-UA" altLang="uk-UA" sz="2200" dirty="0">
                <a:solidFill>
                  <a:schemeClr val="bg1"/>
                </a:solidFill>
                <a:latin typeface="Times New Roman" panose="02020603050405020304" pitchFamily="18" charset="0"/>
                <a:cs typeface="Times New Roman" panose="02020603050405020304" pitchFamily="18" charset="0"/>
              </a:rPr>
              <a:t>: </a:t>
            </a:r>
          </a:p>
          <a:p>
            <a:pPr marL="0" lvl="0" indent="0" defTabSz="914400" eaLnBrk="0" fontAlgn="base" hangingPunct="0">
              <a:spcBef>
                <a:spcPct val="0"/>
              </a:spcBef>
              <a:spcAft>
                <a:spcPct val="0"/>
              </a:spcAft>
              <a:buClrTx/>
              <a:buSzTx/>
              <a:buNone/>
            </a:pPr>
            <a:r>
              <a:rPr lang="uk-UA" altLang="uk-UA" sz="2200" dirty="0">
                <a:solidFill>
                  <a:schemeClr val="bg1"/>
                </a:solidFill>
                <a:latin typeface="Times New Roman" panose="02020603050405020304" pitchFamily="18" charset="0"/>
                <a:cs typeface="Times New Roman" panose="02020603050405020304" pitchFamily="18" charset="0"/>
              </a:rPr>
              <a:t>Створила величезний культурний спадок, який вплинув на інші народи. </a:t>
            </a:r>
          </a:p>
          <a:p>
            <a:endParaRPr lang="uk-UA" dirty="0"/>
          </a:p>
        </p:txBody>
      </p:sp>
      <p:sp>
        <p:nvSpPr>
          <p:cNvPr id="5" name="Rectangle 2"/>
          <p:cNvSpPr>
            <a:spLocks noChangeArrowheads="1"/>
          </p:cNvSpPr>
          <p:nvPr/>
        </p:nvSpPr>
        <p:spPr bwMode="auto">
          <a:xfrm>
            <a:off x="4267200" y="0"/>
            <a:ext cx="2362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uk-UA" altLang="uk-UA" sz="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uk-UA" altLang="uk-UA" sz="1200" b="0" i="0" u="none" strike="noStrike" cap="none" normalizeH="0" baseline="0" smtClean="0">
                <a:ln>
                  <a:noFill/>
                </a:ln>
                <a:solidFill>
                  <a:srgbClr val="001D35"/>
                </a:solidFill>
                <a:effectLst/>
                <a:latin typeface="Google Sans"/>
              </a:rPr>
              <a:t/>
            </a:r>
            <a:br>
              <a:rPr kumimoji="0" lang="uk-UA" altLang="uk-UA" sz="1200" b="0" i="0" u="none" strike="noStrike" cap="none" normalizeH="0" baseline="0" smtClean="0">
                <a:ln>
                  <a:noFill/>
                </a:ln>
                <a:solidFill>
                  <a:srgbClr val="001D35"/>
                </a:solidFill>
                <a:effectLst/>
                <a:latin typeface="Google Sans"/>
              </a:rPr>
            </a:br>
            <a:endParaRPr kumimoji="0" lang="uk-UA" altLang="uk-UA" sz="1200" b="0" i="0" u="none" strike="noStrike" cap="none" normalizeH="0" baseline="0" smtClean="0">
              <a:ln>
                <a:noFill/>
              </a:ln>
              <a:solidFill>
                <a:srgbClr val="001D35"/>
              </a:solidFill>
              <a:effectLst/>
              <a:latin typeface="Google Sans"/>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uk-UA" altLang="uk-UA"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911983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26"/>
          <p:cNvPicPr preferRelativeResize="0"/>
          <p:nvPr/>
        </p:nvPicPr>
        <p:blipFill>
          <a:blip r:embed="rId3">
            <a:alphaModFix/>
          </a:blip>
          <a:stretch>
            <a:fillRect/>
          </a:stretch>
        </p:blipFill>
        <p:spPr>
          <a:xfrm>
            <a:off x="394700" y="223434"/>
            <a:ext cx="4010400" cy="6411165"/>
          </a:xfrm>
          <a:prstGeom prst="rect">
            <a:avLst/>
          </a:prstGeom>
          <a:noFill/>
          <a:ln>
            <a:noFill/>
          </a:ln>
        </p:spPr>
      </p:pic>
      <p:pic>
        <p:nvPicPr>
          <p:cNvPr id="3" name="Google Shape;141;p25"/>
          <p:cNvPicPr preferRelativeResize="0"/>
          <p:nvPr/>
        </p:nvPicPr>
        <p:blipFill>
          <a:blip r:embed="rId4">
            <a:alphaModFix/>
          </a:blip>
          <a:stretch>
            <a:fillRect/>
          </a:stretch>
        </p:blipFill>
        <p:spPr>
          <a:xfrm>
            <a:off x="4842113" y="327899"/>
            <a:ext cx="5485711" cy="3101117"/>
          </a:xfrm>
          <a:prstGeom prst="rect">
            <a:avLst/>
          </a:prstGeom>
          <a:noFill/>
          <a:ln>
            <a:noFill/>
          </a:ln>
        </p:spPr>
      </p:pic>
    </p:spTree>
    <p:extLst>
      <p:ext uri="{BB962C8B-B14F-4D97-AF65-F5344CB8AC3E}">
        <p14:creationId xmlns:p14="http://schemas.microsoft.com/office/powerpoint/2010/main" val="19363573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8"/>
          <p:cNvSpPr txBox="1">
            <a:spLocks noGrp="1"/>
          </p:cNvSpPr>
          <p:nvPr>
            <p:ph type="title"/>
          </p:nvPr>
        </p:nvSpPr>
        <p:spPr>
          <a:xfrm>
            <a:off x="517200" y="610700"/>
            <a:ext cx="11157600" cy="914800"/>
          </a:xfrm>
          <a:prstGeom prst="rect">
            <a:avLst/>
          </a:prstGeom>
        </p:spPr>
        <p:txBody>
          <a:bodyPr spcFirstLastPara="1" vert="horz" wrap="square" lIns="121900" tIns="121900" rIns="121900" bIns="121900" rtlCol="0" anchor="b" anchorCtr="0">
            <a:normAutofit/>
          </a:bodyPr>
          <a:lstStyle/>
          <a:p>
            <a:r>
              <a:rPr lang="uk"/>
              <a:t>Мікенська та Мінойська цивілізації</a:t>
            </a:r>
            <a:endParaRPr/>
          </a:p>
        </p:txBody>
      </p:sp>
      <p:pic>
        <p:nvPicPr>
          <p:cNvPr id="159" name="Google Shape;159;p28"/>
          <p:cNvPicPr preferRelativeResize="0"/>
          <p:nvPr/>
        </p:nvPicPr>
        <p:blipFill>
          <a:blip r:embed="rId3">
            <a:alphaModFix/>
          </a:blip>
          <a:stretch>
            <a:fillRect/>
          </a:stretch>
        </p:blipFill>
        <p:spPr>
          <a:xfrm>
            <a:off x="517200" y="1603250"/>
            <a:ext cx="4919729" cy="4871567"/>
          </a:xfrm>
          <a:prstGeom prst="rect">
            <a:avLst/>
          </a:prstGeom>
          <a:noFill/>
          <a:ln>
            <a:noFill/>
          </a:ln>
        </p:spPr>
      </p:pic>
      <p:pic>
        <p:nvPicPr>
          <p:cNvPr id="160" name="Google Shape;160;p28"/>
          <p:cNvPicPr preferRelativeResize="0"/>
          <p:nvPr/>
        </p:nvPicPr>
        <p:blipFill>
          <a:blip r:embed="rId4">
            <a:alphaModFix/>
          </a:blip>
          <a:stretch>
            <a:fillRect/>
          </a:stretch>
        </p:blipFill>
        <p:spPr>
          <a:xfrm>
            <a:off x="5436934" y="1603233"/>
            <a:ext cx="5995233" cy="4871568"/>
          </a:xfrm>
          <a:prstGeom prst="rect">
            <a:avLst/>
          </a:prstGeom>
          <a:noFill/>
          <a:ln>
            <a:noFill/>
          </a:ln>
        </p:spPr>
      </p:pic>
    </p:spTree>
    <p:extLst>
      <p:ext uri="{BB962C8B-B14F-4D97-AF65-F5344CB8AC3E}">
        <p14:creationId xmlns:p14="http://schemas.microsoft.com/office/powerpoint/2010/main" val="1098281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266700" y="133350"/>
            <a:ext cx="11182350" cy="6572250"/>
          </a:xfrm>
        </p:spPr>
        <p:txBody>
          <a:bodyPr numCol="2">
            <a:normAutofit fontScale="70000" lnSpcReduction="20000"/>
          </a:bodyPr>
          <a:lstStyle/>
          <a:p>
            <a:pPr marL="0" indent="0" fontAlgn="ctr">
              <a:buNone/>
            </a:pPr>
            <a:r>
              <a:rPr lang="uk-UA" sz="2900" dirty="0">
                <a:solidFill>
                  <a:schemeClr val="bg1"/>
                </a:solidFill>
                <a:latin typeface="Times New Roman" panose="02020603050405020304" pitchFamily="18" charset="0"/>
                <a:cs typeface="Times New Roman" panose="02020603050405020304" pitchFamily="18" charset="0"/>
              </a:rPr>
              <a:t>Мікенська та </a:t>
            </a:r>
            <a:r>
              <a:rPr lang="uk-UA" sz="2900" dirty="0" err="1">
                <a:solidFill>
                  <a:schemeClr val="bg1"/>
                </a:solidFill>
                <a:latin typeface="Times New Roman" panose="02020603050405020304" pitchFamily="18" charset="0"/>
                <a:cs typeface="Times New Roman" panose="02020603050405020304" pitchFamily="18" charset="0"/>
              </a:rPr>
              <a:t>Мінойська</a:t>
            </a:r>
            <a:r>
              <a:rPr lang="uk-UA" sz="2900" dirty="0">
                <a:solidFill>
                  <a:schemeClr val="bg1"/>
                </a:solidFill>
                <a:latin typeface="Times New Roman" panose="02020603050405020304" pitchFamily="18" charset="0"/>
                <a:cs typeface="Times New Roman" panose="02020603050405020304" pitchFamily="18" charset="0"/>
              </a:rPr>
              <a:t> цивілізації — це дві стародавні грецькі цивілізації бронзової доби, що співіснували в Егейському морі. </a:t>
            </a:r>
            <a:r>
              <a:rPr lang="uk-UA" sz="2900" dirty="0" err="1">
                <a:solidFill>
                  <a:schemeClr val="bg1"/>
                </a:solidFill>
                <a:latin typeface="Times New Roman" panose="02020603050405020304" pitchFamily="18" charset="0"/>
                <a:cs typeface="Times New Roman" panose="02020603050405020304" pitchFamily="18" charset="0"/>
              </a:rPr>
              <a:t>Мінойці</a:t>
            </a:r>
            <a:r>
              <a:rPr lang="uk-UA" sz="2900" dirty="0">
                <a:solidFill>
                  <a:schemeClr val="bg1"/>
                </a:solidFill>
                <a:latin typeface="Times New Roman" panose="02020603050405020304" pitchFamily="18" charset="0"/>
                <a:cs typeface="Times New Roman" panose="02020603050405020304" pitchFamily="18" charset="0"/>
              </a:rPr>
              <a:t> мешкали на острові Крит (приблизно з 3000 по 1000 рр. до н. е.) та досягли розквіту завдяки морській торгівлі, а </a:t>
            </a:r>
            <a:r>
              <a:rPr lang="uk-UA" sz="2900" dirty="0" err="1">
                <a:solidFill>
                  <a:schemeClr val="bg1"/>
                </a:solidFill>
                <a:latin typeface="Times New Roman" panose="02020603050405020304" pitchFamily="18" charset="0"/>
                <a:cs typeface="Times New Roman" panose="02020603050405020304" pitchFamily="18" charset="0"/>
              </a:rPr>
              <a:t>мікенці</a:t>
            </a:r>
            <a:r>
              <a:rPr lang="uk-UA" sz="2900" dirty="0">
                <a:solidFill>
                  <a:schemeClr val="bg1"/>
                </a:solidFill>
                <a:latin typeface="Times New Roman" panose="02020603050405020304" pitchFamily="18" charset="0"/>
                <a:cs typeface="Times New Roman" panose="02020603050405020304" pitchFamily="18" charset="0"/>
              </a:rPr>
              <a:t>, навпаки, були завойовниками, що мешкали на материковій Греції (приблизно з 1600 по 1100 рр. до н. е.). Мікенська цивілізація мала воєнний характер та розвивалася навколо укріплених палаців, тоді як </a:t>
            </a:r>
            <a:r>
              <a:rPr lang="uk-UA" sz="2900" dirty="0" err="1">
                <a:solidFill>
                  <a:schemeClr val="bg1"/>
                </a:solidFill>
                <a:latin typeface="Times New Roman" panose="02020603050405020304" pitchFamily="18" charset="0"/>
                <a:cs typeface="Times New Roman" panose="02020603050405020304" pitchFamily="18" charset="0"/>
              </a:rPr>
              <a:t>мінойська</a:t>
            </a:r>
            <a:r>
              <a:rPr lang="uk-UA" sz="2900" dirty="0">
                <a:solidFill>
                  <a:schemeClr val="bg1"/>
                </a:solidFill>
                <a:latin typeface="Times New Roman" panose="02020603050405020304" pitchFamily="18" charset="0"/>
                <a:cs typeface="Times New Roman" panose="02020603050405020304" pitchFamily="18" charset="0"/>
              </a:rPr>
              <a:t> цивілізація була більш мирною і зосереджувалася на палацах, таких як </a:t>
            </a:r>
            <a:r>
              <a:rPr lang="uk-UA" sz="2900" dirty="0" err="1">
                <a:solidFill>
                  <a:schemeClr val="bg1"/>
                </a:solidFill>
                <a:latin typeface="Times New Roman" panose="02020603050405020304" pitchFamily="18" charset="0"/>
                <a:cs typeface="Times New Roman" panose="02020603050405020304" pitchFamily="18" charset="0"/>
              </a:rPr>
              <a:t>Кносс</a:t>
            </a:r>
            <a:r>
              <a:rPr lang="uk-UA" sz="2900" dirty="0">
                <a:solidFill>
                  <a:schemeClr val="bg1"/>
                </a:solidFill>
                <a:latin typeface="Times New Roman" panose="02020603050405020304" pitchFamily="18" charset="0"/>
                <a:cs typeface="Times New Roman" panose="02020603050405020304" pitchFamily="18" charset="0"/>
              </a:rPr>
              <a:t>. </a:t>
            </a:r>
          </a:p>
          <a:p>
            <a:pPr marL="0" indent="0">
              <a:buNone/>
            </a:pPr>
            <a:r>
              <a:rPr lang="uk-UA" sz="2900" dirty="0" err="1">
                <a:solidFill>
                  <a:schemeClr val="bg1"/>
                </a:solidFill>
                <a:latin typeface="Times New Roman" panose="02020603050405020304" pitchFamily="18" charset="0"/>
                <a:cs typeface="Times New Roman" panose="02020603050405020304" pitchFamily="18" charset="0"/>
              </a:rPr>
              <a:t>Мінойська</a:t>
            </a:r>
            <a:r>
              <a:rPr lang="uk-UA" sz="2900" dirty="0">
                <a:solidFill>
                  <a:schemeClr val="bg1"/>
                </a:solidFill>
                <a:latin typeface="Times New Roman" panose="02020603050405020304" pitchFamily="18" charset="0"/>
                <a:cs typeface="Times New Roman" panose="02020603050405020304" pitchFamily="18" charset="0"/>
              </a:rPr>
              <a:t> цивілізація</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Територія:</a:t>
            </a:r>
            <a:r>
              <a:rPr lang="uk-UA" sz="2900" dirty="0">
                <a:solidFill>
                  <a:schemeClr val="bg1"/>
                </a:solidFill>
                <a:latin typeface="Times New Roman" panose="02020603050405020304" pitchFamily="18" charset="0"/>
                <a:cs typeface="Times New Roman" panose="02020603050405020304" pitchFamily="18" charset="0"/>
              </a:rPr>
              <a:t> Острів Крит.</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Період:</a:t>
            </a:r>
            <a:r>
              <a:rPr lang="uk-UA" sz="2900" dirty="0">
                <a:solidFill>
                  <a:schemeClr val="bg1"/>
                </a:solidFill>
                <a:latin typeface="Times New Roman" panose="02020603050405020304" pitchFamily="18" charset="0"/>
                <a:cs typeface="Times New Roman" panose="02020603050405020304" pitchFamily="18" charset="0"/>
              </a:rPr>
              <a:t> приблизно 3000 — 1000 рр. до н. е.</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Характер:</a:t>
            </a:r>
            <a:r>
              <a:rPr lang="uk-UA" sz="2900" dirty="0">
                <a:solidFill>
                  <a:schemeClr val="bg1"/>
                </a:solidFill>
                <a:latin typeface="Times New Roman" panose="02020603050405020304" pitchFamily="18" charset="0"/>
                <a:cs typeface="Times New Roman" panose="02020603050405020304" pitchFamily="18" charset="0"/>
              </a:rPr>
              <a:t> Мирний, з акцентом на морську торгівлю.</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Центри:</a:t>
            </a:r>
            <a:r>
              <a:rPr lang="uk-UA" sz="2900" dirty="0">
                <a:solidFill>
                  <a:schemeClr val="bg1"/>
                </a:solidFill>
                <a:latin typeface="Times New Roman" panose="02020603050405020304" pitchFamily="18" charset="0"/>
                <a:cs typeface="Times New Roman" panose="02020603050405020304" pitchFamily="18" charset="0"/>
              </a:rPr>
              <a:t> </a:t>
            </a:r>
            <a:r>
              <a:rPr lang="uk-UA" sz="2900" dirty="0" err="1">
                <a:solidFill>
                  <a:schemeClr val="bg1"/>
                </a:solidFill>
                <a:latin typeface="Times New Roman" panose="02020603050405020304" pitchFamily="18" charset="0"/>
                <a:cs typeface="Times New Roman" panose="02020603050405020304" pitchFamily="18" charset="0"/>
              </a:rPr>
              <a:t>Кносс</a:t>
            </a:r>
            <a:r>
              <a:rPr lang="uk-UA" sz="2900" dirty="0">
                <a:solidFill>
                  <a:schemeClr val="bg1"/>
                </a:solidFill>
                <a:latin typeface="Times New Roman" panose="02020603050405020304" pitchFamily="18" charset="0"/>
                <a:cs typeface="Times New Roman" panose="02020603050405020304" pitchFamily="18" charset="0"/>
              </a:rPr>
              <a:t>, </a:t>
            </a:r>
            <a:r>
              <a:rPr lang="uk-UA" sz="2900" dirty="0" err="1">
                <a:solidFill>
                  <a:schemeClr val="bg1"/>
                </a:solidFill>
                <a:latin typeface="Times New Roman" panose="02020603050405020304" pitchFamily="18" charset="0"/>
                <a:cs typeface="Times New Roman" panose="02020603050405020304" pitchFamily="18" charset="0"/>
              </a:rPr>
              <a:t>Фест</a:t>
            </a:r>
            <a:r>
              <a:rPr lang="uk-UA" sz="2900" dirty="0">
                <a:solidFill>
                  <a:schemeClr val="bg1"/>
                </a:solidFill>
                <a:latin typeface="Times New Roman" panose="02020603050405020304" pitchFamily="18" charset="0"/>
                <a:cs typeface="Times New Roman" panose="02020603050405020304" pitchFamily="18" charset="0"/>
              </a:rPr>
              <a:t>, </a:t>
            </a:r>
            <a:r>
              <a:rPr lang="uk-UA" sz="2900" dirty="0" err="1">
                <a:solidFill>
                  <a:schemeClr val="bg1"/>
                </a:solidFill>
                <a:latin typeface="Times New Roman" panose="02020603050405020304" pitchFamily="18" charset="0"/>
                <a:cs typeface="Times New Roman" panose="02020603050405020304" pitchFamily="18" charset="0"/>
              </a:rPr>
              <a:t>Маллія</a:t>
            </a:r>
            <a:r>
              <a:rPr lang="uk-UA" sz="2900" dirty="0">
                <a:solidFill>
                  <a:schemeClr val="bg1"/>
                </a:solidFill>
                <a:latin typeface="Times New Roman" panose="02020603050405020304" pitchFamily="18" charset="0"/>
                <a:cs typeface="Times New Roman" panose="02020603050405020304" pitchFamily="18" charset="0"/>
              </a:rPr>
              <a:t>.</a:t>
            </a:r>
          </a:p>
          <a:p>
            <a:pPr marL="0" indent="0" fontAlgn="ctr">
              <a:buNone/>
            </a:pPr>
            <a:r>
              <a:rPr lang="uk-UA" sz="2900" b="1" dirty="0">
                <a:solidFill>
                  <a:schemeClr val="bg1"/>
                </a:solidFill>
                <a:latin typeface="Times New Roman" panose="02020603050405020304" pitchFamily="18" charset="0"/>
                <a:cs typeface="Times New Roman" panose="02020603050405020304" pitchFamily="18" charset="0"/>
              </a:rPr>
              <a:t>Занепад:</a:t>
            </a:r>
            <a:r>
              <a:rPr lang="uk-UA" sz="2900" dirty="0">
                <a:solidFill>
                  <a:schemeClr val="bg1"/>
                </a:solidFill>
                <a:latin typeface="Times New Roman" panose="02020603050405020304" pitchFamily="18" charset="0"/>
                <a:cs typeface="Times New Roman" panose="02020603050405020304" pitchFamily="18" charset="0"/>
              </a:rPr>
              <a:t> Пов'язаний із виверженням вулкана на острові </a:t>
            </a:r>
            <a:r>
              <a:rPr lang="uk-UA" sz="2900" dirty="0" err="1">
                <a:solidFill>
                  <a:schemeClr val="bg1"/>
                </a:solidFill>
                <a:latin typeface="Times New Roman" panose="02020603050405020304" pitchFamily="18" charset="0"/>
                <a:cs typeface="Times New Roman" panose="02020603050405020304" pitchFamily="18" charset="0"/>
              </a:rPr>
              <a:t>Тіра</a:t>
            </a:r>
            <a:r>
              <a:rPr lang="uk-UA" sz="2900" dirty="0">
                <a:solidFill>
                  <a:schemeClr val="bg1"/>
                </a:solidFill>
                <a:latin typeface="Times New Roman" panose="02020603050405020304" pitchFamily="18" charset="0"/>
                <a:cs typeface="Times New Roman" panose="02020603050405020304" pitchFamily="18" charset="0"/>
              </a:rPr>
              <a:t> (сучасний </a:t>
            </a:r>
            <a:r>
              <a:rPr lang="uk-UA" sz="2900" dirty="0" err="1">
                <a:solidFill>
                  <a:schemeClr val="bg1"/>
                </a:solidFill>
                <a:latin typeface="Times New Roman" panose="02020603050405020304" pitchFamily="18" charset="0"/>
                <a:cs typeface="Times New Roman" panose="02020603050405020304" pitchFamily="18" charset="0"/>
              </a:rPr>
              <a:t>Санторін</a:t>
            </a:r>
            <a:r>
              <a:rPr lang="uk-UA" sz="2900" dirty="0">
                <a:solidFill>
                  <a:schemeClr val="bg1"/>
                </a:solidFill>
                <a:latin typeface="Times New Roman" panose="02020603050405020304" pitchFamily="18" charset="0"/>
                <a:cs typeface="Times New Roman" panose="02020603050405020304" pitchFamily="18" charset="0"/>
              </a:rPr>
              <a:t>) приблизно у 1628 р. до н. е. </a:t>
            </a:r>
          </a:p>
          <a:p>
            <a:pPr marL="0" indent="0">
              <a:buNone/>
            </a:pPr>
            <a:r>
              <a:rPr lang="uk-UA" sz="2900" dirty="0">
                <a:solidFill>
                  <a:schemeClr val="bg1"/>
                </a:solidFill>
                <a:latin typeface="Times New Roman" panose="02020603050405020304" pitchFamily="18" charset="0"/>
                <a:cs typeface="Times New Roman" panose="02020603050405020304" pitchFamily="18" charset="0"/>
              </a:rPr>
              <a:t>Мікенська цивілізація</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Територія:</a:t>
            </a:r>
            <a:r>
              <a:rPr lang="uk-UA" sz="2900" dirty="0">
                <a:solidFill>
                  <a:schemeClr val="bg1"/>
                </a:solidFill>
                <a:latin typeface="Times New Roman" panose="02020603050405020304" pitchFamily="18" charset="0"/>
                <a:cs typeface="Times New Roman" panose="02020603050405020304" pitchFamily="18" charset="0"/>
              </a:rPr>
              <a:t> Материкова Греція, зокрема </a:t>
            </a:r>
            <a:r>
              <a:rPr lang="uk-UA" sz="2900" dirty="0" err="1">
                <a:solidFill>
                  <a:schemeClr val="bg1"/>
                </a:solidFill>
                <a:latin typeface="Times New Roman" panose="02020603050405020304" pitchFamily="18" charset="0"/>
                <a:cs typeface="Times New Roman" panose="02020603050405020304" pitchFamily="18" charset="0"/>
              </a:rPr>
              <a:t>Мікени</a:t>
            </a:r>
            <a:r>
              <a:rPr lang="uk-UA" sz="2900" dirty="0">
                <a:solidFill>
                  <a:schemeClr val="bg1"/>
                </a:solidFill>
                <a:latin typeface="Times New Roman" panose="02020603050405020304" pitchFamily="18" charset="0"/>
                <a:cs typeface="Times New Roman" panose="02020603050405020304" pitchFamily="18" charset="0"/>
              </a:rPr>
              <a:t>, </a:t>
            </a:r>
            <a:r>
              <a:rPr lang="uk-UA" sz="2900" dirty="0" err="1">
                <a:solidFill>
                  <a:schemeClr val="bg1"/>
                </a:solidFill>
                <a:latin typeface="Times New Roman" panose="02020603050405020304" pitchFamily="18" charset="0"/>
                <a:cs typeface="Times New Roman" panose="02020603050405020304" pitchFamily="18" charset="0"/>
              </a:rPr>
              <a:t>Фіви</a:t>
            </a:r>
            <a:r>
              <a:rPr lang="uk-UA" sz="2900" dirty="0">
                <a:solidFill>
                  <a:schemeClr val="bg1"/>
                </a:solidFill>
                <a:latin typeface="Times New Roman" panose="02020603050405020304" pitchFamily="18" charset="0"/>
                <a:cs typeface="Times New Roman" panose="02020603050405020304" pitchFamily="18" charset="0"/>
              </a:rPr>
              <a:t>, Афіни.</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Період:</a:t>
            </a:r>
            <a:r>
              <a:rPr lang="uk-UA" sz="2900" dirty="0">
                <a:solidFill>
                  <a:schemeClr val="bg1"/>
                </a:solidFill>
                <a:latin typeface="Times New Roman" panose="02020603050405020304" pitchFamily="18" charset="0"/>
                <a:cs typeface="Times New Roman" panose="02020603050405020304" pitchFamily="18" charset="0"/>
              </a:rPr>
              <a:t> приблизно 1600 — 1100 рр. до н. е.</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Характер:</a:t>
            </a:r>
            <a:r>
              <a:rPr lang="uk-UA" sz="2900" dirty="0">
                <a:solidFill>
                  <a:schemeClr val="bg1"/>
                </a:solidFill>
                <a:latin typeface="Times New Roman" panose="02020603050405020304" pitchFamily="18" charset="0"/>
                <a:cs typeface="Times New Roman" panose="02020603050405020304" pitchFamily="18" charset="0"/>
              </a:rPr>
              <a:t> Військовий, завойовницький.</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Особливості:</a:t>
            </a:r>
            <a:r>
              <a:rPr lang="uk-UA" sz="2900" dirty="0">
                <a:solidFill>
                  <a:schemeClr val="bg1"/>
                </a:solidFill>
                <a:latin typeface="Times New Roman" panose="02020603050405020304" pitchFamily="18" charset="0"/>
                <a:cs typeface="Times New Roman" panose="02020603050405020304" pitchFamily="18" charset="0"/>
              </a:rPr>
              <a:t> Розвивалася навколо укріплених, стратегічно розташованих палаців.</a:t>
            </a:r>
          </a:p>
          <a:p>
            <a:pPr marL="0" indent="0" fontAlgn="ctr">
              <a:buNone/>
            </a:pPr>
            <a:r>
              <a:rPr lang="uk-UA" sz="2900" b="1" dirty="0">
                <a:solidFill>
                  <a:schemeClr val="bg1"/>
                </a:solidFill>
                <a:latin typeface="Times New Roman" panose="02020603050405020304" pitchFamily="18" charset="0"/>
                <a:cs typeface="Times New Roman" panose="02020603050405020304" pitchFamily="18" charset="0"/>
              </a:rPr>
              <a:t>Занепад:</a:t>
            </a:r>
            <a:r>
              <a:rPr lang="uk-UA" sz="2900" dirty="0">
                <a:solidFill>
                  <a:schemeClr val="bg1"/>
                </a:solidFill>
                <a:latin typeface="Times New Roman" panose="02020603050405020304" pitchFamily="18" charset="0"/>
                <a:cs typeface="Times New Roman" panose="02020603050405020304" pitchFamily="18" charset="0"/>
              </a:rPr>
              <a:t> Пов'язаний із дорійським вторгненням приблизно у 1200 р. до н. е. </a:t>
            </a:r>
          </a:p>
          <a:p>
            <a:pPr marL="0" indent="0">
              <a:buNone/>
            </a:pPr>
            <a:r>
              <a:rPr lang="uk-UA" sz="2900" dirty="0">
                <a:solidFill>
                  <a:schemeClr val="bg1"/>
                </a:solidFill>
                <a:latin typeface="Times New Roman" panose="02020603050405020304" pitchFamily="18" charset="0"/>
                <a:cs typeface="Times New Roman" panose="02020603050405020304" pitchFamily="18" charset="0"/>
              </a:rPr>
              <a:t>Спільне</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Сусідство:</a:t>
            </a:r>
            <a:r>
              <a:rPr lang="uk-UA" sz="2900" dirty="0">
                <a:solidFill>
                  <a:schemeClr val="bg1"/>
                </a:solidFill>
                <a:latin typeface="Times New Roman" panose="02020603050405020304" pitchFamily="18" charset="0"/>
                <a:cs typeface="Times New Roman" panose="02020603050405020304" pitchFamily="18" charset="0"/>
              </a:rPr>
              <a:t> </a:t>
            </a:r>
          </a:p>
          <a:p>
            <a:pPr marL="0" indent="0">
              <a:buNone/>
            </a:pPr>
            <a:r>
              <a:rPr lang="uk-UA" sz="2900" dirty="0" err="1">
                <a:solidFill>
                  <a:schemeClr val="bg1"/>
                </a:solidFill>
                <a:latin typeface="Times New Roman" panose="02020603050405020304" pitchFamily="18" charset="0"/>
                <a:cs typeface="Times New Roman" panose="02020603050405020304" pitchFamily="18" charset="0"/>
              </a:rPr>
              <a:t>Мінойська</a:t>
            </a:r>
            <a:r>
              <a:rPr lang="uk-UA" sz="2900" dirty="0">
                <a:solidFill>
                  <a:schemeClr val="bg1"/>
                </a:solidFill>
                <a:latin typeface="Times New Roman" panose="02020603050405020304" pitchFamily="18" charset="0"/>
                <a:cs typeface="Times New Roman" panose="02020603050405020304" pitchFamily="18" charset="0"/>
              </a:rPr>
              <a:t> та Мікенська цивілізації підтримували тісні зв'язки.</a:t>
            </a:r>
          </a:p>
          <a:p>
            <a:pPr marL="0" indent="0">
              <a:buNone/>
            </a:pPr>
            <a:r>
              <a:rPr lang="uk-UA" sz="2900" b="1" dirty="0">
                <a:solidFill>
                  <a:schemeClr val="bg1"/>
                </a:solidFill>
                <a:latin typeface="Times New Roman" panose="02020603050405020304" pitchFamily="18" charset="0"/>
                <a:cs typeface="Times New Roman" panose="02020603050405020304" pitchFamily="18" charset="0"/>
              </a:rPr>
              <a:t>Писемність:</a:t>
            </a:r>
            <a:r>
              <a:rPr lang="uk-UA" sz="2900" dirty="0">
                <a:solidFill>
                  <a:schemeClr val="bg1"/>
                </a:solidFill>
                <a:latin typeface="Times New Roman" panose="02020603050405020304" pitchFamily="18" charset="0"/>
                <a:cs typeface="Times New Roman" panose="02020603050405020304" pitchFamily="18" charset="0"/>
              </a:rPr>
              <a:t> </a:t>
            </a:r>
          </a:p>
          <a:p>
            <a:pPr marL="0" indent="0">
              <a:buNone/>
            </a:pPr>
            <a:r>
              <a:rPr lang="uk-UA" sz="2900" dirty="0">
                <a:solidFill>
                  <a:schemeClr val="bg1"/>
                </a:solidFill>
                <a:latin typeface="Times New Roman" panose="02020603050405020304" pitchFamily="18" charset="0"/>
                <a:cs typeface="Times New Roman" panose="02020603050405020304" pitchFamily="18" charset="0"/>
              </a:rPr>
              <a:t>Обидві цивілізації використовували письмо, відоме як «лінійне письмо Б».</a:t>
            </a:r>
          </a:p>
          <a:p>
            <a:endParaRPr lang="uk-UA" dirty="0"/>
          </a:p>
        </p:txBody>
      </p:sp>
    </p:spTree>
    <p:extLst>
      <p:ext uri="{BB962C8B-B14F-4D97-AF65-F5344CB8AC3E}">
        <p14:creationId xmlns:p14="http://schemas.microsoft.com/office/powerpoint/2010/main" val="34778088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upload.wikimedia.org/wikipedia/commons/thumb/5/5b/Mycenaean_Greece_ua.PNG/500px-Mycenaean_Greece_ua.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397872" y="247650"/>
            <a:ext cx="4212981" cy="361473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Плита над Левовими воротами, Мікен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525" y="33337"/>
            <a:ext cx="6785097" cy="6043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5659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323849"/>
            <a:ext cx="8534400" cy="971551"/>
          </a:xfrm>
        </p:spPr>
        <p:txBody>
          <a:bodyPr>
            <a:normAutofit fontScale="90000"/>
          </a:bodyPr>
          <a:lstStyle/>
          <a:p>
            <a:r>
              <a:rPr lang="en-US" b="1" dirty="0"/>
              <a:t>V</a:t>
            </a:r>
            <a:r>
              <a:rPr lang="ru-RU" b="1" dirty="0"/>
              <a:t>.</a:t>
            </a:r>
            <a:r>
              <a:rPr lang="uk-UA" b="1" dirty="0"/>
              <a:t> Закріплення знань</a:t>
            </a:r>
            <a:r>
              <a:rPr lang="uk-UA" dirty="0"/>
              <a:t/>
            </a:r>
            <a:br>
              <a:rPr lang="uk-UA" dirty="0"/>
            </a:br>
            <a:r>
              <a:rPr lang="uk-UA" b="1" dirty="0"/>
              <a:t>Метод «Шапка всезнайка»</a:t>
            </a:r>
            <a:r>
              <a:rPr lang="uk-UA" dirty="0"/>
              <a:t/>
            </a:r>
            <a:br>
              <a:rPr lang="uk-UA" dirty="0"/>
            </a:br>
            <a:endParaRPr lang="uk-UA" dirty="0"/>
          </a:p>
        </p:txBody>
      </p:sp>
      <p:sp>
        <p:nvSpPr>
          <p:cNvPr id="3" name="Місце для вмісту 2"/>
          <p:cNvSpPr>
            <a:spLocks noGrp="1"/>
          </p:cNvSpPr>
          <p:nvPr>
            <p:ph idx="1"/>
          </p:nvPr>
        </p:nvSpPr>
        <p:spPr>
          <a:xfrm>
            <a:off x="684212" y="1142999"/>
            <a:ext cx="10212388" cy="5181601"/>
          </a:xfrm>
        </p:spPr>
        <p:txBody>
          <a:bodyPr/>
          <a:lstStyle/>
          <a:p>
            <a:pPr marL="0" indent="0">
              <a:buNone/>
            </a:pPr>
            <a:r>
              <a:rPr lang="uk-UA" dirty="0" smtClean="0">
                <a:solidFill>
                  <a:schemeClr val="bg1"/>
                </a:solidFill>
                <a:latin typeface="Times New Roman" panose="02020603050405020304" pitchFamily="18" charset="0"/>
                <a:cs typeface="Times New Roman" panose="02020603050405020304" pitchFamily="18" charset="0"/>
              </a:rPr>
              <a:t>Учитель роздає учням листочки на яких ті мають написати питання по темі сьогоднішнього уроку, листочки кладуть у шапку, перемішують і потім кожен витягує собі питання, на яке має дати відповідь.</a:t>
            </a:r>
          </a:p>
          <a:p>
            <a:pPr marL="0" indent="0">
              <a:buNone/>
            </a:pPr>
            <a:r>
              <a:rPr lang="uk-UA" sz="2400" dirty="0" smtClean="0">
                <a:solidFill>
                  <a:schemeClr val="bg1"/>
                </a:solidFill>
                <a:latin typeface="Times New Roman" panose="02020603050405020304" pitchFamily="18" charset="0"/>
                <a:cs typeface="Times New Roman" panose="02020603050405020304" pitchFamily="18" charset="0"/>
              </a:rPr>
              <a:t>Висновки </a:t>
            </a:r>
          </a:p>
          <a:p>
            <a:pPr marL="0" indent="0" algn="just">
              <a:buNone/>
            </a:pPr>
            <a:r>
              <a:rPr lang="uk-UA" sz="2400" dirty="0">
                <a:solidFill>
                  <a:schemeClr val="bg1"/>
                </a:solidFill>
                <a:latin typeface="Times New Roman" panose="02020603050405020304" pitchFamily="18" charset="0"/>
                <a:cs typeface="Times New Roman" panose="02020603050405020304" pitchFamily="18" charset="0"/>
              </a:rPr>
              <a:t>Стародавні цивілізації досягли значних успіхів у архітектурі, науці та державному устрої, створивши великі споруди, системи письма, календарні системи, розвиваючи сільське господарство та торгівлю. Їхні винаходи та знання, як-от клинопис у Месопотамії чи іригаційні системи, стали основою для подальшого розвитку людства, а їхні культурні та соціальні моделі, хоч і трансформувалися, вплинули на формування сучасних суспільств. </a:t>
            </a:r>
            <a:endParaRPr lang="uk-UA" sz="2400" dirty="0" smtClean="0">
              <a:solidFill>
                <a:schemeClr val="bg1"/>
              </a:solidFill>
              <a:latin typeface="Times New Roman" panose="02020603050405020304" pitchFamily="18" charset="0"/>
              <a:cs typeface="Times New Roman" panose="02020603050405020304" pitchFamily="18" charset="0"/>
            </a:endParaRPr>
          </a:p>
          <a:p>
            <a:pPr marL="0" indent="0">
              <a:buNone/>
            </a:pPr>
            <a:endParaRPr lang="uk-UA" sz="2400" dirty="0" smtClean="0">
              <a:solidFill>
                <a:schemeClr val="bg1"/>
              </a:solidFill>
              <a:latin typeface="Times New Roman" panose="02020603050405020304" pitchFamily="18" charset="0"/>
              <a:cs typeface="Times New Roman" panose="02020603050405020304" pitchFamily="18" charset="0"/>
            </a:endParaRPr>
          </a:p>
          <a:p>
            <a:endParaRPr lang="uk-UA" dirty="0"/>
          </a:p>
        </p:txBody>
      </p:sp>
    </p:spTree>
    <p:extLst>
      <p:ext uri="{BB962C8B-B14F-4D97-AF65-F5344CB8AC3E}">
        <p14:creationId xmlns:p14="http://schemas.microsoft.com/office/powerpoint/2010/main" val="15318327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685801"/>
            <a:ext cx="8534400" cy="1104900"/>
          </a:xfrm>
        </p:spPr>
        <p:txBody>
          <a:bodyPr/>
          <a:lstStyle/>
          <a:p>
            <a:r>
              <a:rPr lang="uk-UA" dirty="0" smtClean="0">
                <a:solidFill>
                  <a:schemeClr val="bg1"/>
                </a:solidFill>
              </a:rPr>
              <a:t>Домашня робота </a:t>
            </a:r>
            <a:endParaRPr lang="uk-UA" dirty="0">
              <a:solidFill>
                <a:schemeClr val="bg1"/>
              </a:solidFill>
            </a:endParaRPr>
          </a:p>
        </p:txBody>
      </p:sp>
      <p:sp>
        <p:nvSpPr>
          <p:cNvPr id="3" name="Місце для вмісту 2"/>
          <p:cNvSpPr>
            <a:spLocks noGrp="1"/>
          </p:cNvSpPr>
          <p:nvPr>
            <p:ph idx="1"/>
          </p:nvPr>
        </p:nvSpPr>
        <p:spPr>
          <a:xfrm>
            <a:off x="684212" y="1790700"/>
            <a:ext cx="10860088" cy="4495799"/>
          </a:xfrm>
        </p:spPr>
        <p:txBody>
          <a:bodyPr>
            <a:normAutofit/>
          </a:bodyPr>
          <a:lstStyle/>
          <a:p>
            <a:pPr marL="685800" indent="-571500">
              <a:spcBef>
                <a:spcPts val="1200"/>
              </a:spcBef>
              <a:spcAft>
                <a:spcPts val="0"/>
              </a:spcAft>
              <a:buSzPts val="1800"/>
            </a:pPr>
            <a:r>
              <a:rPr lang="ru-RU" sz="4000" dirty="0">
                <a:solidFill>
                  <a:schemeClr val="bg1"/>
                </a:solidFill>
              </a:rPr>
              <a:t>За </a:t>
            </a:r>
            <a:r>
              <a:rPr lang="ru-RU" sz="4000" dirty="0" err="1">
                <a:solidFill>
                  <a:schemeClr val="bg1"/>
                </a:solidFill>
              </a:rPr>
              <a:t>додатковими</a:t>
            </a:r>
            <a:r>
              <a:rPr lang="ru-RU" sz="4000" dirty="0">
                <a:solidFill>
                  <a:schemeClr val="bg1"/>
                </a:solidFill>
              </a:rPr>
              <a:t> </a:t>
            </a:r>
            <a:r>
              <a:rPr lang="ru-RU" sz="4000" dirty="0" err="1">
                <a:solidFill>
                  <a:schemeClr val="bg1"/>
                </a:solidFill>
              </a:rPr>
              <a:t>джерелами</a:t>
            </a:r>
            <a:r>
              <a:rPr lang="ru-RU" sz="4000" dirty="0">
                <a:solidFill>
                  <a:schemeClr val="bg1"/>
                </a:solidFill>
              </a:rPr>
              <a:t> </a:t>
            </a:r>
            <a:r>
              <a:rPr lang="ru-RU" sz="4000" dirty="0" err="1">
                <a:solidFill>
                  <a:schemeClr val="bg1"/>
                </a:solidFill>
              </a:rPr>
              <a:t>складіть</a:t>
            </a:r>
            <a:r>
              <a:rPr lang="ru-RU" sz="4000" dirty="0">
                <a:solidFill>
                  <a:schemeClr val="bg1"/>
                </a:solidFill>
              </a:rPr>
              <a:t> </a:t>
            </a:r>
            <a:r>
              <a:rPr lang="ru-RU" sz="4000" dirty="0" err="1">
                <a:solidFill>
                  <a:schemeClr val="bg1"/>
                </a:solidFill>
              </a:rPr>
              <a:t>колаж</a:t>
            </a:r>
            <a:r>
              <a:rPr lang="ru-RU" sz="4000" dirty="0">
                <a:solidFill>
                  <a:schemeClr val="bg1"/>
                </a:solidFill>
              </a:rPr>
              <a:t> за </a:t>
            </a:r>
            <a:r>
              <a:rPr lang="ru-RU" sz="4000" dirty="0" err="1">
                <a:solidFill>
                  <a:schemeClr val="bg1"/>
                </a:solidFill>
              </a:rPr>
              <a:t>однією</a:t>
            </a:r>
            <a:r>
              <a:rPr lang="ru-RU" sz="4000" dirty="0">
                <a:solidFill>
                  <a:schemeClr val="bg1"/>
                </a:solidFill>
              </a:rPr>
              <a:t> з тем.</a:t>
            </a:r>
          </a:p>
          <a:p>
            <a:pPr>
              <a:spcBef>
                <a:spcPts val="1200"/>
              </a:spcBef>
              <a:spcAft>
                <a:spcPts val="0"/>
              </a:spcAft>
            </a:pPr>
            <a:r>
              <a:rPr lang="ru-RU" sz="4000" dirty="0">
                <a:solidFill>
                  <a:schemeClr val="bg1"/>
                </a:solidFill>
              </a:rPr>
              <a:t>Презентуйте </a:t>
            </a:r>
            <a:r>
              <a:rPr lang="ru-RU" sz="4000" dirty="0" err="1">
                <a:solidFill>
                  <a:schemeClr val="bg1"/>
                </a:solidFill>
              </a:rPr>
              <a:t>результати</a:t>
            </a:r>
            <a:r>
              <a:rPr lang="ru-RU" sz="4000" dirty="0">
                <a:solidFill>
                  <a:schemeClr val="bg1"/>
                </a:solidFill>
              </a:rPr>
              <a:t> </a:t>
            </a:r>
            <a:r>
              <a:rPr lang="ru-RU" sz="4000" dirty="0" err="1">
                <a:solidFill>
                  <a:schemeClr val="bg1"/>
                </a:solidFill>
              </a:rPr>
              <a:t>роботи</a:t>
            </a:r>
            <a:r>
              <a:rPr lang="ru-RU" sz="4000" dirty="0">
                <a:solidFill>
                  <a:schemeClr val="bg1"/>
                </a:solidFill>
              </a:rPr>
              <a:t> в </a:t>
            </a:r>
            <a:r>
              <a:rPr lang="ru-RU" sz="4000" dirty="0" err="1">
                <a:solidFill>
                  <a:schemeClr val="bg1"/>
                </a:solidFill>
              </a:rPr>
              <a:t>класі</a:t>
            </a:r>
            <a:r>
              <a:rPr lang="ru-RU" sz="4000" dirty="0">
                <a:solidFill>
                  <a:schemeClr val="bg1"/>
                </a:solidFill>
              </a:rPr>
              <a:t>.</a:t>
            </a:r>
          </a:p>
          <a:p>
            <a:pPr marL="685800" indent="-571500">
              <a:spcBef>
                <a:spcPts val="1200"/>
              </a:spcBef>
              <a:spcAft>
                <a:spcPts val="0"/>
              </a:spcAft>
              <a:buSzPts val="1800"/>
            </a:pPr>
            <a:r>
              <a:rPr lang="ru-RU" sz="4000" dirty="0">
                <a:solidFill>
                  <a:schemeClr val="bg1"/>
                </a:solidFill>
              </a:rPr>
              <a:t>Прочитайте в </a:t>
            </a:r>
            <a:r>
              <a:rPr lang="ru-RU" sz="4000" dirty="0" err="1">
                <a:solidFill>
                  <a:schemeClr val="bg1"/>
                </a:solidFill>
              </a:rPr>
              <a:t>підручнику</a:t>
            </a:r>
            <a:r>
              <a:rPr lang="ru-RU" sz="4000" dirty="0">
                <a:solidFill>
                  <a:schemeClr val="bg1"/>
                </a:solidFill>
              </a:rPr>
              <a:t> №11</a:t>
            </a:r>
            <a:endParaRPr lang="uk-UA" sz="4000" dirty="0">
              <a:solidFill>
                <a:schemeClr val="bg1"/>
              </a:solidFill>
            </a:endParaRPr>
          </a:p>
        </p:txBody>
      </p:sp>
    </p:spTree>
    <p:extLst>
      <p:ext uri="{BB962C8B-B14F-4D97-AF65-F5344CB8AC3E}">
        <p14:creationId xmlns:p14="http://schemas.microsoft.com/office/powerpoint/2010/main" val="759307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1" y="704850"/>
            <a:ext cx="8534401" cy="704850"/>
          </a:xfrm>
        </p:spPr>
        <p:txBody>
          <a:bodyPr/>
          <a:lstStyle/>
          <a:p>
            <a:r>
              <a:rPr lang="uk-UA" dirty="0" smtClean="0"/>
              <a:t>Література</a:t>
            </a:r>
            <a:endParaRPr lang="uk-UA" dirty="0"/>
          </a:p>
        </p:txBody>
      </p:sp>
      <p:sp>
        <p:nvSpPr>
          <p:cNvPr id="3" name="Місце для тексту 2"/>
          <p:cNvSpPr>
            <a:spLocks noGrp="1"/>
          </p:cNvSpPr>
          <p:nvPr>
            <p:ph type="body" idx="1"/>
          </p:nvPr>
        </p:nvSpPr>
        <p:spPr>
          <a:xfrm>
            <a:off x="684213" y="2628900"/>
            <a:ext cx="8534400" cy="3365500"/>
          </a:xfrm>
        </p:spPr>
        <p:txBody>
          <a:bodyPr>
            <a:normAutofit lnSpcReduction="10000"/>
          </a:bodyPr>
          <a:lstStyle/>
          <a:p>
            <a:r>
              <a:rPr lang="en-US" dirty="0">
                <a:hlinkClick r:id="rId2"/>
              </a:rPr>
              <a:t>https://</a:t>
            </a:r>
            <a:r>
              <a:rPr lang="en-US" dirty="0" smtClean="0">
                <a:hlinkClick r:id="rId2"/>
              </a:rPr>
              <a:t>vsviti.com.ua/collections/37294</a:t>
            </a:r>
            <a:endParaRPr lang="uk-UA" dirty="0" smtClean="0"/>
          </a:p>
          <a:p>
            <a:r>
              <a:rPr lang="en-US" dirty="0">
                <a:hlinkClick r:id="rId3"/>
              </a:rPr>
              <a:t>https://ru.wikipedia.org/wiki/%D0%9D%D0%BE%D0%BA_(%D0%BA%D1%83%D0%BB%D1%8C%D1%82%D1%83%D1%80%D0%B0</a:t>
            </a:r>
            <a:r>
              <a:rPr lang="en-US" dirty="0" smtClean="0">
                <a:hlinkClick r:id="rId3"/>
              </a:rPr>
              <a:t>)</a:t>
            </a:r>
            <a:endParaRPr lang="uk-UA" dirty="0" smtClean="0"/>
          </a:p>
          <a:p>
            <a:r>
              <a:rPr lang="en-US" dirty="0">
                <a:hlinkClick r:id="rId4"/>
              </a:rPr>
              <a:t>https</a:t>
            </a:r>
            <a:r>
              <a:rPr lang="en-US" dirty="0" smtClean="0">
                <a:hlinkClick r:id="rId4"/>
              </a:rPr>
              <a:t>://www.google.com/</a:t>
            </a:r>
            <a:endParaRPr lang="uk-UA" dirty="0" smtClean="0"/>
          </a:p>
          <a:p>
            <a:r>
              <a:rPr lang="en-US" dirty="0">
                <a:hlinkClick r:id="rId5"/>
              </a:rPr>
              <a:t>https://uk.wikipedia.org/wiki/%D0%A1%D1%82%D0%B0%D1%80%D0%BE%D0%B4%D0%B0%D0%B2%D0%BD%D1%96%D0%B9_%</a:t>
            </a:r>
            <a:r>
              <a:rPr lang="en-US" dirty="0" smtClean="0">
                <a:hlinkClick r:id="rId5"/>
              </a:rPr>
              <a:t>D0%84%D0%B3%D0%B8%D0%BF%D0%B5%D1%82</a:t>
            </a:r>
            <a:endParaRPr lang="uk-UA" dirty="0" smtClean="0"/>
          </a:p>
          <a:p>
            <a:r>
              <a:rPr lang="en-US" dirty="0"/>
              <a:t>https://uk.wikipedia.org/wiki/%D0%9C%D1%96%D0%BA%D0%B5%D0%BD%D1%81%D1%8C%D0%BA%D0%B0_%D1%86%D0%B8%D0%B2%D1%96%D0%BB%D1%96%D0%B7%D0%B0%D1%86%D1%96%D1%8F</a:t>
            </a:r>
            <a:endParaRPr lang="uk-UA" dirty="0" smtClean="0"/>
          </a:p>
          <a:p>
            <a:endParaRPr lang="uk-UA" dirty="0"/>
          </a:p>
        </p:txBody>
      </p:sp>
    </p:spTree>
    <p:extLst>
      <p:ext uri="{BB962C8B-B14F-4D97-AF65-F5344CB8AC3E}">
        <p14:creationId xmlns:p14="http://schemas.microsoft.com/office/powerpoint/2010/main" val="2985831982"/>
      </p:ext>
    </p:extLst>
  </p:cSld>
  <p:clrMapOvr>
    <a:masterClrMapping/>
  </p:clrMapOvr>
</p:sld>
</file>

<file path=ppt/theme/theme1.xml><?xml version="1.0" encoding="utf-8"?>
<a:theme xmlns:a="http://schemas.openxmlformats.org/drawingml/2006/main" name="Сектор">
  <a:themeElements>
    <a:clrScheme name="Slice">
      <a:dk1>
        <a:sysClr val="windowText" lastClr="000000"/>
      </a:dk1>
      <a:lt1>
        <a:sysClr val="window" lastClr="FFFFFF"/>
      </a:lt1>
      <a:dk2>
        <a:srgbClr val="537D0B"/>
      </a:dk2>
      <a:lt2>
        <a:srgbClr val="A9E257"/>
      </a:lt2>
      <a:accent1>
        <a:srgbClr val="38540A"/>
      </a:accent1>
      <a:accent2>
        <a:srgbClr val="31A274"/>
      </a:accent2>
      <a:accent3>
        <a:srgbClr val="236073"/>
      </a:accent3>
      <a:accent4>
        <a:srgbClr val="6C4D90"/>
      </a:accent4>
      <a:accent5>
        <a:srgbClr val="983C27"/>
      </a:accent5>
      <a:accent6>
        <a:srgbClr val="CD811F"/>
      </a:accent6>
      <a:hlink>
        <a:srgbClr val="293F06"/>
      </a:hlink>
      <a:folHlink>
        <a:srgbClr val="68883A"/>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ppt/theme/theme2.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56</TotalTime>
  <Words>1692</Words>
  <Application>Microsoft Office PowerPoint</Application>
  <PresentationFormat>Широкий екран</PresentationFormat>
  <Paragraphs>123</Paragraphs>
  <Slides>21</Slides>
  <Notes>4</Notes>
  <HiddenSlides>0</HiddenSlides>
  <MMClips>0</MMClips>
  <ScaleCrop>false</ScaleCrop>
  <HeadingPairs>
    <vt:vector size="6" baseType="variant">
      <vt:variant>
        <vt:lpstr>Використані шрифти</vt:lpstr>
      </vt:variant>
      <vt:variant>
        <vt:i4>7</vt:i4>
      </vt:variant>
      <vt:variant>
        <vt:lpstr>Тема</vt:lpstr>
      </vt:variant>
      <vt:variant>
        <vt:i4>1</vt:i4>
      </vt:variant>
      <vt:variant>
        <vt:lpstr>Заголовки слайдів</vt:lpstr>
      </vt:variant>
      <vt:variant>
        <vt:i4>21</vt:i4>
      </vt:variant>
    </vt:vector>
  </HeadingPairs>
  <TitlesOfParts>
    <vt:vector size="29" baseType="lpstr">
      <vt:lpstr>Arial</vt:lpstr>
      <vt:lpstr>Calibri</vt:lpstr>
      <vt:lpstr>Century Gothic</vt:lpstr>
      <vt:lpstr>Google Sans</vt:lpstr>
      <vt:lpstr>Roboto</vt:lpstr>
      <vt:lpstr>Times New Roman</vt:lpstr>
      <vt:lpstr>Wingdings 3</vt:lpstr>
      <vt:lpstr>Сектор</vt:lpstr>
      <vt:lpstr>Що в історії називають цивілізацією.</vt:lpstr>
      <vt:lpstr>Презентація PowerPoint</vt:lpstr>
      <vt:lpstr>Презентація PowerPoint</vt:lpstr>
      <vt:lpstr>Презентація PowerPoint</vt:lpstr>
      <vt:lpstr>Презентація PowerPoint</vt:lpstr>
      <vt:lpstr>    У Стародавньому світі серед інших існували такі великі цивілізації, як цивілізації Месопотамії (Межиріччя), Єгипту, Індії, Китаю, Греції та Риму.  Проте існували також маловідомі цивілізації азії, африки і південної Америки</vt:lpstr>
      <vt:lpstr>Цивілізація хаттів </vt:lpstr>
      <vt:lpstr>Цивілізація Вінча </vt:lpstr>
      <vt:lpstr>Цивілізація Нок </vt:lpstr>
      <vt:lpstr>Месопотамія </vt:lpstr>
      <vt:lpstr>Цивілізація Месопотамії</vt:lpstr>
      <vt:lpstr>Одним із проявів цивілізації є упорядкування господарського життя.</vt:lpstr>
      <vt:lpstr>Цивілізація Давнього Єгипту</vt:lpstr>
      <vt:lpstr>Презентація PowerPoint</vt:lpstr>
      <vt:lpstr>Презентація PowerPoint</vt:lpstr>
      <vt:lpstr>Мікенська та Мінойська цивілізації</vt:lpstr>
      <vt:lpstr>Презентація PowerPoint</vt:lpstr>
      <vt:lpstr>Презентація PowerPoint</vt:lpstr>
      <vt:lpstr>V. Закріплення знань Метод «Шапка всезнайка» </vt:lpstr>
      <vt:lpstr>Домашня робота </vt:lpstr>
      <vt:lpstr>Література</vt:lpstr>
    </vt:vector>
  </TitlesOfParts>
  <Company>Інститут Модернізації та Змісту освіти</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Що в історії називають цивілізацією.</dc:title>
  <dc:creator>віталій</dc:creator>
  <cp:lastModifiedBy>віталій</cp:lastModifiedBy>
  <cp:revision>7</cp:revision>
  <dcterms:created xsi:type="dcterms:W3CDTF">2025-10-13T07:20:24Z</dcterms:created>
  <dcterms:modified xsi:type="dcterms:W3CDTF">2025-10-13T11:53:03Z</dcterms:modified>
</cp:coreProperties>
</file>