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5B4D97-680A-4F27-827C-16F9BFE16573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8E50FC3F-E383-40B1-91DA-E75B8E230DA9}">
      <dgm:prSet phldrT="[Текст]"/>
      <dgm:spPr/>
      <dgm:t>
        <a:bodyPr/>
        <a:lstStyle/>
        <a:p>
          <a:r>
            <a:rPr lang="uk-UA" dirty="0" smtClean="0"/>
            <a:t>Наприкінці </a:t>
          </a:r>
          <a:r>
            <a:rPr lang="uk-UA" b="1" dirty="0" smtClean="0">
              <a:solidFill>
                <a:srgbClr val="00B050"/>
              </a:solidFill>
            </a:rPr>
            <a:t>III тис. до н. е. </a:t>
          </a:r>
          <a:r>
            <a:rPr lang="uk-UA" dirty="0" smtClean="0"/>
            <a:t>численні кочові семітські племена аморитів.</a:t>
          </a:r>
          <a:endParaRPr lang="ru-RU" dirty="0"/>
        </a:p>
      </dgm:t>
    </dgm:pt>
    <dgm:pt modelId="{2D8D4B78-41CA-44F9-BD7C-55474465B052}" type="parTrans" cxnId="{70816AD3-7C08-4B47-9145-C6DB84A4370F}">
      <dgm:prSet/>
      <dgm:spPr/>
      <dgm:t>
        <a:bodyPr/>
        <a:lstStyle/>
        <a:p>
          <a:endParaRPr lang="ru-RU"/>
        </a:p>
      </dgm:t>
    </dgm:pt>
    <dgm:pt modelId="{499728D7-9914-4797-BB15-4FCC4DF697EF}" type="sibTrans" cxnId="{70816AD3-7C08-4B47-9145-C6DB84A4370F}">
      <dgm:prSet/>
      <dgm:spPr/>
      <dgm:t>
        <a:bodyPr/>
        <a:lstStyle/>
        <a:p>
          <a:endParaRPr lang="ru-RU"/>
        </a:p>
      </dgm:t>
    </dgm:pt>
    <dgm:pt modelId="{3E7B40B2-CE85-4D88-A128-F140D67A66EB}">
      <dgm:prSet phldrT="[Текст]"/>
      <dgm:spPr/>
      <dgm:t>
        <a:bodyPr/>
        <a:lstStyle/>
        <a:p>
          <a:r>
            <a:rPr lang="uk-UA" dirty="0" smtClean="0"/>
            <a:t>Династія аморитів, заснували </a:t>
          </a:r>
          <a:r>
            <a:rPr lang="uk-UA" b="1" dirty="0" smtClean="0">
              <a:solidFill>
                <a:srgbClr val="00B050"/>
              </a:solidFill>
            </a:rPr>
            <a:t>м. Вавилон </a:t>
          </a:r>
          <a:r>
            <a:rPr lang="uk-UA" dirty="0" smtClean="0"/>
            <a:t>(</a:t>
          </a:r>
          <a:r>
            <a:rPr lang="uk-UA" b="1" i="1" dirty="0" smtClean="0">
              <a:solidFill>
                <a:srgbClr val="00B050"/>
              </a:solidFill>
            </a:rPr>
            <a:t>1894р. до н. е</a:t>
          </a:r>
          <a:r>
            <a:rPr lang="uk-UA" b="1" i="1" dirty="0" smtClean="0"/>
            <a:t>., </a:t>
          </a:r>
          <a:r>
            <a:rPr lang="uk-UA" dirty="0" smtClean="0"/>
            <a:t>назва походить від аккадського слова </a:t>
          </a:r>
          <a:r>
            <a:rPr lang="uk-UA" b="1" i="1" dirty="0" smtClean="0">
              <a:solidFill>
                <a:srgbClr val="00B050"/>
              </a:solidFill>
            </a:rPr>
            <a:t>«бабілу», </a:t>
          </a:r>
          <a:r>
            <a:rPr lang="uk-UA" dirty="0" smtClean="0"/>
            <a:t>що в перекладі означає </a:t>
          </a:r>
          <a:r>
            <a:rPr lang="uk-UA" b="1" i="1" dirty="0" smtClean="0">
              <a:solidFill>
                <a:srgbClr val="00B050"/>
              </a:solidFill>
            </a:rPr>
            <a:t>«брама бога»)</a:t>
          </a:r>
          <a:endParaRPr lang="ru-RU" b="1" i="1" dirty="0">
            <a:solidFill>
              <a:srgbClr val="00B050"/>
            </a:solidFill>
          </a:endParaRPr>
        </a:p>
      </dgm:t>
    </dgm:pt>
    <dgm:pt modelId="{80F59E3D-04C3-4395-97D6-59AF27197606}" type="parTrans" cxnId="{4177E3F8-83DF-4584-86FF-560A697E6140}">
      <dgm:prSet/>
      <dgm:spPr/>
      <dgm:t>
        <a:bodyPr/>
        <a:lstStyle/>
        <a:p>
          <a:endParaRPr lang="ru-RU"/>
        </a:p>
      </dgm:t>
    </dgm:pt>
    <dgm:pt modelId="{10573D3A-0A7B-41C0-BACA-524BF9A583FF}" type="sibTrans" cxnId="{4177E3F8-83DF-4584-86FF-560A697E6140}">
      <dgm:prSet/>
      <dgm:spPr/>
      <dgm:t>
        <a:bodyPr/>
        <a:lstStyle/>
        <a:p>
          <a:endParaRPr lang="ru-RU"/>
        </a:p>
      </dgm:t>
    </dgm:pt>
    <dgm:pt modelId="{540EFCE0-0CAC-4EB6-B68D-F7A107FEA9A2}">
      <dgm:prSet phldrT="[Текст]"/>
      <dgm:spPr/>
      <dgm:t>
        <a:bodyPr/>
        <a:lstStyle/>
        <a:p>
          <a:r>
            <a:rPr lang="uk-UA" dirty="0" smtClean="0"/>
            <a:t>Першим царем був </a:t>
          </a:r>
          <a:r>
            <a:rPr lang="uk-UA" b="1" dirty="0" smtClean="0">
              <a:solidFill>
                <a:srgbClr val="00B050"/>
              </a:solidFill>
            </a:rPr>
            <a:t>Сумуабум.</a:t>
          </a:r>
          <a:endParaRPr lang="ru-RU" b="1" dirty="0">
            <a:solidFill>
              <a:srgbClr val="00B050"/>
            </a:solidFill>
          </a:endParaRPr>
        </a:p>
      </dgm:t>
    </dgm:pt>
    <dgm:pt modelId="{C841DCF2-E344-4B07-BF97-315F3D6AD7CD}" type="parTrans" cxnId="{20409727-EBBD-433B-9F90-9AA8A7790F92}">
      <dgm:prSet/>
      <dgm:spPr/>
      <dgm:t>
        <a:bodyPr/>
        <a:lstStyle/>
        <a:p>
          <a:endParaRPr lang="ru-RU"/>
        </a:p>
      </dgm:t>
    </dgm:pt>
    <dgm:pt modelId="{2815D32E-B2CE-4035-A06A-853255A83D3F}" type="sibTrans" cxnId="{20409727-EBBD-433B-9F90-9AA8A7790F92}">
      <dgm:prSet/>
      <dgm:spPr/>
      <dgm:t>
        <a:bodyPr/>
        <a:lstStyle/>
        <a:p>
          <a:endParaRPr lang="ru-RU"/>
        </a:p>
      </dgm:t>
    </dgm:pt>
    <dgm:pt modelId="{C1EB2EDD-4E27-4690-871B-798E91F5BE1F}">
      <dgm:prSet/>
      <dgm:spPr/>
      <dgm:t>
        <a:bodyPr/>
        <a:lstStyle/>
        <a:p>
          <a:r>
            <a:rPr lang="uk-UA" b="0" i="0" noProof="0" dirty="0" smtClean="0"/>
            <a:t>Але, найвищого розквіту стало правління царя </a:t>
          </a:r>
          <a:r>
            <a:rPr lang="uk-UA" b="0" i="0" noProof="0" dirty="0" smtClean="0">
              <a:solidFill>
                <a:srgbClr val="00B050"/>
              </a:solidFill>
            </a:rPr>
            <a:t>Хаммурапі</a:t>
          </a:r>
          <a:r>
            <a:rPr lang="uk-UA" b="0" i="0" noProof="0" dirty="0" smtClean="0"/>
            <a:t>, який захопив усі території, що прилягають до Вавилону.</a:t>
          </a:r>
          <a:endParaRPr lang="uk-UA" noProof="0" dirty="0"/>
        </a:p>
      </dgm:t>
    </dgm:pt>
    <dgm:pt modelId="{85C37E9E-6E21-4294-A8B4-9F6E95A45070}" type="parTrans" cxnId="{E31FFF63-55FA-4D32-8AA2-0CDCC6CE9071}">
      <dgm:prSet/>
      <dgm:spPr/>
      <dgm:t>
        <a:bodyPr/>
        <a:lstStyle/>
        <a:p>
          <a:endParaRPr lang="ru-RU"/>
        </a:p>
      </dgm:t>
    </dgm:pt>
    <dgm:pt modelId="{7E306C49-2692-4960-8F52-D1A34C577396}" type="sibTrans" cxnId="{E31FFF63-55FA-4D32-8AA2-0CDCC6CE9071}">
      <dgm:prSet/>
      <dgm:spPr/>
      <dgm:t>
        <a:bodyPr/>
        <a:lstStyle/>
        <a:p>
          <a:endParaRPr lang="ru-RU"/>
        </a:p>
      </dgm:t>
    </dgm:pt>
    <dgm:pt modelId="{89D5A3EE-5778-41C1-8828-42D6F411406D}" type="pres">
      <dgm:prSet presAssocID="{B55B4D97-680A-4F27-827C-16F9BFE16573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F5636A70-8F16-4E65-A07D-F69B7AFFEF88}" type="pres">
      <dgm:prSet presAssocID="{B55B4D97-680A-4F27-827C-16F9BFE16573}" presName="Name1" presStyleCnt="0"/>
      <dgm:spPr/>
    </dgm:pt>
    <dgm:pt modelId="{713DDD0A-D6C5-4204-BD05-8485794FD99F}" type="pres">
      <dgm:prSet presAssocID="{B55B4D97-680A-4F27-827C-16F9BFE16573}" presName="cycle" presStyleCnt="0"/>
      <dgm:spPr/>
    </dgm:pt>
    <dgm:pt modelId="{54D90C3F-B69F-46D9-BC16-990B60A6F102}" type="pres">
      <dgm:prSet presAssocID="{B55B4D97-680A-4F27-827C-16F9BFE16573}" presName="srcNode" presStyleLbl="node1" presStyleIdx="0" presStyleCnt="4"/>
      <dgm:spPr/>
    </dgm:pt>
    <dgm:pt modelId="{86C4E44A-6BF2-4513-9E1F-88DF74D6AF0D}" type="pres">
      <dgm:prSet presAssocID="{B55B4D97-680A-4F27-827C-16F9BFE16573}" presName="conn" presStyleLbl="parChTrans1D2" presStyleIdx="0" presStyleCnt="1"/>
      <dgm:spPr/>
      <dgm:t>
        <a:bodyPr/>
        <a:lstStyle/>
        <a:p>
          <a:endParaRPr lang="ru-RU"/>
        </a:p>
      </dgm:t>
    </dgm:pt>
    <dgm:pt modelId="{CF1D961F-77F9-4FC9-BB9A-F8A19E0028A1}" type="pres">
      <dgm:prSet presAssocID="{B55B4D97-680A-4F27-827C-16F9BFE16573}" presName="extraNode" presStyleLbl="node1" presStyleIdx="0" presStyleCnt="4"/>
      <dgm:spPr/>
    </dgm:pt>
    <dgm:pt modelId="{62A904E0-CD7F-4134-A207-B3EA39C84400}" type="pres">
      <dgm:prSet presAssocID="{B55B4D97-680A-4F27-827C-16F9BFE16573}" presName="dstNode" presStyleLbl="node1" presStyleIdx="0" presStyleCnt="4"/>
      <dgm:spPr/>
    </dgm:pt>
    <dgm:pt modelId="{A3A6E4D3-D776-4D55-B272-F976C181E972}" type="pres">
      <dgm:prSet presAssocID="{8E50FC3F-E383-40B1-91DA-E75B8E230DA9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BB30DF-F224-4568-8EBC-26417EF61F6A}" type="pres">
      <dgm:prSet presAssocID="{8E50FC3F-E383-40B1-91DA-E75B8E230DA9}" presName="accent_1" presStyleCnt="0"/>
      <dgm:spPr/>
    </dgm:pt>
    <dgm:pt modelId="{E4E5422B-BD87-4EF1-8789-A72B5A3AE090}" type="pres">
      <dgm:prSet presAssocID="{8E50FC3F-E383-40B1-91DA-E75B8E230DA9}" presName="accentRepeatNode" presStyleLbl="solidFgAcc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E0A462B-DFD9-474E-BB3F-F8E50E59B724}" type="pres">
      <dgm:prSet presAssocID="{3E7B40B2-CE85-4D88-A128-F140D67A66EB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D40FF1-9D88-4150-9D11-E251632AEE61}" type="pres">
      <dgm:prSet presAssocID="{3E7B40B2-CE85-4D88-A128-F140D67A66EB}" presName="accent_2" presStyleCnt="0"/>
      <dgm:spPr/>
    </dgm:pt>
    <dgm:pt modelId="{EB36851C-F90F-481F-BBC7-68AA1C6F25A2}" type="pres">
      <dgm:prSet presAssocID="{3E7B40B2-CE85-4D88-A128-F140D67A66EB}" presName="accentRepeatNode" presStyleLbl="solidFgAcc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759F6803-B1E4-4F01-B07E-4D644C6202D1}" type="pres">
      <dgm:prSet presAssocID="{540EFCE0-0CAC-4EB6-B68D-F7A107FEA9A2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7B361B-0635-483E-ABA7-9C026132616C}" type="pres">
      <dgm:prSet presAssocID="{540EFCE0-0CAC-4EB6-B68D-F7A107FEA9A2}" presName="accent_3" presStyleCnt="0"/>
      <dgm:spPr/>
    </dgm:pt>
    <dgm:pt modelId="{E84301FA-929E-41D9-8C6A-E73ACA4131C4}" type="pres">
      <dgm:prSet presAssocID="{540EFCE0-0CAC-4EB6-B68D-F7A107FEA9A2}" presName="accentRepeatNode" presStyleLbl="solidFgAcc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3D99EA3A-CEDA-4287-8DB0-020BD672E26F}" type="pres">
      <dgm:prSet presAssocID="{C1EB2EDD-4E27-4690-871B-798E91F5BE1F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2BDF74-18A8-4F86-AD47-D8E52E0537FB}" type="pres">
      <dgm:prSet presAssocID="{C1EB2EDD-4E27-4690-871B-798E91F5BE1F}" presName="accent_4" presStyleCnt="0"/>
      <dgm:spPr/>
    </dgm:pt>
    <dgm:pt modelId="{695BE7DE-0F90-49F7-A237-C3D3783F207B}" type="pres">
      <dgm:prSet presAssocID="{C1EB2EDD-4E27-4690-871B-798E91F5BE1F}" presName="accentRepeatNode" presStyleLbl="solidFgAcc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3AE34322-B132-4FAC-8144-DD10CF8B953B}" type="presOf" srcId="{540EFCE0-0CAC-4EB6-B68D-F7A107FEA9A2}" destId="{759F6803-B1E4-4F01-B07E-4D644C6202D1}" srcOrd="0" destOrd="0" presId="urn:microsoft.com/office/officeart/2008/layout/VerticalCurvedList"/>
    <dgm:cxn modelId="{E31FFF63-55FA-4D32-8AA2-0CDCC6CE9071}" srcId="{B55B4D97-680A-4F27-827C-16F9BFE16573}" destId="{C1EB2EDD-4E27-4690-871B-798E91F5BE1F}" srcOrd="3" destOrd="0" parTransId="{85C37E9E-6E21-4294-A8B4-9F6E95A45070}" sibTransId="{7E306C49-2692-4960-8F52-D1A34C577396}"/>
    <dgm:cxn modelId="{70816AD3-7C08-4B47-9145-C6DB84A4370F}" srcId="{B55B4D97-680A-4F27-827C-16F9BFE16573}" destId="{8E50FC3F-E383-40B1-91DA-E75B8E230DA9}" srcOrd="0" destOrd="0" parTransId="{2D8D4B78-41CA-44F9-BD7C-55474465B052}" sibTransId="{499728D7-9914-4797-BB15-4FCC4DF697EF}"/>
    <dgm:cxn modelId="{4585BEC1-9FB6-41D6-99BE-F6AFAD5789C7}" type="presOf" srcId="{8E50FC3F-E383-40B1-91DA-E75B8E230DA9}" destId="{A3A6E4D3-D776-4D55-B272-F976C181E972}" srcOrd="0" destOrd="0" presId="urn:microsoft.com/office/officeart/2008/layout/VerticalCurvedList"/>
    <dgm:cxn modelId="{4177E3F8-83DF-4584-86FF-560A697E6140}" srcId="{B55B4D97-680A-4F27-827C-16F9BFE16573}" destId="{3E7B40B2-CE85-4D88-A128-F140D67A66EB}" srcOrd="1" destOrd="0" parTransId="{80F59E3D-04C3-4395-97D6-59AF27197606}" sibTransId="{10573D3A-0A7B-41C0-BACA-524BF9A583FF}"/>
    <dgm:cxn modelId="{AF9211D7-A5E0-44C9-9715-ECA11AA6DAD4}" type="presOf" srcId="{B55B4D97-680A-4F27-827C-16F9BFE16573}" destId="{89D5A3EE-5778-41C1-8828-42D6F411406D}" srcOrd="0" destOrd="0" presId="urn:microsoft.com/office/officeart/2008/layout/VerticalCurvedList"/>
    <dgm:cxn modelId="{AB3CD4F5-8274-41E8-B0EC-92B6A6DAC6F1}" type="presOf" srcId="{3E7B40B2-CE85-4D88-A128-F140D67A66EB}" destId="{AE0A462B-DFD9-474E-BB3F-F8E50E59B724}" srcOrd="0" destOrd="0" presId="urn:microsoft.com/office/officeart/2008/layout/VerticalCurvedList"/>
    <dgm:cxn modelId="{0CCB6F60-7F6B-46D3-AC8B-E2B998E76E3B}" type="presOf" srcId="{499728D7-9914-4797-BB15-4FCC4DF697EF}" destId="{86C4E44A-6BF2-4513-9E1F-88DF74D6AF0D}" srcOrd="0" destOrd="0" presId="urn:microsoft.com/office/officeart/2008/layout/VerticalCurvedList"/>
    <dgm:cxn modelId="{20409727-EBBD-433B-9F90-9AA8A7790F92}" srcId="{B55B4D97-680A-4F27-827C-16F9BFE16573}" destId="{540EFCE0-0CAC-4EB6-B68D-F7A107FEA9A2}" srcOrd="2" destOrd="0" parTransId="{C841DCF2-E344-4B07-BF97-315F3D6AD7CD}" sibTransId="{2815D32E-B2CE-4035-A06A-853255A83D3F}"/>
    <dgm:cxn modelId="{E5C879C5-EFD4-44B2-8AC0-0C4CBB1FC604}" type="presOf" srcId="{C1EB2EDD-4E27-4690-871B-798E91F5BE1F}" destId="{3D99EA3A-CEDA-4287-8DB0-020BD672E26F}" srcOrd="0" destOrd="0" presId="urn:microsoft.com/office/officeart/2008/layout/VerticalCurvedList"/>
    <dgm:cxn modelId="{B4D14C9F-C9A3-4676-AF01-9B992546752B}" type="presParOf" srcId="{89D5A3EE-5778-41C1-8828-42D6F411406D}" destId="{F5636A70-8F16-4E65-A07D-F69B7AFFEF88}" srcOrd="0" destOrd="0" presId="urn:microsoft.com/office/officeart/2008/layout/VerticalCurvedList"/>
    <dgm:cxn modelId="{3149378C-27CB-407B-885B-1DAB85A29829}" type="presParOf" srcId="{F5636A70-8F16-4E65-A07D-F69B7AFFEF88}" destId="{713DDD0A-D6C5-4204-BD05-8485794FD99F}" srcOrd="0" destOrd="0" presId="urn:microsoft.com/office/officeart/2008/layout/VerticalCurvedList"/>
    <dgm:cxn modelId="{5CED47B6-86C2-49D6-97A1-BBB7B6D9B41D}" type="presParOf" srcId="{713DDD0A-D6C5-4204-BD05-8485794FD99F}" destId="{54D90C3F-B69F-46D9-BC16-990B60A6F102}" srcOrd="0" destOrd="0" presId="urn:microsoft.com/office/officeart/2008/layout/VerticalCurvedList"/>
    <dgm:cxn modelId="{AE39D04F-179B-4559-A894-16167CAA432C}" type="presParOf" srcId="{713DDD0A-D6C5-4204-BD05-8485794FD99F}" destId="{86C4E44A-6BF2-4513-9E1F-88DF74D6AF0D}" srcOrd="1" destOrd="0" presId="urn:microsoft.com/office/officeart/2008/layout/VerticalCurvedList"/>
    <dgm:cxn modelId="{51F1D76C-38CF-427C-ACA4-423D8AE7CAF5}" type="presParOf" srcId="{713DDD0A-D6C5-4204-BD05-8485794FD99F}" destId="{CF1D961F-77F9-4FC9-BB9A-F8A19E0028A1}" srcOrd="2" destOrd="0" presId="urn:microsoft.com/office/officeart/2008/layout/VerticalCurvedList"/>
    <dgm:cxn modelId="{F3AE6254-82FE-44B5-A629-B2D80DD585ED}" type="presParOf" srcId="{713DDD0A-D6C5-4204-BD05-8485794FD99F}" destId="{62A904E0-CD7F-4134-A207-B3EA39C84400}" srcOrd="3" destOrd="0" presId="urn:microsoft.com/office/officeart/2008/layout/VerticalCurvedList"/>
    <dgm:cxn modelId="{A4F8672F-1A7D-4BC5-BC35-6DA029418BA7}" type="presParOf" srcId="{F5636A70-8F16-4E65-A07D-F69B7AFFEF88}" destId="{A3A6E4D3-D776-4D55-B272-F976C181E972}" srcOrd="1" destOrd="0" presId="urn:microsoft.com/office/officeart/2008/layout/VerticalCurvedList"/>
    <dgm:cxn modelId="{84026259-A8D6-4FF0-B409-329A14E50D9A}" type="presParOf" srcId="{F5636A70-8F16-4E65-A07D-F69B7AFFEF88}" destId="{A9BB30DF-F224-4568-8EBC-26417EF61F6A}" srcOrd="2" destOrd="0" presId="urn:microsoft.com/office/officeart/2008/layout/VerticalCurvedList"/>
    <dgm:cxn modelId="{B0EE2A4B-B229-41D1-A0B5-2A522941F57A}" type="presParOf" srcId="{A9BB30DF-F224-4568-8EBC-26417EF61F6A}" destId="{E4E5422B-BD87-4EF1-8789-A72B5A3AE090}" srcOrd="0" destOrd="0" presId="urn:microsoft.com/office/officeart/2008/layout/VerticalCurvedList"/>
    <dgm:cxn modelId="{FD2E48B2-1599-48BF-A2E6-AE63135DC650}" type="presParOf" srcId="{F5636A70-8F16-4E65-A07D-F69B7AFFEF88}" destId="{AE0A462B-DFD9-474E-BB3F-F8E50E59B724}" srcOrd="3" destOrd="0" presId="urn:microsoft.com/office/officeart/2008/layout/VerticalCurvedList"/>
    <dgm:cxn modelId="{A73CC293-E6E4-4A47-BDAA-220328F8F0B7}" type="presParOf" srcId="{F5636A70-8F16-4E65-A07D-F69B7AFFEF88}" destId="{16D40FF1-9D88-4150-9D11-E251632AEE61}" srcOrd="4" destOrd="0" presId="urn:microsoft.com/office/officeart/2008/layout/VerticalCurvedList"/>
    <dgm:cxn modelId="{FA77C444-596D-4490-AC14-E8CE46D7DB9A}" type="presParOf" srcId="{16D40FF1-9D88-4150-9D11-E251632AEE61}" destId="{EB36851C-F90F-481F-BBC7-68AA1C6F25A2}" srcOrd="0" destOrd="0" presId="urn:microsoft.com/office/officeart/2008/layout/VerticalCurvedList"/>
    <dgm:cxn modelId="{AA02715D-58C8-4B4E-8ABB-21AAA59B3965}" type="presParOf" srcId="{F5636A70-8F16-4E65-A07D-F69B7AFFEF88}" destId="{759F6803-B1E4-4F01-B07E-4D644C6202D1}" srcOrd="5" destOrd="0" presId="urn:microsoft.com/office/officeart/2008/layout/VerticalCurvedList"/>
    <dgm:cxn modelId="{FF8CF9E9-542D-4267-A4AB-77456DFEA61D}" type="presParOf" srcId="{F5636A70-8F16-4E65-A07D-F69B7AFFEF88}" destId="{147B361B-0635-483E-ABA7-9C026132616C}" srcOrd="6" destOrd="0" presId="urn:microsoft.com/office/officeart/2008/layout/VerticalCurvedList"/>
    <dgm:cxn modelId="{21FBF6CF-FC6A-45B8-9F99-842F90B791B6}" type="presParOf" srcId="{147B361B-0635-483E-ABA7-9C026132616C}" destId="{E84301FA-929E-41D9-8C6A-E73ACA4131C4}" srcOrd="0" destOrd="0" presId="urn:microsoft.com/office/officeart/2008/layout/VerticalCurvedList"/>
    <dgm:cxn modelId="{D08E5249-EBC2-4140-9D67-114F49FBC5C5}" type="presParOf" srcId="{F5636A70-8F16-4E65-A07D-F69B7AFFEF88}" destId="{3D99EA3A-CEDA-4287-8DB0-020BD672E26F}" srcOrd="7" destOrd="0" presId="urn:microsoft.com/office/officeart/2008/layout/VerticalCurvedList"/>
    <dgm:cxn modelId="{8557EE32-4937-40C1-B1B1-461270B0F840}" type="presParOf" srcId="{F5636A70-8F16-4E65-A07D-F69B7AFFEF88}" destId="{1E2BDF74-18A8-4F86-AD47-D8E52E0537FB}" srcOrd="8" destOrd="0" presId="urn:microsoft.com/office/officeart/2008/layout/VerticalCurvedList"/>
    <dgm:cxn modelId="{50EC9CDE-13C3-46D4-8022-ECBC8E2C8F46}" type="presParOf" srcId="{1E2BDF74-18A8-4F86-AD47-D8E52E0537FB}" destId="{695BE7DE-0F90-49F7-A237-C3D3783F207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EA8E31D-E07A-483B-87B6-AEA067C7DB83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DAFCCE9-856D-4215-99B1-8C8846305E4B}">
      <dgm:prSet phldrT="[Текст]" custT="1"/>
      <dgm:spPr/>
      <dgm:t>
        <a:bodyPr/>
        <a:lstStyle/>
        <a:p>
          <a:r>
            <a:rPr lang="uk-UA" sz="2000" noProof="0" dirty="0" smtClean="0"/>
            <a:t>захопив міста Ларсу, Урук, Іссін, Ешнунну.</a:t>
          </a:r>
          <a:endParaRPr lang="uk-UA" sz="2000" noProof="0" dirty="0"/>
        </a:p>
      </dgm:t>
    </dgm:pt>
    <dgm:pt modelId="{3B56236A-801C-4B17-B065-D1C10C233D9E}" type="parTrans" cxnId="{E86D555D-CF77-42B7-9CDD-C2257B89DB92}">
      <dgm:prSet/>
      <dgm:spPr/>
      <dgm:t>
        <a:bodyPr/>
        <a:lstStyle/>
        <a:p>
          <a:endParaRPr lang="ru-RU"/>
        </a:p>
      </dgm:t>
    </dgm:pt>
    <dgm:pt modelId="{F3E21BF8-5627-4FC6-8772-095AEF513097}" type="sibTrans" cxnId="{E86D555D-CF77-42B7-9CDD-C2257B89DB92}">
      <dgm:prSet/>
      <dgm:spPr/>
      <dgm:t>
        <a:bodyPr/>
        <a:lstStyle/>
        <a:p>
          <a:endParaRPr lang="ru-RU"/>
        </a:p>
      </dgm:t>
    </dgm:pt>
    <dgm:pt modelId="{95A2852E-717A-4EDA-9637-68FA8752B626}">
      <dgm:prSet phldrT="[Текст]" custT="1"/>
      <dgm:spPr/>
      <dgm:t>
        <a:bodyPr/>
        <a:lstStyle/>
        <a:p>
          <a:r>
            <a:rPr lang="uk-UA" sz="2000" b="0" i="0" noProof="0" dirty="0" smtClean="0"/>
            <a:t>обмежив боргове рабство</a:t>
          </a:r>
          <a:endParaRPr lang="uk-UA" sz="2000" noProof="0" dirty="0"/>
        </a:p>
      </dgm:t>
    </dgm:pt>
    <dgm:pt modelId="{2F8F1502-496F-45C3-AEB1-3E8F3B4558F0}" type="parTrans" cxnId="{41164132-C983-4C60-9266-9B4A21C4CED9}">
      <dgm:prSet/>
      <dgm:spPr/>
      <dgm:t>
        <a:bodyPr/>
        <a:lstStyle/>
        <a:p>
          <a:endParaRPr lang="ru-RU"/>
        </a:p>
      </dgm:t>
    </dgm:pt>
    <dgm:pt modelId="{A03752F3-BE1D-45F0-8EAD-E4768B8866B8}" type="sibTrans" cxnId="{41164132-C983-4C60-9266-9B4A21C4CED9}">
      <dgm:prSet/>
      <dgm:spPr/>
      <dgm:t>
        <a:bodyPr/>
        <a:lstStyle/>
        <a:p>
          <a:endParaRPr lang="ru-RU"/>
        </a:p>
      </dgm:t>
    </dgm:pt>
    <dgm:pt modelId="{ED7C2181-09B5-4793-9C37-310D686ECCE9}">
      <dgm:prSet phldrT="[Текст]" custT="1"/>
      <dgm:spPr/>
      <dgm:t>
        <a:bodyPr/>
        <a:lstStyle/>
        <a:p>
          <a:r>
            <a:rPr lang="uk-UA" sz="1800" dirty="0" smtClean="0"/>
            <a:t>приділяв особливу увагу будівництву міських укріплень, та іригаційних споруд.</a:t>
          </a:r>
          <a:endParaRPr lang="ru-RU" sz="1800" dirty="0"/>
        </a:p>
      </dgm:t>
    </dgm:pt>
    <dgm:pt modelId="{D9FB7DC2-F7A5-4ED0-A057-BEA114D422BC}" type="parTrans" cxnId="{8FA49498-9B34-4A8E-92F0-9F2A787D0B12}">
      <dgm:prSet/>
      <dgm:spPr/>
      <dgm:t>
        <a:bodyPr/>
        <a:lstStyle/>
        <a:p>
          <a:endParaRPr lang="ru-RU"/>
        </a:p>
      </dgm:t>
    </dgm:pt>
    <dgm:pt modelId="{6CFDDB36-FB5D-4CAB-B564-FDEEBC5D355D}" type="sibTrans" cxnId="{8FA49498-9B34-4A8E-92F0-9F2A787D0B12}">
      <dgm:prSet/>
      <dgm:spPr/>
      <dgm:t>
        <a:bodyPr/>
        <a:lstStyle/>
        <a:p>
          <a:endParaRPr lang="ru-RU"/>
        </a:p>
      </dgm:t>
    </dgm:pt>
    <dgm:pt modelId="{AD62E0AD-E589-4B46-9C7D-E6FC763C0577}">
      <dgm:prSet phldrT="[Текст]" custT="1"/>
      <dgm:spPr/>
      <dgm:t>
        <a:bodyPr/>
        <a:lstStyle/>
        <a:p>
          <a:r>
            <a:rPr lang="uk-UA" sz="2000" dirty="0" smtClean="0"/>
            <a:t>Будував храми</a:t>
          </a:r>
          <a:endParaRPr lang="ru-RU" sz="2000" dirty="0"/>
        </a:p>
      </dgm:t>
    </dgm:pt>
    <dgm:pt modelId="{4864C709-9FC9-4D5A-BD30-5C1EC3852289}" type="parTrans" cxnId="{02C4999D-E0EF-49B9-9D6F-BEA6CFC073EA}">
      <dgm:prSet/>
      <dgm:spPr/>
      <dgm:t>
        <a:bodyPr/>
        <a:lstStyle/>
        <a:p>
          <a:endParaRPr lang="ru-RU"/>
        </a:p>
      </dgm:t>
    </dgm:pt>
    <dgm:pt modelId="{637BE79F-D5F6-4B12-937F-6F31B0A26965}" type="sibTrans" cxnId="{02C4999D-E0EF-49B9-9D6F-BEA6CFC073EA}">
      <dgm:prSet/>
      <dgm:spPr/>
      <dgm:t>
        <a:bodyPr/>
        <a:lstStyle/>
        <a:p>
          <a:endParaRPr lang="ru-RU"/>
        </a:p>
      </dgm:t>
    </dgm:pt>
    <dgm:pt modelId="{AC5520A0-DFC5-4A60-A039-F4EAE974208C}">
      <dgm:prSet phldrT="[Текст]" custT="1"/>
      <dgm:spPr/>
      <dgm:t>
        <a:bodyPr/>
        <a:lstStyle/>
        <a:p>
          <a:r>
            <a:rPr lang="uk-UA" sz="2000" dirty="0" smtClean="0"/>
            <a:t>кодекс законів, виданий </a:t>
          </a:r>
          <a:r>
            <a:rPr lang="uk-UA" sz="2000" b="1" dirty="0" smtClean="0">
              <a:solidFill>
                <a:srgbClr val="00B050"/>
              </a:solidFill>
            </a:rPr>
            <a:t>1760р. до н. е.</a:t>
          </a:r>
          <a:endParaRPr lang="ru-RU" sz="2000" b="1" dirty="0">
            <a:solidFill>
              <a:srgbClr val="00B050"/>
            </a:solidFill>
          </a:endParaRPr>
        </a:p>
      </dgm:t>
    </dgm:pt>
    <dgm:pt modelId="{99C274B2-BD88-433E-8E17-444C368F89C6}" type="parTrans" cxnId="{DE0C62D8-7E6C-4330-8BC1-6223AD4F3A25}">
      <dgm:prSet/>
      <dgm:spPr/>
      <dgm:t>
        <a:bodyPr/>
        <a:lstStyle/>
        <a:p>
          <a:endParaRPr lang="ru-RU"/>
        </a:p>
      </dgm:t>
    </dgm:pt>
    <dgm:pt modelId="{03FE1AA3-294C-470C-AA35-D953ABA36501}" type="sibTrans" cxnId="{DE0C62D8-7E6C-4330-8BC1-6223AD4F3A25}">
      <dgm:prSet/>
      <dgm:spPr/>
      <dgm:t>
        <a:bodyPr/>
        <a:lstStyle/>
        <a:p>
          <a:endParaRPr lang="ru-RU"/>
        </a:p>
      </dgm:t>
    </dgm:pt>
    <dgm:pt modelId="{06D83376-2BE5-4B17-8F4C-A82D7DBA3C1D}" type="pres">
      <dgm:prSet presAssocID="{2EA8E31D-E07A-483B-87B6-AEA067C7DB8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379B47-A85B-416A-A059-65777FE23418}" type="pres">
      <dgm:prSet presAssocID="{8DAFCCE9-856D-4215-99B1-8C8846305E4B}" presName="dummy" presStyleCnt="0"/>
      <dgm:spPr/>
    </dgm:pt>
    <dgm:pt modelId="{84AEB616-C11D-4EA0-A4BB-FA3D0F2588CA}" type="pres">
      <dgm:prSet presAssocID="{8DAFCCE9-856D-4215-99B1-8C8846305E4B}" presName="node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501F34-05BF-4295-946A-11B4C0E7EF33}" type="pres">
      <dgm:prSet presAssocID="{F3E21BF8-5627-4FC6-8772-095AEF513097}" presName="sibTrans" presStyleLbl="node1" presStyleIdx="0" presStyleCnt="5"/>
      <dgm:spPr/>
      <dgm:t>
        <a:bodyPr/>
        <a:lstStyle/>
        <a:p>
          <a:endParaRPr lang="ru-RU"/>
        </a:p>
      </dgm:t>
    </dgm:pt>
    <dgm:pt modelId="{0063B08D-9355-4EF0-877F-8A52692A44DB}" type="pres">
      <dgm:prSet presAssocID="{95A2852E-717A-4EDA-9637-68FA8752B626}" presName="dummy" presStyleCnt="0"/>
      <dgm:spPr/>
    </dgm:pt>
    <dgm:pt modelId="{95F852C6-6DC7-4C42-AFFA-8D6730FF4C1D}" type="pres">
      <dgm:prSet presAssocID="{95A2852E-717A-4EDA-9637-68FA8752B626}" presName="node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DC4872-AD61-45B1-B9E1-FF3AE63440DE}" type="pres">
      <dgm:prSet presAssocID="{A03752F3-BE1D-45F0-8EAD-E4768B8866B8}" presName="sibTrans" presStyleLbl="node1" presStyleIdx="1" presStyleCnt="5" custScaleX="103053" custScaleY="98283"/>
      <dgm:spPr/>
      <dgm:t>
        <a:bodyPr/>
        <a:lstStyle/>
        <a:p>
          <a:endParaRPr lang="ru-RU"/>
        </a:p>
      </dgm:t>
    </dgm:pt>
    <dgm:pt modelId="{4312CB46-683B-417D-BE5C-9E5D3B2547B7}" type="pres">
      <dgm:prSet presAssocID="{ED7C2181-09B5-4793-9C37-310D686ECCE9}" presName="dummy" presStyleCnt="0"/>
      <dgm:spPr/>
    </dgm:pt>
    <dgm:pt modelId="{D48F08CD-E26B-4DEC-8CB7-4DAE5A622395}" type="pres">
      <dgm:prSet presAssocID="{ED7C2181-09B5-4793-9C37-310D686ECCE9}" presName="node" presStyleLbl="revTx" presStyleIdx="2" presStyleCnt="5" custScaleY="1386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DF38A2-C0E9-467A-A27B-DCA347974DA2}" type="pres">
      <dgm:prSet presAssocID="{6CFDDB36-FB5D-4CAB-B564-FDEEBC5D355D}" presName="sibTrans" presStyleLbl="node1" presStyleIdx="2" presStyleCnt="5"/>
      <dgm:spPr/>
      <dgm:t>
        <a:bodyPr/>
        <a:lstStyle/>
        <a:p>
          <a:endParaRPr lang="ru-RU"/>
        </a:p>
      </dgm:t>
    </dgm:pt>
    <dgm:pt modelId="{1DA16968-2568-4DFB-8643-2EC9E469FE7C}" type="pres">
      <dgm:prSet presAssocID="{AD62E0AD-E589-4B46-9C7D-E6FC763C0577}" presName="dummy" presStyleCnt="0"/>
      <dgm:spPr/>
    </dgm:pt>
    <dgm:pt modelId="{F421D62E-3313-490F-AF4A-CDA90B00BA0A}" type="pres">
      <dgm:prSet presAssocID="{AD62E0AD-E589-4B46-9C7D-E6FC763C0577}" presName="node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A39B3E-DA3C-4830-9D9A-5988ADEBCFEB}" type="pres">
      <dgm:prSet presAssocID="{637BE79F-D5F6-4B12-937F-6F31B0A26965}" presName="sibTrans" presStyleLbl="node1" presStyleIdx="3" presStyleCnt="5"/>
      <dgm:spPr/>
      <dgm:t>
        <a:bodyPr/>
        <a:lstStyle/>
        <a:p>
          <a:endParaRPr lang="ru-RU"/>
        </a:p>
      </dgm:t>
    </dgm:pt>
    <dgm:pt modelId="{830EDE5B-47DD-4D6F-9BF9-31A811592D5D}" type="pres">
      <dgm:prSet presAssocID="{AC5520A0-DFC5-4A60-A039-F4EAE974208C}" presName="dummy" presStyleCnt="0"/>
      <dgm:spPr/>
    </dgm:pt>
    <dgm:pt modelId="{4F0CBB65-BF83-447E-A322-731C4388B77F}" type="pres">
      <dgm:prSet presAssocID="{AC5520A0-DFC5-4A60-A039-F4EAE974208C}" presName="nod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73AB44-087B-45DA-BA76-4A02BBE15B39}" type="pres">
      <dgm:prSet presAssocID="{03FE1AA3-294C-470C-AA35-D953ABA36501}" presName="sibTrans" presStyleLbl="node1" presStyleIdx="4" presStyleCnt="5"/>
      <dgm:spPr/>
      <dgm:t>
        <a:bodyPr/>
        <a:lstStyle/>
        <a:p>
          <a:endParaRPr lang="ru-RU"/>
        </a:p>
      </dgm:t>
    </dgm:pt>
  </dgm:ptLst>
  <dgm:cxnLst>
    <dgm:cxn modelId="{DB612B75-ADFA-4266-8996-761EB9DA4F72}" type="presOf" srcId="{A03752F3-BE1D-45F0-8EAD-E4768B8866B8}" destId="{7ADC4872-AD61-45B1-B9E1-FF3AE63440DE}" srcOrd="0" destOrd="0" presId="urn:microsoft.com/office/officeart/2005/8/layout/cycle1"/>
    <dgm:cxn modelId="{E0B21D6A-FCC8-4AC3-85B9-4CD29224A36C}" type="presOf" srcId="{95A2852E-717A-4EDA-9637-68FA8752B626}" destId="{95F852C6-6DC7-4C42-AFFA-8D6730FF4C1D}" srcOrd="0" destOrd="0" presId="urn:microsoft.com/office/officeart/2005/8/layout/cycle1"/>
    <dgm:cxn modelId="{41164132-C983-4C60-9266-9B4A21C4CED9}" srcId="{2EA8E31D-E07A-483B-87B6-AEA067C7DB83}" destId="{95A2852E-717A-4EDA-9637-68FA8752B626}" srcOrd="1" destOrd="0" parTransId="{2F8F1502-496F-45C3-AEB1-3E8F3B4558F0}" sibTransId="{A03752F3-BE1D-45F0-8EAD-E4768B8866B8}"/>
    <dgm:cxn modelId="{B1BF66B0-1F35-4B41-BE05-6E78B5E1143D}" type="presOf" srcId="{F3E21BF8-5627-4FC6-8772-095AEF513097}" destId="{3F501F34-05BF-4295-946A-11B4C0E7EF33}" srcOrd="0" destOrd="0" presId="urn:microsoft.com/office/officeart/2005/8/layout/cycle1"/>
    <dgm:cxn modelId="{E86D555D-CF77-42B7-9CDD-C2257B89DB92}" srcId="{2EA8E31D-E07A-483B-87B6-AEA067C7DB83}" destId="{8DAFCCE9-856D-4215-99B1-8C8846305E4B}" srcOrd="0" destOrd="0" parTransId="{3B56236A-801C-4B17-B065-D1C10C233D9E}" sibTransId="{F3E21BF8-5627-4FC6-8772-095AEF513097}"/>
    <dgm:cxn modelId="{DE0C62D8-7E6C-4330-8BC1-6223AD4F3A25}" srcId="{2EA8E31D-E07A-483B-87B6-AEA067C7DB83}" destId="{AC5520A0-DFC5-4A60-A039-F4EAE974208C}" srcOrd="4" destOrd="0" parTransId="{99C274B2-BD88-433E-8E17-444C368F89C6}" sibTransId="{03FE1AA3-294C-470C-AA35-D953ABA36501}"/>
    <dgm:cxn modelId="{8FA49498-9B34-4A8E-92F0-9F2A787D0B12}" srcId="{2EA8E31D-E07A-483B-87B6-AEA067C7DB83}" destId="{ED7C2181-09B5-4793-9C37-310D686ECCE9}" srcOrd="2" destOrd="0" parTransId="{D9FB7DC2-F7A5-4ED0-A057-BEA114D422BC}" sibTransId="{6CFDDB36-FB5D-4CAB-B564-FDEEBC5D355D}"/>
    <dgm:cxn modelId="{02C4999D-E0EF-49B9-9D6F-BEA6CFC073EA}" srcId="{2EA8E31D-E07A-483B-87B6-AEA067C7DB83}" destId="{AD62E0AD-E589-4B46-9C7D-E6FC763C0577}" srcOrd="3" destOrd="0" parTransId="{4864C709-9FC9-4D5A-BD30-5C1EC3852289}" sibTransId="{637BE79F-D5F6-4B12-937F-6F31B0A26965}"/>
    <dgm:cxn modelId="{2F9DA50B-8FB3-4AD1-BF3B-4D47771B55E9}" type="presOf" srcId="{8DAFCCE9-856D-4215-99B1-8C8846305E4B}" destId="{84AEB616-C11D-4EA0-A4BB-FA3D0F2588CA}" srcOrd="0" destOrd="0" presId="urn:microsoft.com/office/officeart/2005/8/layout/cycle1"/>
    <dgm:cxn modelId="{09AB6ADD-77FF-4883-9E59-AF76BEA7FAD9}" type="presOf" srcId="{AD62E0AD-E589-4B46-9C7D-E6FC763C0577}" destId="{F421D62E-3313-490F-AF4A-CDA90B00BA0A}" srcOrd="0" destOrd="0" presId="urn:microsoft.com/office/officeart/2005/8/layout/cycle1"/>
    <dgm:cxn modelId="{C4433508-3F5B-4C0C-B0B3-EE40721A3765}" type="presOf" srcId="{03FE1AA3-294C-470C-AA35-D953ABA36501}" destId="{EA73AB44-087B-45DA-BA76-4A02BBE15B39}" srcOrd="0" destOrd="0" presId="urn:microsoft.com/office/officeart/2005/8/layout/cycle1"/>
    <dgm:cxn modelId="{0C4CBEEC-48B6-4C70-ABD4-2F636F1D6BE8}" type="presOf" srcId="{AC5520A0-DFC5-4A60-A039-F4EAE974208C}" destId="{4F0CBB65-BF83-447E-A322-731C4388B77F}" srcOrd="0" destOrd="0" presId="urn:microsoft.com/office/officeart/2005/8/layout/cycle1"/>
    <dgm:cxn modelId="{E097E757-C10C-42FF-A724-5776A365A5BC}" type="presOf" srcId="{6CFDDB36-FB5D-4CAB-B564-FDEEBC5D355D}" destId="{D7DF38A2-C0E9-467A-A27B-DCA347974DA2}" srcOrd="0" destOrd="0" presId="urn:microsoft.com/office/officeart/2005/8/layout/cycle1"/>
    <dgm:cxn modelId="{C5E9FB65-808B-4E6F-B3C1-84E7A7405724}" type="presOf" srcId="{2EA8E31D-E07A-483B-87B6-AEA067C7DB83}" destId="{06D83376-2BE5-4B17-8F4C-A82D7DBA3C1D}" srcOrd="0" destOrd="0" presId="urn:microsoft.com/office/officeart/2005/8/layout/cycle1"/>
    <dgm:cxn modelId="{398EBBA8-6BAD-416A-BAA3-219F64800D08}" type="presOf" srcId="{637BE79F-D5F6-4B12-937F-6F31B0A26965}" destId="{26A39B3E-DA3C-4830-9D9A-5988ADEBCFEB}" srcOrd="0" destOrd="0" presId="urn:microsoft.com/office/officeart/2005/8/layout/cycle1"/>
    <dgm:cxn modelId="{CCC0BD76-A78D-4717-9F35-819A56D222D3}" type="presOf" srcId="{ED7C2181-09B5-4793-9C37-310D686ECCE9}" destId="{D48F08CD-E26B-4DEC-8CB7-4DAE5A622395}" srcOrd="0" destOrd="0" presId="urn:microsoft.com/office/officeart/2005/8/layout/cycle1"/>
    <dgm:cxn modelId="{B403079C-B302-45CB-B798-FC81E9F2FCE5}" type="presParOf" srcId="{06D83376-2BE5-4B17-8F4C-A82D7DBA3C1D}" destId="{92379B47-A85B-416A-A059-65777FE23418}" srcOrd="0" destOrd="0" presId="urn:microsoft.com/office/officeart/2005/8/layout/cycle1"/>
    <dgm:cxn modelId="{BF062C3B-B9F4-437B-80D4-E8D5645A2616}" type="presParOf" srcId="{06D83376-2BE5-4B17-8F4C-A82D7DBA3C1D}" destId="{84AEB616-C11D-4EA0-A4BB-FA3D0F2588CA}" srcOrd="1" destOrd="0" presId="urn:microsoft.com/office/officeart/2005/8/layout/cycle1"/>
    <dgm:cxn modelId="{236580AD-6CA8-44C8-82DA-8CF34030EBE9}" type="presParOf" srcId="{06D83376-2BE5-4B17-8F4C-A82D7DBA3C1D}" destId="{3F501F34-05BF-4295-946A-11B4C0E7EF33}" srcOrd="2" destOrd="0" presId="urn:microsoft.com/office/officeart/2005/8/layout/cycle1"/>
    <dgm:cxn modelId="{D589D18A-2E8C-44F1-B532-3E871761E68E}" type="presParOf" srcId="{06D83376-2BE5-4B17-8F4C-A82D7DBA3C1D}" destId="{0063B08D-9355-4EF0-877F-8A52692A44DB}" srcOrd="3" destOrd="0" presId="urn:microsoft.com/office/officeart/2005/8/layout/cycle1"/>
    <dgm:cxn modelId="{FA2FEE54-9A2F-47CF-984E-52D133243250}" type="presParOf" srcId="{06D83376-2BE5-4B17-8F4C-A82D7DBA3C1D}" destId="{95F852C6-6DC7-4C42-AFFA-8D6730FF4C1D}" srcOrd="4" destOrd="0" presId="urn:microsoft.com/office/officeart/2005/8/layout/cycle1"/>
    <dgm:cxn modelId="{F132DFC4-D35C-4423-8406-8FC85767860F}" type="presParOf" srcId="{06D83376-2BE5-4B17-8F4C-A82D7DBA3C1D}" destId="{7ADC4872-AD61-45B1-B9E1-FF3AE63440DE}" srcOrd="5" destOrd="0" presId="urn:microsoft.com/office/officeart/2005/8/layout/cycle1"/>
    <dgm:cxn modelId="{316ECC3A-240E-4362-90AF-C31283CCB07D}" type="presParOf" srcId="{06D83376-2BE5-4B17-8F4C-A82D7DBA3C1D}" destId="{4312CB46-683B-417D-BE5C-9E5D3B2547B7}" srcOrd="6" destOrd="0" presId="urn:microsoft.com/office/officeart/2005/8/layout/cycle1"/>
    <dgm:cxn modelId="{32C7B0CE-E53E-4751-8122-83E91741C8B7}" type="presParOf" srcId="{06D83376-2BE5-4B17-8F4C-A82D7DBA3C1D}" destId="{D48F08CD-E26B-4DEC-8CB7-4DAE5A622395}" srcOrd="7" destOrd="0" presId="urn:microsoft.com/office/officeart/2005/8/layout/cycle1"/>
    <dgm:cxn modelId="{37E332B1-261E-4276-996B-3A7189FBFC9A}" type="presParOf" srcId="{06D83376-2BE5-4B17-8F4C-A82D7DBA3C1D}" destId="{D7DF38A2-C0E9-467A-A27B-DCA347974DA2}" srcOrd="8" destOrd="0" presId="urn:microsoft.com/office/officeart/2005/8/layout/cycle1"/>
    <dgm:cxn modelId="{D5A6B568-BA69-4D55-955B-C93680683E16}" type="presParOf" srcId="{06D83376-2BE5-4B17-8F4C-A82D7DBA3C1D}" destId="{1DA16968-2568-4DFB-8643-2EC9E469FE7C}" srcOrd="9" destOrd="0" presId="urn:microsoft.com/office/officeart/2005/8/layout/cycle1"/>
    <dgm:cxn modelId="{586A25A5-8989-4380-BF65-E7BD22C36DDC}" type="presParOf" srcId="{06D83376-2BE5-4B17-8F4C-A82D7DBA3C1D}" destId="{F421D62E-3313-490F-AF4A-CDA90B00BA0A}" srcOrd="10" destOrd="0" presId="urn:microsoft.com/office/officeart/2005/8/layout/cycle1"/>
    <dgm:cxn modelId="{F099B6B0-6B62-4B18-93B4-7EAFFE83E443}" type="presParOf" srcId="{06D83376-2BE5-4B17-8F4C-A82D7DBA3C1D}" destId="{26A39B3E-DA3C-4830-9D9A-5988ADEBCFEB}" srcOrd="11" destOrd="0" presId="urn:microsoft.com/office/officeart/2005/8/layout/cycle1"/>
    <dgm:cxn modelId="{B28167A1-DFC6-4C42-AAAD-42760649D50A}" type="presParOf" srcId="{06D83376-2BE5-4B17-8F4C-A82D7DBA3C1D}" destId="{830EDE5B-47DD-4D6F-9BF9-31A811592D5D}" srcOrd="12" destOrd="0" presId="urn:microsoft.com/office/officeart/2005/8/layout/cycle1"/>
    <dgm:cxn modelId="{5A486BF9-5BC2-469A-83C4-47C7F24D910E}" type="presParOf" srcId="{06D83376-2BE5-4B17-8F4C-A82D7DBA3C1D}" destId="{4F0CBB65-BF83-447E-A322-731C4388B77F}" srcOrd="13" destOrd="0" presId="urn:microsoft.com/office/officeart/2005/8/layout/cycle1"/>
    <dgm:cxn modelId="{3F46FFF5-6CE5-4564-9591-0A0F4AA0684B}" type="presParOf" srcId="{06D83376-2BE5-4B17-8F4C-A82D7DBA3C1D}" destId="{EA73AB44-087B-45DA-BA76-4A02BBE15B39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C4E44A-6BF2-4513-9E1F-88DF74D6AF0D}">
      <dsp:nvSpPr>
        <dsp:cNvPr id="0" name=""/>
        <dsp:cNvSpPr/>
      </dsp:nvSpPr>
      <dsp:spPr>
        <a:xfrm>
          <a:off x="-6126981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905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A6E4D3-D776-4D55-B272-F976C181E972}">
      <dsp:nvSpPr>
        <dsp:cNvPr id="0" name=""/>
        <dsp:cNvSpPr/>
      </dsp:nvSpPr>
      <dsp:spPr>
        <a:xfrm>
          <a:off x="610504" y="416587"/>
          <a:ext cx="8395228" cy="8336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Наприкінці </a:t>
          </a:r>
          <a:r>
            <a:rPr lang="uk-UA" sz="1800" b="1" kern="1200" dirty="0" smtClean="0">
              <a:solidFill>
                <a:srgbClr val="00B050"/>
              </a:solidFill>
            </a:rPr>
            <a:t>III тис. до н. е. </a:t>
          </a:r>
          <a:r>
            <a:rPr lang="uk-UA" sz="1800" kern="1200" dirty="0" smtClean="0"/>
            <a:t>численні кочові семітські племена аморитів.</a:t>
          </a:r>
          <a:endParaRPr lang="ru-RU" sz="1800" kern="1200" dirty="0"/>
        </a:p>
      </dsp:txBody>
      <dsp:txXfrm>
        <a:off x="610504" y="416587"/>
        <a:ext cx="8395228" cy="833607"/>
      </dsp:txXfrm>
    </dsp:sp>
    <dsp:sp modelId="{E4E5422B-BD87-4EF1-8789-A72B5A3AE090}">
      <dsp:nvSpPr>
        <dsp:cNvPr id="0" name=""/>
        <dsp:cNvSpPr/>
      </dsp:nvSpPr>
      <dsp:spPr>
        <a:xfrm>
          <a:off x="89500" y="312386"/>
          <a:ext cx="1042009" cy="1042009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0A462B-DFD9-474E-BB3F-F8E50E59B724}">
      <dsp:nvSpPr>
        <dsp:cNvPr id="0" name=""/>
        <dsp:cNvSpPr/>
      </dsp:nvSpPr>
      <dsp:spPr>
        <a:xfrm>
          <a:off x="1088431" y="1667215"/>
          <a:ext cx="7917301" cy="8336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Династія аморитів, заснували </a:t>
          </a:r>
          <a:r>
            <a:rPr lang="uk-UA" sz="1800" b="1" kern="1200" dirty="0" smtClean="0">
              <a:solidFill>
                <a:srgbClr val="00B050"/>
              </a:solidFill>
            </a:rPr>
            <a:t>м. Вавилон </a:t>
          </a:r>
          <a:r>
            <a:rPr lang="uk-UA" sz="1800" kern="1200" dirty="0" smtClean="0"/>
            <a:t>(</a:t>
          </a:r>
          <a:r>
            <a:rPr lang="uk-UA" sz="1800" b="1" i="1" kern="1200" dirty="0" smtClean="0">
              <a:solidFill>
                <a:srgbClr val="00B050"/>
              </a:solidFill>
            </a:rPr>
            <a:t>1894р. до н. е</a:t>
          </a:r>
          <a:r>
            <a:rPr lang="uk-UA" sz="1800" b="1" i="1" kern="1200" dirty="0" smtClean="0"/>
            <a:t>., </a:t>
          </a:r>
          <a:r>
            <a:rPr lang="uk-UA" sz="1800" kern="1200" dirty="0" smtClean="0"/>
            <a:t>назва походить від аккадського слова </a:t>
          </a:r>
          <a:r>
            <a:rPr lang="uk-UA" sz="1800" b="1" i="1" kern="1200" dirty="0" smtClean="0">
              <a:solidFill>
                <a:srgbClr val="00B050"/>
              </a:solidFill>
            </a:rPr>
            <a:t>«бабілу», </a:t>
          </a:r>
          <a:r>
            <a:rPr lang="uk-UA" sz="1800" kern="1200" dirty="0" smtClean="0"/>
            <a:t>що в перекладі означає </a:t>
          </a:r>
          <a:r>
            <a:rPr lang="uk-UA" sz="1800" b="1" i="1" kern="1200" dirty="0" smtClean="0">
              <a:solidFill>
                <a:srgbClr val="00B050"/>
              </a:solidFill>
            </a:rPr>
            <a:t>«брама бога»)</a:t>
          </a:r>
          <a:endParaRPr lang="ru-RU" sz="1800" b="1" i="1" kern="1200" dirty="0">
            <a:solidFill>
              <a:srgbClr val="00B050"/>
            </a:solidFill>
          </a:endParaRPr>
        </a:p>
      </dsp:txBody>
      <dsp:txXfrm>
        <a:off x="1088431" y="1667215"/>
        <a:ext cx="7917301" cy="833607"/>
      </dsp:txXfrm>
    </dsp:sp>
    <dsp:sp modelId="{EB36851C-F90F-481F-BBC7-68AA1C6F25A2}">
      <dsp:nvSpPr>
        <dsp:cNvPr id="0" name=""/>
        <dsp:cNvSpPr/>
      </dsp:nvSpPr>
      <dsp:spPr>
        <a:xfrm>
          <a:off x="567426" y="1563014"/>
          <a:ext cx="1042009" cy="1042009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9F6803-B1E4-4F01-B07E-4D644C6202D1}">
      <dsp:nvSpPr>
        <dsp:cNvPr id="0" name=""/>
        <dsp:cNvSpPr/>
      </dsp:nvSpPr>
      <dsp:spPr>
        <a:xfrm>
          <a:off x="1088431" y="2917843"/>
          <a:ext cx="7917301" cy="8336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Першим царем був </a:t>
          </a:r>
          <a:r>
            <a:rPr lang="uk-UA" sz="1800" b="1" kern="1200" dirty="0" smtClean="0">
              <a:solidFill>
                <a:srgbClr val="00B050"/>
              </a:solidFill>
            </a:rPr>
            <a:t>Сумуабум.</a:t>
          </a:r>
          <a:endParaRPr lang="ru-RU" sz="1800" b="1" kern="1200" dirty="0">
            <a:solidFill>
              <a:srgbClr val="00B050"/>
            </a:solidFill>
          </a:endParaRPr>
        </a:p>
      </dsp:txBody>
      <dsp:txXfrm>
        <a:off x="1088431" y="2917843"/>
        <a:ext cx="7917301" cy="833607"/>
      </dsp:txXfrm>
    </dsp:sp>
    <dsp:sp modelId="{E84301FA-929E-41D9-8C6A-E73ACA4131C4}">
      <dsp:nvSpPr>
        <dsp:cNvPr id="0" name=""/>
        <dsp:cNvSpPr/>
      </dsp:nvSpPr>
      <dsp:spPr>
        <a:xfrm>
          <a:off x="567426" y="2813642"/>
          <a:ext cx="1042009" cy="1042009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99EA3A-CEDA-4287-8DB0-020BD672E26F}">
      <dsp:nvSpPr>
        <dsp:cNvPr id="0" name=""/>
        <dsp:cNvSpPr/>
      </dsp:nvSpPr>
      <dsp:spPr>
        <a:xfrm>
          <a:off x="610504" y="4168472"/>
          <a:ext cx="8395228" cy="8336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0" i="0" kern="1200" noProof="0" dirty="0" smtClean="0"/>
            <a:t>Але, найвищого розквіту стало правління царя </a:t>
          </a:r>
          <a:r>
            <a:rPr lang="uk-UA" sz="1800" b="0" i="0" kern="1200" noProof="0" dirty="0" smtClean="0">
              <a:solidFill>
                <a:srgbClr val="00B050"/>
              </a:solidFill>
            </a:rPr>
            <a:t>Хаммурапі</a:t>
          </a:r>
          <a:r>
            <a:rPr lang="uk-UA" sz="1800" b="0" i="0" kern="1200" noProof="0" dirty="0" smtClean="0"/>
            <a:t>, який захопив усі території, що прилягають до Вавилону.</a:t>
          </a:r>
          <a:endParaRPr lang="uk-UA" sz="1800" kern="1200" noProof="0" dirty="0"/>
        </a:p>
      </dsp:txBody>
      <dsp:txXfrm>
        <a:off x="610504" y="4168472"/>
        <a:ext cx="8395228" cy="833607"/>
      </dsp:txXfrm>
    </dsp:sp>
    <dsp:sp modelId="{695BE7DE-0F90-49F7-A237-C3D3783F207B}">
      <dsp:nvSpPr>
        <dsp:cNvPr id="0" name=""/>
        <dsp:cNvSpPr/>
      </dsp:nvSpPr>
      <dsp:spPr>
        <a:xfrm>
          <a:off x="89500" y="4064271"/>
          <a:ext cx="1042009" cy="1042009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AEB616-C11D-4EA0-A4BB-FA3D0F2588CA}">
      <dsp:nvSpPr>
        <dsp:cNvPr id="0" name=""/>
        <dsp:cNvSpPr/>
      </dsp:nvSpPr>
      <dsp:spPr>
        <a:xfrm>
          <a:off x="5241028" y="-101967"/>
          <a:ext cx="1503990" cy="15039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noProof="0" dirty="0" smtClean="0"/>
            <a:t>захопив міста Ларсу, Урук, Іссін, Ешнунну.</a:t>
          </a:r>
          <a:endParaRPr lang="uk-UA" sz="2000" kern="1200" noProof="0" dirty="0"/>
        </a:p>
      </dsp:txBody>
      <dsp:txXfrm>
        <a:off x="5241028" y="-101967"/>
        <a:ext cx="1503990" cy="1503990"/>
      </dsp:txXfrm>
    </dsp:sp>
    <dsp:sp modelId="{3F501F34-05BF-4295-946A-11B4C0E7EF33}">
      <dsp:nvSpPr>
        <dsp:cNvPr id="0" name=""/>
        <dsp:cNvSpPr/>
      </dsp:nvSpPr>
      <dsp:spPr>
        <a:xfrm>
          <a:off x="1704366" y="-145325"/>
          <a:ext cx="5637294" cy="5637294"/>
        </a:xfrm>
        <a:prstGeom prst="circularArrow">
          <a:avLst>
            <a:gd name="adj1" fmla="val 5202"/>
            <a:gd name="adj2" fmla="val 336081"/>
            <a:gd name="adj3" fmla="val 21292558"/>
            <a:gd name="adj4" fmla="val 19766838"/>
            <a:gd name="adj5" fmla="val 60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F852C6-6DC7-4C42-AFFA-8D6730FF4C1D}">
      <dsp:nvSpPr>
        <dsp:cNvPr id="0" name=""/>
        <dsp:cNvSpPr/>
      </dsp:nvSpPr>
      <dsp:spPr>
        <a:xfrm>
          <a:off x="6149543" y="2694156"/>
          <a:ext cx="1503990" cy="15039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0" i="0" kern="1200" noProof="0" dirty="0" smtClean="0"/>
            <a:t>обмежив боргове рабство</a:t>
          </a:r>
          <a:endParaRPr lang="uk-UA" sz="2000" kern="1200" noProof="0" dirty="0"/>
        </a:p>
      </dsp:txBody>
      <dsp:txXfrm>
        <a:off x="6149543" y="2694156"/>
        <a:ext cx="1503990" cy="1503990"/>
      </dsp:txXfrm>
    </dsp:sp>
    <dsp:sp modelId="{7ADC4872-AD61-45B1-B9E1-FF3AE63440DE}">
      <dsp:nvSpPr>
        <dsp:cNvPr id="0" name=""/>
        <dsp:cNvSpPr/>
      </dsp:nvSpPr>
      <dsp:spPr>
        <a:xfrm>
          <a:off x="1618313" y="-96929"/>
          <a:ext cx="5809401" cy="5540502"/>
        </a:xfrm>
        <a:prstGeom prst="circularArrow">
          <a:avLst>
            <a:gd name="adj1" fmla="val 5202"/>
            <a:gd name="adj2" fmla="val 336081"/>
            <a:gd name="adj3" fmla="val 4013989"/>
            <a:gd name="adj4" fmla="val 2254083"/>
            <a:gd name="adj5" fmla="val 60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8F08CD-E26B-4DEC-8CB7-4DAE5A622395}">
      <dsp:nvSpPr>
        <dsp:cNvPr id="0" name=""/>
        <dsp:cNvSpPr/>
      </dsp:nvSpPr>
      <dsp:spPr>
        <a:xfrm>
          <a:off x="3771018" y="4131857"/>
          <a:ext cx="1503990" cy="20847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приділяв особливу увагу будівництву міських укріплень, та іригаційних споруд.</a:t>
          </a:r>
          <a:endParaRPr lang="ru-RU" sz="1800" kern="1200" dirty="0"/>
        </a:p>
      </dsp:txBody>
      <dsp:txXfrm>
        <a:off x="3771018" y="4131857"/>
        <a:ext cx="1503990" cy="2084786"/>
      </dsp:txXfrm>
    </dsp:sp>
    <dsp:sp modelId="{D7DF38A2-C0E9-467A-A27B-DCA347974DA2}">
      <dsp:nvSpPr>
        <dsp:cNvPr id="0" name=""/>
        <dsp:cNvSpPr/>
      </dsp:nvSpPr>
      <dsp:spPr>
        <a:xfrm>
          <a:off x="1704366" y="-145325"/>
          <a:ext cx="5637294" cy="5637294"/>
        </a:xfrm>
        <a:prstGeom prst="circularArrow">
          <a:avLst>
            <a:gd name="adj1" fmla="val 5202"/>
            <a:gd name="adj2" fmla="val 336081"/>
            <a:gd name="adj3" fmla="val 8209836"/>
            <a:gd name="adj4" fmla="val 6449930"/>
            <a:gd name="adj5" fmla="val 60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21D62E-3313-490F-AF4A-CDA90B00BA0A}">
      <dsp:nvSpPr>
        <dsp:cNvPr id="0" name=""/>
        <dsp:cNvSpPr/>
      </dsp:nvSpPr>
      <dsp:spPr>
        <a:xfrm>
          <a:off x="1392493" y="2694156"/>
          <a:ext cx="1503990" cy="15039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Будував храми</a:t>
          </a:r>
          <a:endParaRPr lang="ru-RU" sz="2000" kern="1200" dirty="0"/>
        </a:p>
      </dsp:txBody>
      <dsp:txXfrm>
        <a:off x="1392493" y="2694156"/>
        <a:ext cx="1503990" cy="1503990"/>
      </dsp:txXfrm>
    </dsp:sp>
    <dsp:sp modelId="{26A39B3E-DA3C-4830-9D9A-5988ADEBCFEB}">
      <dsp:nvSpPr>
        <dsp:cNvPr id="0" name=""/>
        <dsp:cNvSpPr/>
      </dsp:nvSpPr>
      <dsp:spPr>
        <a:xfrm>
          <a:off x="1704366" y="-145325"/>
          <a:ext cx="5637294" cy="5637294"/>
        </a:xfrm>
        <a:prstGeom prst="circularArrow">
          <a:avLst>
            <a:gd name="adj1" fmla="val 5202"/>
            <a:gd name="adj2" fmla="val 336081"/>
            <a:gd name="adj3" fmla="val 12297081"/>
            <a:gd name="adj4" fmla="val 10771361"/>
            <a:gd name="adj5" fmla="val 60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CBB65-BF83-447E-A322-731C4388B77F}">
      <dsp:nvSpPr>
        <dsp:cNvPr id="0" name=""/>
        <dsp:cNvSpPr/>
      </dsp:nvSpPr>
      <dsp:spPr>
        <a:xfrm>
          <a:off x="2301009" y="-101967"/>
          <a:ext cx="1503990" cy="15039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кодекс законів, виданий </a:t>
          </a:r>
          <a:r>
            <a:rPr lang="uk-UA" sz="2000" b="1" kern="1200" dirty="0" smtClean="0">
              <a:solidFill>
                <a:srgbClr val="00B050"/>
              </a:solidFill>
            </a:rPr>
            <a:t>1760р. до н. е.</a:t>
          </a:r>
          <a:endParaRPr lang="ru-RU" sz="2000" b="1" kern="1200" dirty="0">
            <a:solidFill>
              <a:srgbClr val="00B050"/>
            </a:solidFill>
          </a:endParaRPr>
        </a:p>
      </dsp:txBody>
      <dsp:txXfrm>
        <a:off x="2301009" y="-101967"/>
        <a:ext cx="1503990" cy="1503990"/>
      </dsp:txXfrm>
    </dsp:sp>
    <dsp:sp modelId="{EA73AB44-087B-45DA-BA76-4A02BBE15B39}">
      <dsp:nvSpPr>
        <dsp:cNvPr id="0" name=""/>
        <dsp:cNvSpPr/>
      </dsp:nvSpPr>
      <dsp:spPr>
        <a:xfrm>
          <a:off x="1704366" y="-145325"/>
          <a:ext cx="5637294" cy="5637294"/>
        </a:xfrm>
        <a:prstGeom prst="circularArrow">
          <a:avLst>
            <a:gd name="adj1" fmla="val 5202"/>
            <a:gd name="adj2" fmla="val 336081"/>
            <a:gd name="adj3" fmla="val 16864980"/>
            <a:gd name="adj4" fmla="val 15198939"/>
            <a:gd name="adj5" fmla="val 60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3765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5061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165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4368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680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350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052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4037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4693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450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616536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357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961917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67399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62096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437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0F2CA-0A00-40F2-BEC5-868D2143A495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9824E19-2444-48CF-857C-01A759EF9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6339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8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181" y="325362"/>
            <a:ext cx="7766936" cy="1078895"/>
          </a:xfrm>
        </p:spPr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Стародавній Вавилон.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87158" y="4660432"/>
            <a:ext cx="4778829" cy="2012510"/>
          </a:xfrm>
        </p:spPr>
        <p:txBody>
          <a:bodyPr>
            <a:normAutofit/>
          </a:bodyPr>
          <a:lstStyle/>
          <a:p>
            <a:pPr algn="l"/>
            <a:r>
              <a:rPr lang="uk-UA" dirty="0" smtClean="0"/>
              <a:t>Підготувала </a:t>
            </a:r>
          </a:p>
          <a:p>
            <a:pPr algn="l"/>
            <a:r>
              <a:rPr lang="uk-UA" dirty="0" smtClean="0"/>
              <a:t>вчитель історії</a:t>
            </a:r>
          </a:p>
          <a:p>
            <a:pPr algn="l"/>
            <a:r>
              <a:rPr lang="uk-UA" dirty="0" smtClean="0"/>
              <a:t>«вищої» категорії, старший вчитель</a:t>
            </a:r>
          </a:p>
          <a:p>
            <a:pPr algn="l"/>
            <a:r>
              <a:rPr lang="uk-UA" dirty="0" smtClean="0"/>
              <a:t>Марганецького ліцею №11</a:t>
            </a:r>
          </a:p>
          <a:p>
            <a:pPr algn="l"/>
            <a:r>
              <a:rPr lang="uk-UA" dirty="0" smtClean="0"/>
              <a:t>Гуськова Ольга Миколаївна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176" y="1788652"/>
            <a:ext cx="4441759" cy="248738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164073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5704" y="179390"/>
            <a:ext cx="9174239" cy="3380240"/>
          </a:xfrm>
        </p:spPr>
        <p:txBody>
          <a:bodyPr/>
          <a:lstStyle/>
          <a:p>
            <a:pPr marL="0" indent="0" algn="just">
              <a:buNone/>
            </a:pPr>
            <a:r>
              <a:rPr lang="uk-UA" b="1" dirty="0" smtClean="0">
                <a:solidFill>
                  <a:srgbClr val="00B050"/>
                </a:solidFill>
              </a:rPr>
              <a:t>ТЕМА: </a:t>
            </a:r>
            <a:r>
              <a:rPr lang="uk-UA" b="1" dirty="0" smtClean="0">
                <a:solidFill>
                  <a:schemeClr val="tx1"/>
                </a:solidFill>
              </a:rPr>
              <a:t>матеріал уроку ознайомить учнів з історію Стародавнього Вавилону, як одного із витоків та становлення людської цивілізації; під час вивчення теми вчитель разом  учнями зможе  розглянути </a:t>
            </a:r>
            <a:r>
              <a:rPr lang="uk-UA" b="1" dirty="0">
                <a:solidFill>
                  <a:schemeClr val="tx1"/>
                </a:solidFill>
              </a:rPr>
              <a:t>господарське життя, суспільний устрій Вавилону в період його піднесення та розквіту; ознайомити учнів із першим історія людства збіркою законів; показати роль законів у суспільстві; розвивати вміння учнів працювати із підручником, з історичними документами; логічно висловлювати свої думки, підтверджуючи їх фактами; продовжувати формувати в учнів навички роботи щодо складання схем, формувати вміння визначати роль історичної особистості та документів на долю держави; виховувати в учнів поважне ставлення до пам'яток культури інших народів.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35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1000" y="286942"/>
            <a:ext cx="8381999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dirty="0" smtClean="0"/>
              <a:t>1) </a:t>
            </a:r>
            <a:r>
              <a:rPr lang="uk-UA" sz="2400" b="1" i="1" dirty="0" smtClean="0">
                <a:solidFill>
                  <a:srgbClr val="00B050"/>
                </a:solidFill>
              </a:rPr>
              <a:t>Територія Дворіччя була між річками … і … 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sz="2400" b="1" i="1" dirty="0" smtClean="0"/>
              <a:t>2) </a:t>
            </a:r>
            <a:r>
              <a:rPr lang="uk-UA" sz="2400" b="1" i="1" dirty="0" smtClean="0">
                <a:solidFill>
                  <a:schemeClr val="accent2">
                    <a:lumMod val="75000"/>
                  </a:schemeClr>
                </a:solidFill>
              </a:rPr>
              <a:t>Грецькі географи називали цю територію … 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sz="2400" b="1" i="1" dirty="0" smtClean="0"/>
              <a:t>3) </a:t>
            </a:r>
            <a:r>
              <a:rPr lang="uk-UA" sz="2400" b="1" i="1" dirty="0" smtClean="0">
                <a:solidFill>
                  <a:srgbClr val="00B050"/>
                </a:solidFill>
              </a:rPr>
              <a:t>Основним заняттям жителів Дворіччя було ….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sz="2400" b="1" i="1" dirty="0" smtClean="0"/>
              <a:t>4</a:t>
            </a:r>
            <a:r>
              <a:rPr lang="uk-UA" sz="2400" b="1" i="1" dirty="0" smtClean="0">
                <a:solidFill>
                  <a:schemeClr val="accent2">
                    <a:lumMod val="75000"/>
                  </a:schemeClr>
                </a:solidFill>
              </a:rPr>
              <a:t>) Спочатку люди заселили Північну Месопотамію, біля Південної Месопотамії перші поселенці з'явилися торік у … тис. до зв. е.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sz="2400" b="1" i="1" dirty="0" smtClean="0"/>
              <a:t>5) </a:t>
            </a:r>
            <a:r>
              <a:rPr lang="uk-UA" sz="2400" b="1" i="1" dirty="0" smtClean="0">
                <a:solidFill>
                  <a:srgbClr val="00B050"/>
                </a:solidFill>
              </a:rPr>
              <a:t>Північними сусідами шумерів (південних поселенців) були племена… 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512629" y="435428"/>
            <a:ext cx="3396342" cy="5419607"/>
          </a:xfrm>
          <a:prstGeom prst="round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uk-UA" sz="2400" dirty="0" smtClean="0"/>
              <a:t>Тигр – </a:t>
            </a:r>
            <a:r>
              <a:rPr lang="uk-UA" sz="2800" b="1" dirty="0" smtClean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uk-UA" sz="2400" dirty="0" smtClean="0"/>
              <a:t>,</a:t>
            </a:r>
          </a:p>
          <a:p>
            <a:pPr algn="ctr"/>
            <a:r>
              <a:rPr lang="uk-UA" sz="2400" dirty="0" smtClean="0"/>
              <a:t>Месопотамія – </a:t>
            </a:r>
            <a:r>
              <a:rPr lang="uk-UA" sz="2800" b="1" dirty="0" smtClean="0">
                <a:solidFill>
                  <a:srgbClr val="00B050"/>
                </a:solidFill>
              </a:rPr>
              <a:t>4</a:t>
            </a:r>
            <a:r>
              <a:rPr lang="uk-UA" sz="2400" dirty="0" smtClean="0"/>
              <a:t>,</a:t>
            </a:r>
          </a:p>
          <a:p>
            <a:pPr algn="ctr"/>
            <a:r>
              <a:rPr lang="uk-UA" sz="2400" dirty="0" smtClean="0"/>
              <a:t> IV тис. До н. е. - </a:t>
            </a:r>
            <a:r>
              <a:rPr lang="uk-UA" sz="2800" b="1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uk-UA" sz="2400" dirty="0" smtClean="0"/>
              <a:t>, Євфрат – </a:t>
            </a:r>
            <a:r>
              <a:rPr lang="uk-UA" sz="2800" b="1" dirty="0" smtClean="0">
                <a:solidFill>
                  <a:srgbClr val="00B050"/>
                </a:solidFill>
              </a:rPr>
              <a:t>1</a:t>
            </a:r>
            <a:r>
              <a:rPr lang="uk-UA" sz="2400" dirty="0" smtClean="0"/>
              <a:t>,</a:t>
            </a:r>
          </a:p>
          <a:p>
            <a:pPr algn="ctr"/>
            <a:r>
              <a:rPr lang="uk-UA" sz="2400" dirty="0" smtClean="0"/>
              <a:t> Аккадці – </a:t>
            </a:r>
            <a:r>
              <a:rPr lang="uk-UA" sz="2800" b="1" dirty="0" smtClean="0">
                <a:solidFill>
                  <a:schemeClr val="accent2">
                    <a:lumMod val="75000"/>
                  </a:schemeClr>
                </a:solidFill>
              </a:rPr>
              <a:t>3</a:t>
            </a:r>
            <a:r>
              <a:rPr lang="uk-UA" sz="2400" dirty="0" smtClean="0"/>
              <a:t>, </a:t>
            </a:r>
          </a:p>
          <a:p>
            <a:pPr algn="ctr"/>
            <a:r>
              <a:rPr lang="uk-UA" sz="2400" dirty="0" smtClean="0"/>
              <a:t>Землеробство – </a:t>
            </a:r>
            <a:r>
              <a:rPr lang="uk-UA" sz="2400" b="1" dirty="0" smtClean="0">
                <a:solidFill>
                  <a:srgbClr val="00B050"/>
                </a:solidFill>
              </a:rPr>
              <a:t>5</a:t>
            </a:r>
            <a:r>
              <a:rPr lang="uk-UA" sz="2400" dirty="0" smtClean="0"/>
              <a:t>. </a:t>
            </a:r>
            <a:endParaRPr lang="uk-UA" sz="24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567543" y="4430485"/>
            <a:ext cx="4778828" cy="1859978"/>
          </a:xfrm>
          <a:prstGeom prst="round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9600" b="1" dirty="0" smtClean="0">
                <a:solidFill>
                  <a:srgbClr val="00B050"/>
                </a:solidFill>
              </a:rPr>
              <a:t>114523</a:t>
            </a:r>
            <a:endParaRPr lang="uk-UA" sz="9600" b="1" dirty="0">
              <a:solidFill>
                <a:srgbClr val="00B05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529443" y="4430485"/>
            <a:ext cx="4855028" cy="18599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688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971" y="89825"/>
            <a:ext cx="9296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i="1" dirty="0" smtClean="0">
                <a:solidFill>
                  <a:srgbClr val="00B050"/>
                </a:solidFill>
              </a:rPr>
              <a:t>На сьогоднішньому уроці, ми з вами дізнаємося про виникнення та розвиток однієї з найвідоміших і загадкових стародавніх держав, яка досі захоплює своїми досягненнями. І не лише в галузі культури чи розвитку господарства, а найголовніше своїми досягненнями у галузі права та суспільних відносин. Також, ми зможемо побачити, як певна людина може вливати на  життя народів і цілих держав, наприклад великого вавилонського царя </a:t>
            </a:r>
            <a:r>
              <a:rPr lang="uk-UA" sz="2000" b="1" i="1" u="sng" dirty="0" smtClean="0">
                <a:solidFill>
                  <a:schemeClr val="accent2">
                    <a:lumMod val="75000"/>
                  </a:schemeClr>
                </a:solidFill>
              </a:rPr>
              <a:t>Хаммурапі.</a:t>
            </a:r>
            <a:endParaRPr lang="uk-UA" sz="2000" b="1" i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0950" y="2336594"/>
            <a:ext cx="4770441" cy="3466913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1932212" y="5803507"/>
            <a:ext cx="5627915" cy="870857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>
                <a:solidFill>
                  <a:schemeClr val="accent2">
                    <a:lumMod val="75000"/>
                  </a:schemeClr>
                </a:solidFill>
              </a:rPr>
              <a:t>1113455</a:t>
            </a:r>
            <a:endParaRPr lang="ru-RU" sz="5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949" y="2336594"/>
            <a:ext cx="3551823" cy="44353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65241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4921"/>
            <a:ext cx="9372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Проблемне питання: </a:t>
            </a:r>
            <a:r>
              <a:rPr lang="uk-UA" sz="3200" i="1" dirty="0" smtClean="0"/>
              <a:t>Яке значення історії Стародавнього Сходу мали закони Хаммурапі?</a:t>
            </a:r>
            <a:endParaRPr lang="uk-UA" sz="3200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391170" y="1192421"/>
            <a:ext cx="55980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</a:t>
            </a:r>
            <a:r>
              <a:rPr lang="ru-RU" sz="4400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«Чиста дошка»</a:t>
            </a:r>
            <a:endParaRPr lang="ru-RU" sz="4400" b="1" i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3657" y="1956387"/>
            <a:ext cx="951411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arenR"/>
            </a:pPr>
            <a:r>
              <a:rPr lang="uk-UA" dirty="0" smtClean="0"/>
              <a:t>Які племена заснували Вавилонське царство? </a:t>
            </a:r>
          </a:p>
          <a:p>
            <a:r>
              <a:rPr lang="uk-UA" dirty="0" smtClean="0"/>
              <a:t>2) У якому році було засновано місто Вавилон? </a:t>
            </a:r>
          </a:p>
          <a:p>
            <a:r>
              <a:rPr lang="uk-UA" dirty="0" smtClean="0"/>
              <a:t>3) Як звали першого царя Вавилона? </a:t>
            </a:r>
          </a:p>
          <a:p>
            <a:r>
              <a:rPr lang="uk-UA" dirty="0" smtClean="0"/>
              <a:t>4) Як звали царя за якого Вавилон досяг найвищого розквіту? </a:t>
            </a:r>
          </a:p>
          <a:p>
            <a:r>
              <a:rPr lang="uk-UA" dirty="0" smtClean="0"/>
              <a:t>5) Що вважається найвищим досягненням Хаммурапі? </a:t>
            </a:r>
          </a:p>
          <a:p>
            <a:r>
              <a:rPr lang="uk-UA" dirty="0" smtClean="0"/>
              <a:t>6) Цар</a:t>
            </a:r>
          </a:p>
          <a:p>
            <a:r>
              <a:rPr lang="uk-UA" dirty="0"/>
              <a:t> </a:t>
            </a:r>
            <a:r>
              <a:rPr lang="uk-UA" dirty="0" smtClean="0"/>
              <a:t>      </a:t>
            </a:r>
          </a:p>
          <a:p>
            <a:r>
              <a:rPr lang="uk-UA" sz="2400" dirty="0"/>
              <a:t> </a:t>
            </a:r>
            <a:r>
              <a:rPr lang="uk-UA" sz="2400" dirty="0" smtClean="0"/>
              <a:t>   ?</a:t>
            </a:r>
          </a:p>
          <a:p>
            <a:endParaRPr lang="uk-UA" dirty="0" smtClean="0"/>
          </a:p>
          <a:p>
            <a:r>
              <a:rPr lang="uk-UA" dirty="0" smtClean="0"/>
              <a:t>Рабовласники</a:t>
            </a:r>
          </a:p>
          <a:p>
            <a:endParaRPr lang="uk-UA" dirty="0" smtClean="0"/>
          </a:p>
          <a:p>
            <a:r>
              <a:rPr lang="uk-UA" dirty="0"/>
              <a:t> </a:t>
            </a:r>
            <a:r>
              <a:rPr lang="uk-UA" dirty="0" smtClean="0"/>
              <a:t>     ?</a:t>
            </a:r>
          </a:p>
          <a:p>
            <a:endParaRPr lang="uk-UA" dirty="0" smtClean="0"/>
          </a:p>
          <a:p>
            <a:r>
              <a:rPr lang="uk-UA" dirty="0" smtClean="0"/>
              <a:t>Царські слуги</a:t>
            </a:r>
          </a:p>
          <a:p>
            <a:endParaRPr lang="uk-UA" dirty="0" smtClean="0"/>
          </a:p>
          <a:p>
            <a:r>
              <a:rPr lang="uk-UA" dirty="0"/>
              <a:t> </a:t>
            </a:r>
            <a:r>
              <a:rPr lang="uk-UA" dirty="0" smtClean="0"/>
              <a:t>    ?</a:t>
            </a:r>
          </a:p>
          <a:p>
            <a:r>
              <a:rPr lang="uk-UA" dirty="0" smtClean="0"/>
              <a:t>7) Назвіть основні заняття населення Вавилону.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881743" y="3658009"/>
            <a:ext cx="10886" cy="29391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849085" y="4301382"/>
            <a:ext cx="10886" cy="29391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849085" y="4823359"/>
            <a:ext cx="10886" cy="29391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859971" y="5412479"/>
            <a:ext cx="10886" cy="29391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838199" y="6002122"/>
            <a:ext cx="10886" cy="29391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90009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08291" y="0"/>
            <a:ext cx="63802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</a:t>
            </a:r>
            <a:r>
              <a:rPr lang="ru-RU" sz="4400" b="1" i="1" dirty="0" smtClean="0">
                <a:solidFill>
                  <a:srgbClr val="00B050"/>
                </a:solidFill>
              </a:rPr>
              <a:t>Піднесення Вавилону.</a:t>
            </a:r>
            <a:endParaRPr lang="ru-RU" sz="4400" b="1" i="1" dirty="0">
              <a:solidFill>
                <a:srgbClr val="00B050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474650056"/>
              </p:ext>
            </p:extLst>
          </p:nvPr>
        </p:nvGraphicFramePr>
        <p:xfrm>
          <a:off x="518884" y="820425"/>
          <a:ext cx="908231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25840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64690" y="-10488"/>
            <a:ext cx="57262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/>
              <a:t>Хаммурапі</a:t>
            </a:r>
            <a:r>
              <a:rPr lang="ru-RU" sz="3200" b="1" i="1" dirty="0" smtClean="0">
                <a:solidFill>
                  <a:srgbClr val="00B050"/>
                </a:solidFill>
              </a:rPr>
              <a:t> </a:t>
            </a:r>
            <a:r>
              <a:rPr lang="ru-RU" sz="3200" b="1" i="1" dirty="0" smtClean="0"/>
              <a:t>та його закони.</a:t>
            </a:r>
            <a:endParaRPr lang="ru-RU" sz="3200" b="1" i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203896220"/>
              </p:ext>
            </p:extLst>
          </p:nvPr>
        </p:nvGraphicFramePr>
        <p:xfrm>
          <a:off x="348343" y="665057"/>
          <a:ext cx="9046028" cy="6073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82142" y="2039711"/>
            <a:ext cx="1491344" cy="20350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4256314"/>
            <a:ext cx="2993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(1792 – 1750 рр. до н. е.)</a:t>
            </a:r>
            <a:endParaRPr lang="ru-RU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6961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-1" r="45981"/>
          <a:stretch/>
        </p:blipFill>
        <p:spPr>
          <a:xfrm>
            <a:off x="432489" y="3975020"/>
            <a:ext cx="2582853" cy="267925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6200" y="112769"/>
            <a:ext cx="94487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/>
              <a:t>53.</a:t>
            </a: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uk-UA" sz="2400" b="1" i="1" dirty="0" smtClean="0">
                <a:solidFill>
                  <a:schemeClr val="accent2">
                    <a:lumMod val="75000"/>
                  </a:schemeClr>
                </a:solidFill>
              </a:rPr>
              <a:t>Якщо господар полінується зміцнити греблю на своєму полі і з цієї причини вода прорве її та затопить сусідське поле, то він має повернути хліб, який занапастив.</a:t>
            </a:r>
          </a:p>
          <a:p>
            <a:pPr algn="just"/>
            <a:r>
              <a:rPr lang="uk-UA" sz="2400" b="1" i="1" dirty="0" smtClean="0"/>
              <a:t>188.</a:t>
            </a:r>
            <a:r>
              <a:rPr lang="uk-UA" sz="2400" b="1" i="1" dirty="0" smtClean="0">
                <a:solidFill>
                  <a:schemeClr val="accent2">
                    <a:lumMod val="75000"/>
                  </a:schemeClr>
                </a:solidFill>
              </a:rPr>
              <a:t> Якщо ремісник візьме неповнолітнього на виховання і навчить своєму ремеслу, його можна не повертати.</a:t>
            </a:r>
          </a:p>
          <a:p>
            <a:pPr algn="just"/>
            <a:r>
              <a:rPr lang="uk-UA" sz="2400" b="1" i="1" dirty="0" smtClean="0"/>
              <a:t>189. </a:t>
            </a:r>
            <a:r>
              <a:rPr lang="uk-UA" sz="2400" b="1" i="1" dirty="0" smtClean="0">
                <a:solidFill>
                  <a:schemeClr val="accent2">
                    <a:lumMod val="75000"/>
                  </a:schemeClr>
                </a:solidFill>
              </a:rPr>
              <a:t>Якщо ж він не навчить свого ремесла, то вихованець може повернутися до батьківського дому.</a:t>
            </a:r>
          </a:p>
          <a:p>
            <a:pPr algn="just"/>
            <a:r>
              <a:rPr lang="uk-UA" sz="2400" b="1" i="1" dirty="0" smtClean="0"/>
              <a:t>299.</a:t>
            </a:r>
            <a:r>
              <a:rPr lang="uk-UA" sz="2400" b="1" i="1" dirty="0" smtClean="0">
                <a:solidFill>
                  <a:schemeClr val="accent2">
                    <a:lumMod val="75000"/>
                  </a:schemeClr>
                </a:solidFill>
              </a:rPr>
              <a:t> Якщо будівельник збудує комусь будинок і зробить це погано, і збудований будинок обрушиться, а з цієї причини загине господар, то такого будівельника слід вбити</a:t>
            </a:r>
            <a:r>
              <a:rPr lang="uk-UA" sz="2400" b="1" dirty="0" smtClean="0"/>
              <a:t>.</a:t>
            </a:r>
            <a:endParaRPr lang="uk-UA" sz="2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40796" y="4160486"/>
            <a:ext cx="85205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 </a:t>
            </a:r>
            <a:r>
              <a:rPr lang="uk-UA" sz="2400" dirty="0" smtClean="0"/>
              <a:t>Про існування якого виду господарства, що виробляє, ми можемо зробити висновок?</a:t>
            </a:r>
          </a:p>
          <a:p>
            <a:pPr algn="just"/>
            <a:r>
              <a:rPr lang="uk-UA" sz="2400" dirty="0" smtClean="0"/>
              <a:t> Яка роль відводилася навчанню ремісничим спеціальностям за часів Хаммурапі?</a:t>
            </a:r>
          </a:p>
          <a:p>
            <a:pPr algn="just"/>
            <a:r>
              <a:rPr lang="uk-UA" sz="2400" dirty="0" smtClean="0"/>
              <a:t> Яку відповідальність несли ремісники за неякісно виконану роботу?</a:t>
            </a:r>
            <a:endParaRPr lang="uk-UA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8320" t="7315" r="12353" b="14303"/>
          <a:stretch/>
        </p:blipFill>
        <p:spPr>
          <a:xfrm>
            <a:off x="9660082" y="546909"/>
            <a:ext cx="2401289" cy="315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9580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2197" y="98363"/>
            <a:ext cx="51972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dirty="0" smtClean="0">
                <a:solidFill>
                  <a:srgbClr val="00B050"/>
                </a:solidFill>
              </a:rPr>
              <a:t>Гра «хрестики – нулики»</a:t>
            </a:r>
            <a:endParaRPr lang="uk-UA" sz="3200" b="1" i="1" dirty="0">
              <a:solidFill>
                <a:srgbClr val="00B05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3123253"/>
              </p:ext>
            </p:extLst>
          </p:nvPr>
        </p:nvGraphicFramePr>
        <p:xfrm>
          <a:off x="682692" y="1062014"/>
          <a:ext cx="2343537" cy="2225472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865080">
                  <a:extLst>
                    <a:ext uri="{9D8B030D-6E8A-4147-A177-3AD203B41FA5}">
                      <a16:colId xmlns:a16="http://schemas.microsoft.com/office/drawing/2014/main" val="741897046"/>
                    </a:ext>
                  </a:extLst>
                </a:gridCol>
                <a:gridCol w="734007">
                  <a:extLst>
                    <a:ext uri="{9D8B030D-6E8A-4147-A177-3AD203B41FA5}">
                      <a16:colId xmlns:a16="http://schemas.microsoft.com/office/drawing/2014/main" val="1681720598"/>
                    </a:ext>
                  </a:extLst>
                </a:gridCol>
                <a:gridCol w="744450">
                  <a:extLst>
                    <a:ext uri="{9D8B030D-6E8A-4147-A177-3AD203B41FA5}">
                      <a16:colId xmlns:a16="http://schemas.microsoft.com/office/drawing/2014/main" val="2386587324"/>
                    </a:ext>
                  </a:extLst>
                </a:gridCol>
              </a:tblGrid>
              <a:tr h="7418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4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4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  <a:endParaRPr lang="ru-RU" sz="4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7916330"/>
                  </a:ext>
                </a:extLst>
              </a:tr>
              <a:tr h="7418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8</a:t>
                      </a:r>
                      <a:endParaRPr lang="ru-RU" sz="4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</a:t>
                      </a:r>
                      <a:endParaRPr lang="ru-RU" sz="4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4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7432293"/>
                  </a:ext>
                </a:extLst>
              </a:tr>
              <a:tr h="7418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  <a:endParaRPr lang="ru-RU" sz="4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  <a:endParaRPr lang="ru-RU" sz="4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endParaRPr lang="ru-RU" sz="4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3348103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163340" y="1192643"/>
            <a:ext cx="642697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1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uk-UA" sz="2400" b="1" i="1" dirty="0" smtClean="0">
                <a:solidFill>
                  <a:schemeClr val="accent2">
                    <a:lumMod val="50000"/>
                  </a:schemeClr>
                </a:solidFill>
              </a:rPr>
              <a:t>Як греки називали Дворіччя?</a:t>
            </a:r>
          </a:p>
          <a:p>
            <a:r>
              <a:rPr lang="uk-UA" sz="2400" b="1" i="1" dirty="0" smtClean="0">
                <a:solidFill>
                  <a:schemeClr val="accent2">
                    <a:lumMod val="50000"/>
                  </a:schemeClr>
                </a:solidFill>
              </a:rPr>
              <a:t>2. Назвіть основні заняття мешканців Вавилону?</a:t>
            </a:r>
          </a:p>
          <a:p>
            <a:r>
              <a:rPr lang="uk-UA" sz="2400" b="1" i="1" dirty="0" smtClean="0">
                <a:solidFill>
                  <a:schemeClr val="accent2">
                    <a:lumMod val="50000"/>
                  </a:schemeClr>
                </a:solidFill>
              </a:rPr>
              <a:t>3. Який вид землеробства було поширене у Вавилоні?</a:t>
            </a:r>
          </a:p>
          <a:p>
            <a:r>
              <a:rPr lang="uk-UA" sz="2400" b="1" i="1" dirty="0" smtClean="0">
                <a:solidFill>
                  <a:schemeClr val="accent2">
                    <a:lumMod val="50000"/>
                  </a:schemeClr>
                </a:solidFill>
              </a:rPr>
              <a:t>4. Хто був царем у Вавилоні з 1792 – 1750 років. до зв. е.?</a:t>
            </a:r>
          </a:p>
          <a:p>
            <a:r>
              <a:rPr lang="uk-UA" sz="2400" b="1" i="1" dirty="0" smtClean="0">
                <a:solidFill>
                  <a:schemeClr val="accent2">
                    <a:lumMod val="50000"/>
                  </a:schemeClr>
                </a:solidFill>
              </a:rPr>
              <a:t>5. У якому році було засновано м. Вавилон?</a:t>
            </a:r>
          </a:p>
          <a:p>
            <a:r>
              <a:rPr lang="uk-UA" sz="2400" b="1" i="1" dirty="0" smtClean="0">
                <a:solidFill>
                  <a:schemeClr val="accent2">
                    <a:lumMod val="50000"/>
                  </a:schemeClr>
                </a:solidFill>
              </a:rPr>
              <a:t>6. Між якими річками була територія Дворіччя?</a:t>
            </a:r>
          </a:p>
          <a:p>
            <a:r>
              <a:rPr lang="uk-UA" sz="2400" b="1" i="1" dirty="0" smtClean="0">
                <a:solidFill>
                  <a:schemeClr val="accent2">
                    <a:lumMod val="50000"/>
                  </a:schemeClr>
                </a:solidFill>
              </a:rPr>
              <a:t>7. Які міста були завойовані Хаммурапі?</a:t>
            </a:r>
          </a:p>
          <a:p>
            <a:r>
              <a:rPr lang="uk-UA" sz="2400" b="1" i="1" dirty="0" smtClean="0">
                <a:solidFill>
                  <a:schemeClr val="accent2">
                    <a:lumMod val="50000"/>
                  </a:schemeClr>
                </a:solidFill>
              </a:rPr>
              <a:t>8. Які племена заснували м. Вавилон?</a:t>
            </a:r>
          </a:p>
          <a:p>
            <a:r>
              <a:rPr lang="uk-UA" sz="2400" b="1" i="1" dirty="0" smtClean="0">
                <a:solidFill>
                  <a:schemeClr val="accent2">
                    <a:lumMod val="50000"/>
                  </a:schemeClr>
                </a:solidFill>
              </a:rPr>
              <a:t>9. У якому році було видано закони?</a:t>
            </a:r>
            <a:endParaRPr lang="uk-UA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879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8857"/>
          <a:stretch/>
        </p:blipFill>
        <p:spPr>
          <a:xfrm>
            <a:off x="498020" y="283028"/>
            <a:ext cx="3476299" cy="25146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82886" y="696686"/>
            <a:ext cx="4027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Прочитати параграф 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175221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85</TotalTime>
  <Words>714</Words>
  <Application>Microsoft Office PowerPoint</Application>
  <PresentationFormat>Широкоэкранный</PresentationFormat>
  <Paragraphs>78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Trebuchet MS</vt:lpstr>
      <vt:lpstr>Wingdings 3</vt:lpstr>
      <vt:lpstr>Аспект</vt:lpstr>
      <vt:lpstr> Стародавній Вавилон.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Стародавній Вавилон.</dc:title>
  <dc:creator>Пользователь</dc:creator>
  <cp:lastModifiedBy>Пользователь</cp:lastModifiedBy>
  <cp:revision>50</cp:revision>
  <dcterms:created xsi:type="dcterms:W3CDTF">2022-11-12T11:48:13Z</dcterms:created>
  <dcterms:modified xsi:type="dcterms:W3CDTF">2022-12-26T07:07:36Z</dcterms:modified>
</cp:coreProperties>
</file>