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y="6858000" cx="12192000"/>
  <p:notesSz cx="6858000" cy="9144000"/>
  <p:embeddedFontLst>
    <p:embeddedFont>
      <p:font typeface="Play"/>
      <p:regular r:id="rId18"/>
      <p:bold r:id="rId19"/>
    </p:embeddedFont>
    <p:embeddedFont>
      <p:font typeface="Corbel"/>
      <p:regular r:id="rId20"/>
      <p:bold r:id="rId21"/>
      <p:italic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24" roundtripDataSignature="AMtx7mjrFlmsL73LQGgMCdqQxM2WqPfbB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Corbel-regular.fntdata"/><Relationship Id="rId11" Type="http://schemas.openxmlformats.org/officeDocument/2006/relationships/slide" Target="slides/slide7.xml"/><Relationship Id="rId22" Type="http://schemas.openxmlformats.org/officeDocument/2006/relationships/font" Target="fonts/Corbel-italic.fntdata"/><Relationship Id="rId10" Type="http://schemas.openxmlformats.org/officeDocument/2006/relationships/slide" Target="slides/slide6.xml"/><Relationship Id="rId21" Type="http://schemas.openxmlformats.org/officeDocument/2006/relationships/font" Target="fonts/Corbel-bold.fntdata"/><Relationship Id="rId13" Type="http://schemas.openxmlformats.org/officeDocument/2006/relationships/slide" Target="slides/slide9.xml"/><Relationship Id="rId24" Type="http://customschemas.google.com/relationships/presentationmetadata" Target="metadata"/><Relationship Id="rId12" Type="http://schemas.openxmlformats.org/officeDocument/2006/relationships/slide" Target="slides/slide8.xml"/><Relationship Id="rId23" Type="http://schemas.openxmlformats.org/officeDocument/2006/relationships/font" Target="fonts/Corbel-boldItalic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font" Target="fonts/Play-bold.fntdata"/><Relationship Id="rId6" Type="http://schemas.openxmlformats.org/officeDocument/2006/relationships/slide" Target="slides/slide2.xml"/><Relationship Id="rId18" Type="http://schemas.openxmlformats.org/officeDocument/2006/relationships/font" Target="fonts/Play-regular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ru-RU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0" name="Google Shape;9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" name="Google Shape;19;p15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15"/>
          <p:cNvSpPr txBox="1"/>
          <p:nvPr>
            <p:ph type="ctrTitle"/>
          </p:nvPr>
        </p:nvSpPr>
        <p:spPr>
          <a:xfrm>
            <a:off x="1069848" y="1298448"/>
            <a:ext cx="7315200" cy="325526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900"/>
              <a:buFont typeface="Corbel"/>
              <a:buNone/>
              <a:defRPr sz="5900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5"/>
          <p:cNvSpPr txBox="1"/>
          <p:nvPr>
            <p:ph idx="1" type="subTitle"/>
          </p:nvPr>
        </p:nvSpPr>
        <p:spPr>
          <a:xfrm>
            <a:off x="1100015" y="4670246"/>
            <a:ext cx="73152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200"/>
              <a:buNone/>
              <a:defRPr sz="2200" cap="none">
                <a:solidFill>
                  <a:srgbClr val="D7F0F6"/>
                </a:solidFill>
              </a:defRPr>
            </a:lvl1pPr>
            <a:lvl2pPr lvl="1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20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20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22" name="Google Shape;22;p15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5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5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6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6"/>
          <p:cNvSpPr txBox="1"/>
          <p:nvPr>
            <p:ph idx="1" type="body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2pPr>
            <a:lvl3pPr indent="-3429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8" name="Google Shape;28;p16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6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6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blank">
  <p:cSld name="BLANK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7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7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7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8"/>
          <p:cNvSpPr txBox="1"/>
          <p:nvPr>
            <p:ph type="title"/>
          </p:nvPr>
        </p:nvSpPr>
        <p:spPr>
          <a:xfrm>
            <a:off x="3867912" y="1298448"/>
            <a:ext cx="7315200" cy="325526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5900"/>
              <a:buFont typeface="Corbel"/>
              <a:buNone/>
              <a:defRPr b="0" sz="5900">
                <a:solidFill>
                  <a:srgbClr val="595959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8"/>
          <p:cNvSpPr txBox="1"/>
          <p:nvPr>
            <p:ph idx="1" type="body"/>
          </p:nvPr>
        </p:nvSpPr>
        <p:spPr>
          <a:xfrm>
            <a:off x="3886200" y="4672584"/>
            <a:ext cx="73152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200"/>
              <a:buNone/>
              <a:defRPr sz="2200" cap="none">
                <a:solidFill>
                  <a:srgbClr val="595959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8" name="Google Shape;38;p18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8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8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9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9"/>
          <p:cNvSpPr txBox="1"/>
          <p:nvPr>
            <p:ph idx="1" type="body"/>
          </p:nvPr>
        </p:nvSpPr>
        <p:spPr>
          <a:xfrm>
            <a:off x="3867912" y="868680"/>
            <a:ext cx="347472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6pPr>
            <a:lvl7pPr indent="-3175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8pPr>
            <a:lvl9pPr indent="-3175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Char char="●"/>
              <a:defRPr sz="1400"/>
            </a:lvl9pPr>
          </a:lstStyle>
          <a:p/>
        </p:txBody>
      </p:sp>
      <p:sp>
        <p:nvSpPr>
          <p:cNvPr id="44" name="Google Shape;44;p19"/>
          <p:cNvSpPr txBox="1"/>
          <p:nvPr>
            <p:ph idx="2" type="body"/>
          </p:nvPr>
        </p:nvSpPr>
        <p:spPr>
          <a:xfrm>
            <a:off x="7818120" y="868680"/>
            <a:ext cx="347472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6pPr>
            <a:lvl7pPr indent="-3175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8pPr>
            <a:lvl9pPr indent="-3175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Char char="●"/>
              <a:defRPr sz="1400"/>
            </a:lvl9pPr>
          </a:lstStyle>
          <a:p/>
        </p:txBody>
      </p:sp>
      <p:sp>
        <p:nvSpPr>
          <p:cNvPr id="45" name="Google Shape;45;p19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9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9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0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20"/>
          <p:cNvSpPr txBox="1"/>
          <p:nvPr>
            <p:ph idx="1" type="body"/>
          </p:nvPr>
        </p:nvSpPr>
        <p:spPr>
          <a:xfrm>
            <a:off x="3867912" y="1023586"/>
            <a:ext cx="3474720" cy="8077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1" sz="2000">
                <a:solidFill>
                  <a:srgbClr val="595959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1" name="Google Shape;51;p20"/>
          <p:cNvSpPr txBox="1"/>
          <p:nvPr>
            <p:ph idx="2" type="body"/>
          </p:nvPr>
        </p:nvSpPr>
        <p:spPr>
          <a:xfrm>
            <a:off x="3867912" y="1930936"/>
            <a:ext cx="347472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6pPr>
            <a:lvl7pPr indent="-3175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8pPr>
            <a:lvl9pPr indent="-3175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Char char="●"/>
              <a:defRPr sz="1400"/>
            </a:lvl9pPr>
          </a:lstStyle>
          <a:p/>
        </p:txBody>
      </p:sp>
      <p:sp>
        <p:nvSpPr>
          <p:cNvPr id="52" name="Google Shape;52;p20"/>
          <p:cNvSpPr txBox="1"/>
          <p:nvPr>
            <p:ph idx="3" type="body"/>
          </p:nvPr>
        </p:nvSpPr>
        <p:spPr>
          <a:xfrm>
            <a:off x="7818463" y="1023586"/>
            <a:ext cx="3474720" cy="81317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1" sz="2000">
                <a:solidFill>
                  <a:srgbClr val="595959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3" name="Google Shape;53;p20"/>
          <p:cNvSpPr txBox="1"/>
          <p:nvPr>
            <p:ph idx="4" type="body"/>
          </p:nvPr>
        </p:nvSpPr>
        <p:spPr>
          <a:xfrm>
            <a:off x="7818463" y="1930936"/>
            <a:ext cx="347472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6pPr>
            <a:lvl7pPr indent="-3175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8pPr>
            <a:lvl9pPr indent="-3175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Char char="●"/>
              <a:defRPr sz="1400"/>
            </a:lvl9pPr>
          </a:lstStyle>
          <a:p/>
        </p:txBody>
      </p:sp>
      <p:sp>
        <p:nvSpPr>
          <p:cNvPr id="54" name="Google Shape;54;p20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0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0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1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1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1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21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2"/>
          <p:cNvSpPr txBox="1"/>
          <p:nvPr>
            <p:ph type="title"/>
          </p:nvPr>
        </p:nvSpPr>
        <p:spPr>
          <a:xfrm>
            <a:off x="256032" y="1143000"/>
            <a:ext cx="2834640" cy="237744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Corbel"/>
              <a:buNone/>
              <a:defRPr b="0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2"/>
          <p:cNvSpPr txBox="1"/>
          <p:nvPr>
            <p:ph idx="1" type="body"/>
          </p:nvPr>
        </p:nvSpPr>
        <p:spPr>
          <a:xfrm>
            <a:off x="3867912" y="868680"/>
            <a:ext cx="731520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6pPr>
            <a:lvl7pPr indent="-3175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400"/>
              <a:buChar char="●"/>
              <a:defRPr sz="1400"/>
            </a:lvl8pPr>
            <a:lvl9pPr indent="-3175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400"/>
              <a:buChar char="●"/>
              <a:defRPr sz="1400"/>
            </a:lvl9pPr>
          </a:lstStyle>
          <a:p/>
        </p:txBody>
      </p:sp>
      <p:sp>
        <p:nvSpPr>
          <p:cNvPr id="65" name="Google Shape;65;p22"/>
          <p:cNvSpPr txBox="1"/>
          <p:nvPr>
            <p:ph idx="2" type="body"/>
          </p:nvPr>
        </p:nvSpPr>
        <p:spPr>
          <a:xfrm>
            <a:off x="256032" y="3494176"/>
            <a:ext cx="2834640" cy="23219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FFFFFF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66" name="Google Shape;66;p22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2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22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23"/>
          <p:cNvSpPr txBox="1"/>
          <p:nvPr>
            <p:ph type="title"/>
          </p:nvPr>
        </p:nvSpPr>
        <p:spPr>
          <a:xfrm>
            <a:off x="256032" y="1143000"/>
            <a:ext cx="2834640" cy="237744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Corbel"/>
              <a:buNone/>
              <a:defRPr b="0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3"/>
          <p:cNvSpPr/>
          <p:nvPr>
            <p:ph idx="2" type="pic"/>
          </p:nvPr>
        </p:nvSpPr>
        <p:spPr>
          <a:xfrm>
            <a:off x="3570644" y="767419"/>
            <a:ext cx="8115230" cy="5330952"/>
          </a:xfrm>
          <a:prstGeom prst="rect">
            <a:avLst/>
          </a:prstGeom>
          <a:solidFill>
            <a:srgbClr val="BFBFBF"/>
          </a:solidFill>
          <a:ln>
            <a:noFill/>
          </a:ln>
        </p:spPr>
      </p:sp>
      <p:sp>
        <p:nvSpPr>
          <p:cNvPr id="72" name="Google Shape;72;p23"/>
          <p:cNvSpPr txBox="1"/>
          <p:nvPr>
            <p:ph idx="1" type="body"/>
          </p:nvPr>
        </p:nvSpPr>
        <p:spPr>
          <a:xfrm>
            <a:off x="256032" y="3493008"/>
            <a:ext cx="2834640" cy="23225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FFFFFF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73" name="Google Shape;73;p23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3"/>
          <p:cNvSpPr txBox="1"/>
          <p:nvPr>
            <p:ph idx="11" type="ftr"/>
          </p:nvPr>
        </p:nvSpPr>
        <p:spPr>
          <a:xfrm>
            <a:off x="3499101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23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4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4"/>
          <p:cNvSpPr txBox="1"/>
          <p:nvPr>
            <p:ph idx="1" type="body"/>
          </p:nvPr>
        </p:nvSpPr>
        <p:spPr>
          <a:xfrm rot="5400000">
            <a:off x="4966548" y="-233172"/>
            <a:ext cx="5120640" cy="731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2pPr>
            <a:lvl3pPr indent="-3429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79" name="Google Shape;79;p24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4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24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5"/>
          <p:cNvSpPr txBox="1"/>
          <p:nvPr>
            <p:ph type="title"/>
          </p:nvPr>
        </p:nvSpPr>
        <p:spPr>
          <a:xfrm rot="5400000">
            <a:off x="-685800" y="2057400"/>
            <a:ext cx="4953000" cy="281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5"/>
          <p:cNvSpPr txBox="1"/>
          <p:nvPr>
            <p:ph idx="1" type="body"/>
          </p:nvPr>
        </p:nvSpPr>
        <p:spPr>
          <a:xfrm rot="5400000">
            <a:off x="4965192" y="-228600"/>
            <a:ext cx="5120640" cy="731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2pPr>
            <a:lvl3pPr indent="-342900" lvl="2" marL="1371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85" name="Google Shape;85;p25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25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25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4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14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orbel"/>
              <a:buNone/>
              <a:defRPr b="0" i="0" sz="3600" u="none" cap="none" strike="noStrik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2" name="Google Shape;12;p14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14"/>
          <p:cNvSpPr txBox="1"/>
          <p:nvPr>
            <p:ph idx="1" type="body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-330200" lvl="2" marL="13716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rgbClr val="595959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4" name="Google Shape;14;p14"/>
          <p:cNvSpPr txBox="1"/>
          <p:nvPr>
            <p:ph idx="10" type="dt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7F7F7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5" name="Google Shape;15;p14"/>
          <p:cNvSpPr txBox="1"/>
          <p:nvPr>
            <p:ph idx="11" type="ftr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7F7F7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6" name="Google Shape;16;p14"/>
          <p:cNvSpPr txBox="1"/>
          <p:nvPr>
            <p:ph idx="12" type="sldNum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rtl="0" algn="r">
              <a:spcBef>
                <a:spcPts val="0"/>
              </a:spcBef>
              <a:buNone/>
              <a:defRPr b="1" i="0" sz="1200" u="none" cap="none" strike="noStrik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8.png"/><Relationship Id="rId5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14.png"/><Relationship Id="rId5" Type="http://schemas.openxmlformats.org/officeDocument/2006/relationships/image" Target="../media/image1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Relationship Id="rId4" Type="http://schemas.openxmlformats.org/officeDocument/2006/relationships/image" Target="../media/image7.png"/><Relationship Id="rId5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png"/><Relationship Id="rId4" Type="http://schemas.openxmlformats.org/officeDocument/2006/relationships/image" Target="../media/image1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Цветные световые фотоэффекты" id="93" name="Google Shape;93;p1"/>
          <p:cNvPicPr preferRelativeResize="0"/>
          <p:nvPr/>
        </p:nvPicPr>
        <p:blipFill rotWithShape="1">
          <a:blip r:embed="rId3">
            <a:alphaModFix/>
          </a:blip>
          <a:srcRect b="13338" l="0" r="0" t="2442"/>
          <a:stretch/>
        </p:blipFill>
        <p:spPr>
          <a:xfrm>
            <a:off x="20" y="10"/>
            <a:ext cx="12199237" cy="6857989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 txBox="1"/>
          <p:nvPr>
            <p:ph type="ctrTitle"/>
          </p:nvPr>
        </p:nvSpPr>
        <p:spPr>
          <a:xfrm>
            <a:off x="1175267" y="1061686"/>
            <a:ext cx="8754969" cy="37933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100"/>
              <a:buFont typeface="Corbel"/>
              <a:buNone/>
            </a:pPr>
            <a:r>
              <a:rPr lang="ru-RU" sz="6100">
                <a:solidFill>
                  <a:srgbClr val="FFFFFF"/>
                </a:solidFill>
              </a:rPr>
              <a:t>Таємниці великих українців. Роксолана</a:t>
            </a:r>
            <a:endParaRPr/>
          </a:p>
        </p:txBody>
      </p:sp>
      <p:sp>
        <p:nvSpPr>
          <p:cNvPr id="95" name="Google Shape;95;p1"/>
          <p:cNvSpPr txBox="1"/>
          <p:nvPr>
            <p:ph idx="1" type="subTitle"/>
          </p:nvPr>
        </p:nvSpPr>
        <p:spPr>
          <a:xfrm>
            <a:off x="927340" y="5698211"/>
            <a:ext cx="4264677" cy="732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rPr lang="ru-RU">
                <a:solidFill>
                  <a:srgbClr val="FFFFFF"/>
                </a:solidFill>
              </a:rPr>
              <a:t>Виконала: Калугіна Юлія Володимирівна</a:t>
            </a:r>
            <a:endParaRPr/>
          </a:p>
        </p:txBody>
      </p:sp>
      <p:pic>
        <p:nvPicPr>
          <p:cNvPr descr="Изображение выглядит как текст&#10;&#10;Автоматически созданное описание" id="96" name="Google Shape;96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901022" y="3206242"/>
            <a:ext cx="2858218" cy="32922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orbel"/>
              <a:buNone/>
            </a:pPr>
            <a:r>
              <a:rPr lang="ru-RU"/>
              <a:t>Роксолани</a:t>
            </a:r>
            <a:br>
              <a:rPr lang="ru-RU"/>
            </a:br>
            <a:br>
              <a:rPr lang="ru-RU"/>
            </a:br>
            <a:br>
              <a:rPr lang="ru-RU"/>
            </a:br>
            <a:r>
              <a:rPr lang="ru-RU"/>
              <a:t>  Роксолана</a:t>
            </a:r>
            <a:endParaRPr/>
          </a:p>
        </p:txBody>
      </p:sp>
      <p:sp>
        <p:nvSpPr>
          <p:cNvPr id="102" name="Google Shape;102;p2"/>
          <p:cNvSpPr txBox="1"/>
          <p:nvPr>
            <p:ph idx="1" type="body"/>
          </p:nvPr>
        </p:nvSpPr>
        <p:spPr>
          <a:xfrm>
            <a:off x="3869268" y="864108"/>
            <a:ext cx="7956247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ru-RU"/>
              <a:t>Роксолани - група скіфо-сарматських племен, які у II ст. до н.е. мешкали в Північному Причорномор'ї і Приазов'ї та перебовували у союзі з готськими племенами. В історії також відомі під назвами "рексінали" та "росомони". Основу цього етносу складав напівготський рід "аланів", що проживав над Азовським морем (Меотидою).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rPr lang="ru-RU"/>
              <a:t>У Речі Посполитій у рамках сарматського міфу, роксолани — це уявні предки русинської шляхти. Ідеологом цієї візії був Оріховський. Він, використавши етнографічну номенклатуру північного Причорномор'я із творів античних авторів та Матвія з Мехова, ототожнив русинів із роксоланами. Звідси в літературі, починаючи з ХVІ ст. і аж до ХХ ст., термін "роксолани" вживали як синонім "русинів" (українців).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rPr lang="ru-RU"/>
              <a:t> Роксоланою дівчину назвав посол Священної Римської імперії в Османській Імперії. Річ у тому, що в ті часи Річ Посполиту (звідки, імовірно і прибула дівчина) часто називали Роксоланія (від племені роксоланів, що згадуються Страбоном як мешканці Північного Причорномор'я).</a:t>
            </a:r>
            <a:endParaRPr/>
          </a:p>
        </p:txBody>
      </p:sp>
      <p:sp>
        <p:nvSpPr>
          <p:cNvPr id="103" name="Google Shape;103;p2"/>
          <p:cNvSpPr/>
          <p:nvPr/>
        </p:nvSpPr>
        <p:spPr>
          <a:xfrm rot="5400000">
            <a:off x="1242786" y="3238500"/>
            <a:ext cx="979714" cy="483809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70C0"/>
          </a:solidFill>
          <a:ln cap="flat" cmpd="sng" w="10775">
            <a:solidFill>
              <a:srgbClr val="007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09" name="Google Shape;109;p3"/>
          <p:cNvSpPr/>
          <p:nvPr/>
        </p:nvSpPr>
        <p:spPr>
          <a:xfrm>
            <a:off x="8642856" y="757325"/>
            <a:ext cx="3549144" cy="5329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10" name="Google Shape;110;p3"/>
          <p:cNvSpPr txBox="1"/>
          <p:nvPr>
            <p:ph type="title"/>
          </p:nvPr>
        </p:nvSpPr>
        <p:spPr>
          <a:xfrm>
            <a:off x="8895775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orbel"/>
              <a:buNone/>
            </a:pPr>
            <a:r>
              <a:rPr b="1" lang="ru-RU"/>
              <a:t>Історичний портрет Роксолани</a:t>
            </a:r>
            <a:endParaRPr b="1"/>
          </a:p>
        </p:txBody>
      </p:sp>
      <p:sp>
        <p:nvSpPr>
          <p:cNvPr id="111" name="Google Shape;111;p3"/>
          <p:cNvSpPr/>
          <p:nvPr/>
        </p:nvSpPr>
        <p:spPr>
          <a:xfrm>
            <a:off x="0" y="758952"/>
            <a:ext cx="384048" cy="5330952"/>
          </a:xfrm>
          <a:prstGeom prst="rect">
            <a:avLst/>
          </a:prstGeom>
          <a:solidFill>
            <a:srgbClr val="C8C8C8">
              <a:alpha val="4980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2" name="Google Shape;112;p3"/>
          <p:cNvGrpSpPr/>
          <p:nvPr/>
        </p:nvGrpSpPr>
        <p:grpSpPr>
          <a:xfrm>
            <a:off x="1869696" y="936906"/>
            <a:ext cx="5287511" cy="5035724"/>
            <a:chOff x="1003049" y="3052"/>
            <a:chExt cx="5287511" cy="5035724"/>
          </a:xfrm>
        </p:grpSpPr>
        <p:sp>
          <p:nvSpPr>
            <p:cNvPr id="113" name="Google Shape;113;p3"/>
            <p:cNvSpPr/>
            <p:nvPr/>
          </p:nvSpPr>
          <p:spPr>
            <a:xfrm>
              <a:off x="1003049" y="3052"/>
              <a:ext cx="2517862" cy="1510717"/>
            </a:xfrm>
            <a:prstGeom prst="rect">
              <a:avLst/>
            </a:prstGeom>
            <a:solidFill>
              <a:srgbClr val="3EBAD1"/>
            </a:solidFill>
            <a:ln cap="flat" cmpd="sng" w="107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3"/>
            <p:cNvSpPr txBox="1"/>
            <p:nvPr/>
          </p:nvSpPr>
          <p:spPr>
            <a:xfrm>
              <a:off x="1003049" y="3052"/>
              <a:ext cx="2517862" cy="151071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41900" spcFirstLastPara="1" rIns="419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orbel"/>
                <a:buNone/>
              </a:pPr>
              <a:r>
                <a:rPr b="0" i="0" lang="ru-RU" sz="1100" u="none" cap="none" strike="noStrike">
                  <a:solidFill>
                    <a:schemeClr val="lt1"/>
                  </a:solidFill>
                  <a:latin typeface="Corbel"/>
                  <a:ea typeface="Corbel"/>
                  <a:cs typeface="Corbel"/>
                  <a:sym typeface="Corbel"/>
                </a:rPr>
                <a:t>Прізвище ім'я по-батькові: Анастасія Гаврилівна Лісовська - Роксолана - Хюррем Султан</a:t>
              </a:r>
              <a:endParaRPr b="0" i="0" sz="11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15" name="Google Shape;115;p3"/>
            <p:cNvSpPr/>
            <p:nvPr/>
          </p:nvSpPr>
          <p:spPr>
            <a:xfrm>
              <a:off x="3772698" y="3052"/>
              <a:ext cx="2517862" cy="1510717"/>
            </a:xfrm>
            <a:prstGeom prst="rect">
              <a:avLst/>
            </a:prstGeom>
            <a:solidFill>
              <a:srgbClr val="3EBAD1"/>
            </a:solidFill>
            <a:ln cap="flat" cmpd="sng" w="107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" name="Google Shape;116;p3"/>
            <p:cNvSpPr txBox="1"/>
            <p:nvPr/>
          </p:nvSpPr>
          <p:spPr>
            <a:xfrm>
              <a:off x="3772698" y="3052"/>
              <a:ext cx="2517862" cy="151071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41900" spcFirstLastPara="1" rIns="419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orbel"/>
                <a:buNone/>
              </a:pPr>
              <a:r>
                <a:rPr b="0" i="0" lang="ru-RU" sz="1100" u="none" cap="none" strike="noStrike">
                  <a:solidFill>
                    <a:schemeClr val="lt1"/>
                  </a:solidFill>
                  <a:latin typeface="Corbel"/>
                  <a:ea typeface="Corbel"/>
                  <a:cs typeface="Corbel"/>
                  <a:sym typeface="Corbel"/>
                </a:rPr>
                <a:t>Роки життя: близько 1505 - 15 квітня 1558 рр.</a:t>
              </a:r>
              <a:endParaRPr b="0" i="0" sz="11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17" name="Google Shape;117;p3"/>
            <p:cNvSpPr/>
            <p:nvPr/>
          </p:nvSpPr>
          <p:spPr>
            <a:xfrm>
              <a:off x="1003049" y="1765555"/>
              <a:ext cx="2517862" cy="1510717"/>
            </a:xfrm>
            <a:prstGeom prst="rect">
              <a:avLst/>
            </a:prstGeom>
            <a:solidFill>
              <a:srgbClr val="3EBAD1"/>
            </a:solidFill>
            <a:ln cap="flat" cmpd="sng" w="107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3"/>
            <p:cNvSpPr txBox="1"/>
            <p:nvPr/>
          </p:nvSpPr>
          <p:spPr>
            <a:xfrm>
              <a:off x="1003049" y="1765555"/>
              <a:ext cx="2517862" cy="151071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41900" spcFirstLastPara="1" rIns="419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orbel"/>
                <a:buNone/>
              </a:pPr>
              <a:r>
                <a:rPr b="0" i="0" lang="ru-RU" sz="1100" u="none" cap="none" strike="noStrike">
                  <a:solidFill>
                    <a:schemeClr val="lt1"/>
                  </a:solidFill>
                  <a:latin typeface="Corbel"/>
                  <a:ea typeface="Corbel"/>
                  <a:cs typeface="Corbel"/>
                  <a:sym typeface="Corbel"/>
                </a:rPr>
                <a:t>Соціальна група: духовні феодали ( її батько був православним священником м. Рогатин).</a:t>
              </a:r>
              <a:endParaRPr b="0" i="0" sz="11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19" name="Google Shape;119;p3"/>
            <p:cNvSpPr/>
            <p:nvPr/>
          </p:nvSpPr>
          <p:spPr>
            <a:xfrm>
              <a:off x="3772698" y="1765555"/>
              <a:ext cx="2517862" cy="1510717"/>
            </a:xfrm>
            <a:prstGeom prst="rect">
              <a:avLst/>
            </a:prstGeom>
            <a:solidFill>
              <a:srgbClr val="3EBAD1"/>
            </a:solidFill>
            <a:ln cap="flat" cmpd="sng" w="107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3"/>
            <p:cNvSpPr txBox="1"/>
            <p:nvPr/>
          </p:nvSpPr>
          <p:spPr>
            <a:xfrm>
              <a:off x="3772698" y="1765555"/>
              <a:ext cx="2517862" cy="151071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41900" spcFirstLastPara="1" rIns="419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orbel"/>
                <a:buNone/>
              </a:pPr>
              <a:r>
                <a:rPr b="0" i="0" lang="ru-RU" sz="1100" u="none" cap="none" strike="noStrike">
                  <a:solidFill>
                    <a:schemeClr val="lt1"/>
                  </a:solidFill>
                  <a:latin typeface="Corbel"/>
                  <a:ea typeface="Corbel"/>
                  <a:cs typeface="Corbel"/>
                  <a:sym typeface="Corbel"/>
                </a:rPr>
                <a:t>Статус: спершу наложниця, а потім - дружина Сулеймана І Пишного, султана Османської імперії. Мати султана Селіма II.</a:t>
              </a:r>
              <a:endParaRPr b="0" i="0" sz="11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21" name="Google Shape;121;p3"/>
            <p:cNvSpPr/>
            <p:nvPr/>
          </p:nvSpPr>
          <p:spPr>
            <a:xfrm>
              <a:off x="1003049" y="3528059"/>
              <a:ext cx="2517862" cy="1510717"/>
            </a:xfrm>
            <a:prstGeom prst="rect">
              <a:avLst/>
            </a:prstGeom>
            <a:solidFill>
              <a:srgbClr val="3EBAD1"/>
            </a:solidFill>
            <a:ln cap="flat" cmpd="sng" w="107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" name="Google Shape;122;p3"/>
            <p:cNvSpPr txBox="1"/>
            <p:nvPr/>
          </p:nvSpPr>
          <p:spPr>
            <a:xfrm>
              <a:off x="1003049" y="3528059"/>
              <a:ext cx="2517862" cy="151071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41900" spcFirstLastPara="1" rIns="419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orbel"/>
                <a:buNone/>
              </a:pPr>
              <a:r>
                <a:rPr b="0" i="0" lang="ru-RU" sz="1100" u="none" cap="none" strike="noStrike">
                  <a:solidFill>
                    <a:schemeClr val="lt1"/>
                  </a:solidFill>
                  <a:latin typeface="Corbel"/>
                  <a:ea typeface="Corbel"/>
                  <a:cs typeface="Corbel"/>
                  <a:sym typeface="Corbel"/>
                </a:rPr>
                <a:t>Діяльність:  Перша Хасекі Султан, засновниця епохи жіночого султанату, одна з найвпливовіших жінок в історії Османської Імперії, меценатка.</a:t>
              </a:r>
              <a:endParaRPr b="0" i="0" sz="11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23" name="Google Shape;123;p3"/>
            <p:cNvSpPr/>
            <p:nvPr/>
          </p:nvSpPr>
          <p:spPr>
            <a:xfrm>
              <a:off x="3772698" y="3528059"/>
              <a:ext cx="2517862" cy="1510717"/>
            </a:xfrm>
            <a:prstGeom prst="rect">
              <a:avLst/>
            </a:prstGeom>
            <a:solidFill>
              <a:srgbClr val="3EBAD1"/>
            </a:solidFill>
            <a:ln cap="flat" cmpd="sng" w="107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3"/>
            <p:cNvSpPr txBox="1"/>
            <p:nvPr/>
          </p:nvSpPr>
          <p:spPr>
            <a:xfrm>
              <a:off x="3772698" y="3528059"/>
              <a:ext cx="2517862" cy="151071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1900" lIns="41900" spcFirstLastPara="1" rIns="41900" wrap="square" tIns="419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orbel"/>
                <a:buNone/>
              </a:pPr>
              <a:r>
                <a:rPr b="0" i="0" lang="ru-RU" sz="1100" u="none" cap="none" strike="noStrike">
                  <a:solidFill>
                    <a:schemeClr val="lt1"/>
                  </a:solidFill>
                  <a:latin typeface="Corbel"/>
                  <a:ea typeface="Corbel"/>
                  <a:cs typeface="Corbel"/>
                  <a:sym typeface="Corbel"/>
                </a:rPr>
                <a:t>Висновок: Гюрем Султан у ХVI ст.  боролась за права жінок в Османській імперії, коли створила жіночий султанат.  Під її впливом, у другій половині ХVI ст. Зменшилась кількість нападів Кримського ханства та Османської імперії  на територію українських земель.</a:t>
              </a:r>
              <a:endParaRPr b="0" i="0" sz="11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4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4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4"/>
          <p:cNvSpPr txBox="1"/>
          <p:nvPr>
            <p:ph idx="4294967295"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orbel"/>
              <a:buNone/>
            </a:pPr>
            <a:r>
              <a:rPr lang="ru-RU" sz="2500"/>
              <a:t>Чоловік  Роксолани</a:t>
            </a:r>
            <a:br>
              <a:rPr lang="ru-RU" sz="2500"/>
            </a:br>
            <a:endParaRPr sz="2500"/>
          </a:p>
        </p:txBody>
      </p:sp>
      <p:sp>
        <p:nvSpPr>
          <p:cNvPr id="132" name="Google Shape;132;p4"/>
          <p:cNvSpPr txBox="1"/>
          <p:nvPr>
            <p:ph idx="4294967295" type="body"/>
          </p:nvPr>
        </p:nvSpPr>
        <p:spPr>
          <a:xfrm>
            <a:off x="3445934" y="864108"/>
            <a:ext cx="4190652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ru-RU">
                <a:latin typeface="Play"/>
                <a:ea typeface="Play"/>
                <a:cs typeface="Play"/>
                <a:sym typeface="Play"/>
              </a:rPr>
              <a:t>Прізвище, ім'я:  Сулейман І (Пишний, Кануні (Законодавець), Великий.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rPr lang="ru-RU">
                <a:latin typeface="Play"/>
                <a:ea typeface="Play"/>
                <a:cs typeface="Play"/>
                <a:sym typeface="Play"/>
              </a:rPr>
              <a:t>Роки життя:  1494 – 1566 рр.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rPr lang="ru-RU">
                <a:latin typeface="Play"/>
                <a:ea typeface="Play"/>
                <a:cs typeface="Play"/>
                <a:sym typeface="Play"/>
              </a:rPr>
              <a:t>Країна: Османська імперія.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rPr lang="ru-RU">
                <a:latin typeface="Play"/>
                <a:ea typeface="Play"/>
                <a:cs typeface="Play"/>
                <a:sym typeface="Play"/>
              </a:rPr>
              <a:t>Посада: османський султан з 1520 року до 1566 року.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rPr lang="ru-RU">
                <a:latin typeface="Play"/>
                <a:ea typeface="Play"/>
                <a:cs typeface="Play"/>
                <a:sym typeface="Play"/>
              </a:rPr>
              <a:t>Діяльність: був найвизначнішим правителем Сходу XVI століття, бувши на вершині військової, політичної і економічної могутності Османської імперії.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</p:txBody>
      </p:sp>
      <p:pic>
        <p:nvPicPr>
          <p:cNvPr descr="Изображение выглядит как текст, мужчина, человек&#10;&#10;Автоматически созданное описание" id="133" name="Google Shape;133;p4"/>
          <p:cNvPicPr preferRelativeResize="0"/>
          <p:nvPr/>
        </p:nvPicPr>
        <p:blipFill rotWithShape="1">
          <a:blip r:embed="rId3">
            <a:alphaModFix/>
          </a:blip>
          <a:srcRect b="15686" l="0" r="-1" t="8128"/>
          <a:stretch/>
        </p:blipFill>
        <p:spPr>
          <a:xfrm>
            <a:off x="7818120" y="1882685"/>
            <a:ext cx="3474720" cy="30926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5"/>
          <p:cNvSpPr txBox="1"/>
          <p:nvPr>
            <p:ph type="title"/>
          </p:nvPr>
        </p:nvSpPr>
        <p:spPr>
          <a:xfrm>
            <a:off x="-1081" y="990790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orbel"/>
              <a:buNone/>
            </a:pPr>
            <a:r>
              <a:rPr b="1" lang="ru-RU"/>
              <a:t>Діти </a:t>
            </a:r>
            <a:br>
              <a:rPr b="1" lang="ru-RU"/>
            </a:br>
            <a:r>
              <a:rPr b="1" lang="ru-RU"/>
              <a:t>Хюррем Султан та </a:t>
            </a:r>
            <a:br>
              <a:rPr b="1" lang="ru-RU"/>
            </a:br>
            <a:r>
              <a:rPr b="1" lang="ru-RU"/>
              <a:t>Сулеймана І</a:t>
            </a:r>
            <a:endParaRPr/>
          </a:p>
        </p:txBody>
      </p:sp>
      <p:grpSp>
        <p:nvGrpSpPr>
          <p:cNvPr id="139" name="Google Shape;139;p5"/>
          <p:cNvGrpSpPr/>
          <p:nvPr/>
        </p:nvGrpSpPr>
        <p:grpSpPr>
          <a:xfrm>
            <a:off x="4931310" y="864108"/>
            <a:ext cx="5564925" cy="4839066"/>
            <a:chOff x="1062042" y="0"/>
            <a:chExt cx="5564925" cy="4839066"/>
          </a:xfrm>
        </p:grpSpPr>
        <p:sp>
          <p:nvSpPr>
            <p:cNvPr id="140" name="Google Shape;140;p5"/>
            <p:cNvSpPr/>
            <p:nvPr/>
          </p:nvSpPr>
          <p:spPr>
            <a:xfrm>
              <a:off x="1062042" y="0"/>
              <a:ext cx="4839066" cy="4839066"/>
            </a:xfrm>
            <a:prstGeom prst="triangle">
              <a:avLst>
                <a:gd fmla="val 50000" name="adj"/>
              </a:avLst>
            </a:prstGeom>
            <a:solidFill>
              <a:srgbClr val="17B39E"/>
            </a:solidFill>
            <a:ln cap="flat" cmpd="sng" w="107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" name="Google Shape;141;p5"/>
            <p:cNvSpPr/>
            <p:nvPr/>
          </p:nvSpPr>
          <p:spPr>
            <a:xfrm>
              <a:off x="3481575" y="486505"/>
              <a:ext cx="3145392" cy="572748"/>
            </a:xfrm>
            <a:prstGeom prst="roundRect">
              <a:avLst>
                <a:gd fmla="val 16667" name="adj"/>
              </a:avLst>
            </a:prstGeom>
            <a:solidFill>
              <a:schemeClr val="lt1">
                <a:alpha val="89803"/>
              </a:schemeClr>
            </a:solidFill>
            <a:ln cap="flat" cmpd="sng" w="10775">
              <a:solidFill>
                <a:srgbClr val="17B39E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" name="Google Shape;142;p5"/>
            <p:cNvSpPr txBox="1"/>
            <p:nvPr/>
          </p:nvSpPr>
          <p:spPr>
            <a:xfrm>
              <a:off x="3509534" y="514464"/>
              <a:ext cx="3089474" cy="5168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orbel"/>
                <a:buNone/>
              </a:pPr>
              <a:r>
                <a:rPr b="0" i="0" lang="ru-RU" sz="2300" u="none" cap="none" strike="noStrik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Мехмед (1520-1542)</a:t>
              </a:r>
              <a:endParaRPr/>
            </a:p>
          </p:txBody>
        </p:sp>
        <p:sp>
          <p:nvSpPr>
            <p:cNvPr id="143" name="Google Shape;143;p5"/>
            <p:cNvSpPr/>
            <p:nvPr/>
          </p:nvSpPr>
          <p:spPr>
            <a:xfrm>
              <a:off x="3481575" y="1130848"/>
              <a:ext cx="3145392" cy="572748"/>
            </a:xfrm>
            <a:prstGeom prst="roundRect">
              <a:avLst>
                <a:gd fmla="val 16667" name="adj"/>
              </a:avLst>
            </a:prstGeom>
            <a:solidFill>
              <a:schemeClr val="lt1">
                <a:alpha val="89803"/>
              </a:schemeClr>
            </a:solidFill>
            <a:ln cap="flat" cmpd="sng" w="10775">
              <a:solidFill>
                <a:srgbClr val="1B6CBC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" name="Google Shape;144;p5"/>
            <p:cNvSpPr txBox="1"/>
            <p:nvPr/>
          </p:nvSpPr>
          <p:spPr>
            <a:xfrm>
              <a:off x="3509534" y="1158807"/>
              <a:ext cx="3089474" cy="5168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orbel"/>
                <a:buNone/>
              </a:pPr>
              <a:r>
                <a:rPr b="0" i="0" lang="ru-RU" sz="2300" u="none" cap="none" strike="noStrik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Міхрімах  (1522-1578)</a:t>
              </a:r>
              <a:endParaRPr/>
            </a:p>
          </p:txBody>
        </p:sp>
        <p:sp>
          <p:nvSpPr>
            <p:cNvPr id="145" name="Google Shape;145;p5"/>
            <p:cNvSpPr/>
            <p:nvPr/>
          </p:nvSpPr>
          <p:spPr>
            <a:xfrm>
              <a:off x="3481575" y="1775190"/>
              <a:ext cx="3145392" cy="572748"/>
            </a:xfrm>
            <a:prstGeom prst="roundRect">
              <a:avLst>
                <a:gd fmla="val 16667" name="adj"/>
              </a:avLst>
            </a:prstGeom>
            <a:solidFill>
              <a:schemeClr val="lt1">
                <a:alpha val="89803"/>
              </a:schemeClr>
            </a:solidFill>
            <a:ln cap="flat" cmpd="sng" w="10775">
              <a:solidFill>
                <a:srgbClr val="331FC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" name="Google Shape;146;p5"/>
            <p:cNvSpPr txBox="1"/>
            <p:nvPr/>
          </p:nvSpPr>
          <p:spPr>
            <a:xfrm>
              <a:off x="3509534" y="1803149"/>
              <a:ext cx="3089474" cy="5168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orbel"/>
                <a:buNone/>
              </a:pPr>
              <a:r>
                <a:rPr b="0" i="0" lang="ru-RU" sz="2300" u="none" cap="none" strike="noStrik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Абдуллах (1523-1526)</a:t>
              </a:r>
              <a:endParaRPr b="0" i="0" sz="23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47" name="Google Shape;147;p5"/>
            <p:cNvSpPr/>
            <p:nvPr/>
          </p:nvSpPr>
          <p:spPr>
            <a:xfrm>
              <a:off x="3481575" y="2419533"/>
              <a:ext cx="3145392" cy="572748"/>
            </a:xfrm>
            <a:prstGeom prst="roundRect">
              <a:avLst>
                <a:gd fmla="val 16667" name="adj"/>
              </a:avLst>
            </a:prstGeom>
            <a:solidFill>
              <a:schemeClr val="lt1">
                <a:alpha val="89803"/>
              </a:schemeClr>
            </a:solidFill>
            <a:ln cap="flat" cmpd="sng" w="10775">
              <a:solidFill>
                <a:srgbClr val="A023CE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" name="Google Shape;148;p5"/>
            <p:cNvSpPr txBox="1"/>
            <p:nvPr/>
          </p:nvSpPr>
          <p:spPr>
            <a:xfrm>
              <a:off x="3509534" y="2447492"/>
              <a:ext cx="3089474" cy="5168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orbel"/>
                <a:buNone/>
              </a:pPr>
              <a:r>
                <a:rPr b="0" i="0" lang="ru-RU" sz="2300" u="none" cap="none" strike="noStrik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Селім (1524-1574)</a:t>
              </a:r>
              <a:endParaRPr b="0" i="0" sz="23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49" name="Google Shape;149;p5"/>
            <p:cNvSpPr/>
            <p:nvPr/>
          </p:nvSpPr>
          <p:spPr>
            <a:xfrm>
              <a:off x="3481575" y="3063875"/>
              <a:ext cx="3145392" cy="572748"/>
            </a:xfrm>
            <a:prstGeom prst="roundRect">
              <a:avLst>
                <a:gd fmla="val 16667" name="adj"/>
              </a:avLst>
            </a:prstGeom>
            <a:solidFill>
              <a:schemeClr val="lt1">
                <a:alpha val="89803"/>
              </a:schemeClr>
            </a:solidFill>
            <a:ln cap="flat" cmpd="sng" w="10775">
              <a:solidFill>
                <a:srgbClr val="D62897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" name="Google Shape;150;p5"/>
            <p:cNvSpPr txBox="1"/>
            <p:nvPr/>
          </p:nvSpPr>
          <p:spPr>
            <a:xfrm>
              <a:off x="3509534" y="3091834"/>
              <a:ext cx="3089474" cy="5168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orbel"/>
                <a:buNone/>
              </a:pPr>
              <a:r>
                <a:rPr b="0" i="0" lang="ru-RU" sz="2300" u="none" cap="none" strike="noStrik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Баязет (1525-1562)</a:t>
              </a:r>
              <a:endParaRPr b="0" i="0" sz="23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51" name="Google Shape;151;p5"/>
            <p:cNvSpPr/>
            <p:nvPr/>
          </p:nvSpPr>
          <p:spPr>
            <a:xfrm>
              <a:off x="3481575" y="3708217"/>
              <a:ext cx="3145392" cy="572748"/>
            </a:xfrm>
            <a:prstGeom prst="roundRect">
              <a:avLst>
                <a:gd fmla="val 16667" name="adj"/>
              </a:avLst>
            </a:prstGeom>
            <a:solidFill>
              <a:schemeClr val="lt1">
                <a:alpha val="89803"/>
              </a:schemeClr>
            </a:solidFill>
            <a:ln cap="flat" cmpd="sng" w="10775">
              <a:solidFill>
                <a:srgbClr val="D6353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" name="Google Shape;152;p5"/>
            <p:cNvSpPr txBox="1"/>
            <p:nvPr/>
          </p:nvSpPr>
          <p:spPr>
            <a:xfrm>
              <a:off x="3509534" y="3736176"/>
              <a:ext cx="3089474" cy="5168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orbel"/>
                <a:buNone/>
              </a:pPr>
              <a:r>
                <a:rPr b="0" i="0" lang="ru-RU" sz="2300" u="none" cap="none" strike="noStrik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Джахангір (1530- 1553)</a:t>
              </a: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1"/>
        </a:solidFill>
      </p:bgPr>
    </p:bg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6"/>
          <p:cNvSpPr txBox="1"/>
          <p:nvPr>
            <p:ph type="title"/>
          </p:nvPr>
        </p:nvSpPr>
        <p:spPr>
          <a:xfrm>
            <a:off x="603504" y="770467"/>
            <a:ext cx="4205568" cy="3352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00"/>
              <a:buFont typeface="Corbel"/>
              <a:buNone/>
            </a:pPr>
            <a:r>
              <a:rPr lang="ru-RU" sz="3400">
                <a:solidFill>
                  <a:srgbClr val="FFFFFF"/>
                </a:solidFill>
              </a:rPr>
              <a:t>«Я Хюррем! Нехай мої вороги бояться мене! Нехай бояться мого гніву! Я, подібно стрілі, вгризусь в їхні серця, щоб вони нескінченно горіли!» РОКСОЛАНА</a:t>
            </a:r>
            <a:endParaRPr/>
          </a:p>
        </p:txBody>
      </p:sp>
      <p:pic>
        <p:nvPicPr>
          <p:cNvPr descr="Изображение выглядит как текст, рама картины, ткань&#10;&#10;Автоматически созданное описание" id="158" name="Google Shape;158;p6"/>
          <p:cNvPicPr preferRelativeResize="0"/>
          <p:nvPr/>
        </p:nvPicPr>
        <p:blipFill rotWithShape="1">
          <a:blip r:embed="rId3">
            <a:alphaModFix/>
          </a:blip>
          <a:srcRect b="15703" l="0" r="1" t="5257"/>
          <a:stretch/>
        </p:blipFill>
        <p:spPr>
          <a:xfrm>
            <a:off x="5715360" y="321731"/>
            <a:ext cx="3311776" cy="3731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 выглядит как текст, танцор&#10;&#10;Автоматически созданное описание" id="159" name="Google Shape;159;p6"/>
          <p:cNvPicPr preferRelativeResize="0"/>
          <p:nvPr/>
        </p:nvPicPr>
        <p:blipFill rotWithShape="1">
          <a:blip r:embed="rId4">
            <a:alphaModFix/>
          </a:blip>
          <a:srcRect b="0" l="65" r="13564" t="0"/>
          <a:stretch/>
        </p:blipFill>
        <p:spPr>
          <a:xfrm>
            <a:off x="9173794" y="2625779"/>
            <a:ext cx="2693207" cy="392891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 выглядит как текст, рама картины&#10;&#10;Автоматически созданное описание" id="160" name="Google Shape;160;p6"/>
          <p:cNvPicPr preferRelativeResize="0"/>
          <p:nvPr/>
        </p:nvPicPr>
        <p:blipFill rotWithShape="1">
          <a:blip r:embed="rId5">
            <a:alphaModFix/>
          </a:blip>
          <a:srcRect b="23625" l="0" r="0" t="17053"/>
          <a:stretch/>
        </p:blipFill>
        <p:spPr>
          <a:xfrm>
            <a:off x="5704499" y="4206877"/>
            <a:ext cx="3331263" cy="23293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7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orbel"/>
              <a:buNone/>
            </a:pPr>
            <a:r>
              <a:rPr lang="ru-RU"/>
              <a:t>Жіночий султанат</a:t>
            </a:r>
            <a:endParaRPr/>
          </a:p>
        </p:txBody>
      </p:sp>
      <p:sp>
        <p:nvSpPr>
          <p:cNvPr id="166" name="Google Shape;166;p7"/>
          <p:cNvSpPr txBox="1"/>
          <p:nvPr>
            <p:ph idx="1" type="body"/>
          </p:nvPr>
        </p:nvSpPr>
        <p:spPr>
          <a:xfrm>
            <a:off x="3917649" y="1819632"/>
            <a:ext cx="7315200" cy="512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ru-RU" sz="2800"/>
              <a:t>Жіночий султанат  — період в історії Османської імперії, що відзначався незвично великим впливом на державні справи жінок — насамперед матерів султанів.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800"/>
              <a:buNone/>
            </a:pPr>
            <a:r>
              <a:rPr lang="ru-RU" sz="2800"/>
              <a:t>Тривалість: 1550 – 1656 рр.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800"/>
              <a:buNone/>
            </a:pPr>
            <a:r>
              <a:rPr lang="ru-RU" sz="2800"/>
              <a:t>Представниці: Хасекі Хюррем Султан, Міхрімах Султан, Валіде Афіфе Нурбану Хасекі Султан,  Валіде Мелікіє Сафіє Султан, Валіде Махпейкер Кесем Хасекі Султан, Валіде Турхан Хатідже Султан.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800"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8"/>
          <p:cNvSpPr txBox="1"/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orbel"/>
              <a:buNone/>
            </a:pPr>
            <a:r>
              <a:rPr lang="ru-RU"/>
              <a:t>Історики, </a:t>
            </a:r>
            <a:br>
              <a:rPr lang="ru-RU"/>
            </a:br>
            <a:r>
              <a:rPr lang="ru-RU"/>
              <a:t>які досліджували діяльність Роксолани </a:t>
            </a:r>
            <a:br>
              <a:rPr lang="ru-RU"/>
            </a:br>
            <a:r>
              <a:rPr lang="ru-RU"/>
              <a:t>- Хюррем Султан </a:t>
            </a:r>
            <a:endParaRPr/>
          </a:p>
        </p:txBody>
      </p:sp>
      <p:pic>
        <p:nvPicPr>
          <p:cNvPr descr="Изображение выглядит как человек, мужчина, внешний, старый&#10;&#10;Автоматически созданное описание" id="172" name="Google Shape;172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55788" y="270933"/>
            <a:ext cx="2624235" cy="411480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8"/>
          <p:cNvSpPr txBox="1"/>
          <p:nvPr/>
        </p:nvSpPr>
        <p:spPr>
          <a:xfrm>
            <a:off x="3698859" y="4668100"/>
            <a:ext cx="2743200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Грушевський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Михайло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 Сергійович</a:t>
            </a:r>
            <a:endParaRPr b="0" i="0" sz="1800" u="none" cap="none" strike="noStrik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descr="Изображение выглядит как мужчина, человек, галстук, костюм&#10;&#10;Автоматически созданное описание" id="174" name="Google Shape;174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50966" y="456495"/>
            <a:ext cx="2628182" cy="3932179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8"/>
          <p:cNvSpPr txBox="1"/>
          <p:nvPr/>
        </p:nvSpPr>
        <p:spPr>
          <a:xfrm>
            <a:off x="6595175" y="4588909"/>
            <a:ext cx="2743200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Крип'якевич</a:t>
            </a:r>
            <a:endParaRPr b="0" i="0" sz="1800" u="none" cap="none" strike="noStrik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 Іван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 Петрович</a:t>
            </a:r>
            <a:endParaRPr b="0" i="0" sz="1800" u="none" cap="none" strike="noStrik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descr="Изображение выглядит как мужчина, человек, старый, костюм&#10;&#10;Автоматически созданное описание" id="176" name="Google Shape;176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391111" y="525943"/>
            <a:ext cx="2611287" cy="3764531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8"/>
          <p:cNvSpPr txBox="1"/>
          <p:nvPr/>
        </p:nvSpPr>
        <p:spPr>
          <a:xfrm>
            <a:off x="9972523" y="4526642"/>
            <a:ext cx="1606249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Кримський Агатангел Юхимович</a:t>
            </a:r>
            <a:endParaRPr b="0" i="0" sz="1800" u="none" cap="none" strike="noStrik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Изображение выглядит как гора, внешний, культовое сооружение, мечеть&#10;&#10;Автоматически созданное описание" id="182" name="Google Shape;182;p9"/>
          <p:cNvPicPr preferRelativeResize="0"/>
          <p:nvPr/>
        </p:nvPicPr>
        <p:blipFill rotWithShape="1">
          <a:blip r:embed="rId3">
            <a:alphaModFix/>
          </a:blip>
          <a:srcRect b="0" l="0" r="0" t="15413"/>
          <a:stretch/>
        </p:blipFill>
        <p:spPr>
          <a:xfrm>
            <a:off x="20" y="-12085"/>
            <a:ext cx="12191980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9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9"/>
          <p:cNvSpPr txBox="1"/>
          <p:nvPr>
            <p:ph type="title"/>
          </p:nvPr>
        </p:nvSpPr>
        <p:spPr>
          <a:xfrm>
            <a:off x="252919" y="579551"/>
            <a:ext cx="2947482" cy="5819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Corbel"/>
              <a:buNone/>
            </a:pPr>
            <a:r>
              <a:rPr lang="ru-RU" sz="2200"/>
              <a:t>Благодійність Хюррем </a:t>
            </a:r>
            <a:endParaRPr/>
          </a:p>
        </p:txBody>
      </p:sp>
      <p:sp>
        <p:nvSpPr>
          <p:cNvPr id="185" name="Google Shape;185;p9"/>
          <p:cNvSpPr txBox="1"/>
          <p:nvPr>
            <p:ph idx="1" type="body"/>
          </p:nvPr>
        </p:nvSpPr>
        <p:spPr>
          <a:xfrm>
            <a:off x="95682" y="1306630"/>
            <a:ext cx="2947482" cy="34989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ru-RU" sz="1600">
                <a:solidFill>
                  <a:srgbClr val="FFFFFF"/>
                </a:solidFill>
              </a:rPr>
              <a:t>Благодійність була притаманна і попередницям Хюррем, однак, всі вони мали право зводити будівлі лише в рамках провінції, в якій вони проживали з синами. Тільки Хюррем отримала право будувати релігійні та благодійні будівлі в Стамбулі і в інших великих містах Османської імперії на свій розсуд. Так, саме завдяки їй і її благодійному фонду в Стамбулі був побудований район Стамбул, в число будівель якого входили мечеть, медресе, Імарет, початкова школа, лікарні та фонтан.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600"/>
              <a:buNone/>
            </a:pPr>
            <a:r>
              <a:t/>
            </a:r>
            <a:endParaRPr sz="1600"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600"/>
              <a:buNone/>
            </a:pPr>
            <a:r>
              <a:rPr lang="ru-RU" sz="1600">
                <a:solidFill>
                  <a:srgbClr val="FFFFFF"/>
                </a:solidFill>
              </a:rPr>
              <a:t>Фото - мечеть Хюррем Султан будували 1538 – 1551 рр. </a:t>
            </a:r>
            <a:endParaRPr/>
          </a:p>
        </p:txBody>
      </p:sp>
      <p:sp>
        <p:nvSpPr>
          <p:cNvPr id="186" name="Google Shape;186;p9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0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10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10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94" name="Google Shape;194;p10"/>
          <p:cNvSpPr/>
          <p:nvPr/>
        </p:nvSpPr>
        <p:spPr>
          <a:xfrm>
            <a:off x="1" y="761999"/>
            <a:ext cx="4642228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10"/>
          <p:cNvSpPr txBox="1"/>
          <p:nvPr>
            <p:ph idx="4294967295" type="title"/>
          </p:nvPr>
        </p:nvSpPr>
        <p:spPr>
          <a:xfrm>
            <a:off x="0" y="1298575"/>
            <a:ext cx="3686175" cy="32543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Play"/>
              <a:buNone/>
            </a:pPr>
            <a:r>
              <a:rPr b="1" lang="ru-RU" sz="5500">
                <a:latin typeface="Play"/>
                <a:ea typeface="Play"/>
                <a:cs typeface="Play"/>
                <a:sym typeface="Play"/>
              </a:rPr>
              <a:t>Музичні твори присвячені Роксолані</a:t>
            </a:r>
            <a:endParaRPr sz="5500"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196" name="Google Shape;196;p10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10"/>
          <p:cNvSpPr txBox="1"/>
          <p:nvPr/>
        </p:nvSpPr>
        <p:spPr>
          <a:xfrm>
            <a:off x="4650163" y="4356168"/>
            <a:ext cx="3855961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Франц Йозеф Гайдн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 австрійський композитор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 написав  симфонію 63 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 “La Roxelane”,  1777 р. </a:t>
            </a:r>
            <a:endParaRPr/>
          </a:p>
        </p:txBody>
      </p:sp>
      <p:pic>
        <p:nvPicPr>
          <p:cNvPr descr="Изображение выглядит как человек, мужчина, внутренний, костюм&#10;&#10;Автоматически созданное описание" id="198" name="Google Shape;198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05471" y="760997"/>
            <a:ext cx="2743200" cy="346740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 выглядит как текст, мужчина, стена, человек&#10;&#10;Автоматически созданное описание" id="199" name="Google Shape;199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862190" y="778934"/>
            <a:ext cx="2305336" cy="3449562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10"/>
          <p:cNvSpPr txBox="1"/>
          <p:nvPr/>
        </p:nvSpPr>
        <p:spPr>
          <a:xfrm>
            <a:off x="8639023" y="4296833"/>
            <a:ext cx="2743200" cy="147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Січинський Денис Володимирович український композитор написав оперу "Роксоляна", 1908 р.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7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2791A6"/>
        </a:solidFill>
      </p:bgPr>
    </p:bg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1"/>
          <p:cNvSpPr txBox="1"/>
          <p:nvPr>
            <p:ph idx="4294967295" type="title"/>
          </p:nvPr>
        </p:nvSpPr>
        <p:spPr>
          <a:xfrm>
            <a:off x="1322717" y="208771"/>
            <a:ext cx="9906000" cy="13604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orbel"/>
              <a:buNone/>
            </a:pPr>
            <a:r>
              <a:rPr b="1" lang="ru-RU"/>
              <a:t>Згадування Роксолани у літературі</a:t>
            </a:r>
            <a:endParaRPr b="1"/>
          </a:p>
        </p:txBody>
      </p:sp>
      <p:pic>
        <p:nvPicPr>
          <p:cNvPr descr="Изображение выглядит как текст&#10;&#10;Автоматически созданное описание" id="206" name="Google Shape;206;p11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62200"/>
            <a:ext cx="2562225" cy="17811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 выглядит как текст&#10;&#10;Автоматически созданное описание" id="207" name="Google Shape;207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80538" y="1556708"/>
            <a:ext cx="1497941" cy="2766922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11"/>
          <p:cNvSpPr txBox="1"/>
          <p:nvPr/>
        </p:nvSpPr>
        <p:spPr>
          <a:xfrm>
            <a:off x="584458" y="4433996"/>
            <a:ext cx="274320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Трагедія "Султана" Габріель Баязет 1561 р.</a:t>
            </a:r>
            <a:endParaRPr b="0" i="0" sz="1800" u="none" cap="none" strike="noStrik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09" name="Google Shape;209;p11"/>
          <p:cNvSpPr txBox="1"/>
          <p:nvPr/>
        </p:nvSpPr>
        <p:spPr>
          <a:xfrm>
            <a:off x="3237364" y="4503045"/>
            <a:ext cx="2728823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Трагедія "Баязет"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 Жан Расін 1672 р.</a:t>
            </a:r>
            <a:endParaRPr/>
          </a:p>
        </p:txBody>
      </p:sp>
      <p:pic>
        <p:nvPicPr>
          <p:cNvPr id="210" name="Google Shape;210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508825" y="2167387"/>
            <a:ext cx="1714500" cy="2667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11"/>
          <p:cNvSpPr txBox="1"/>
          <p:nvPr/>
        </p:nvSpPr>
        <p:spPr>
          <a:xfrm>
            <a:off x="8420875" y="5267126"/>
            <a:ext cx="3433313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Історичний роман "Роксолана"</a:t>
            </a:r>
            <a:endParaRPr b="0" i="0" sz="1800" u="none" cap="none" strike="noStrik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 Павло Загребельний  1980 р.</a:t>
            </a:r>
            <a:endParaRPr/>
          </a:p>
        </p:txBody>
      </p:sp>
      <p:sp>
        <p:nvSpPr>
          <p:cNvPr id="212" name="Google Shape;212;p11"/>
          <p:cNvSpPr/>
          <p:nvPr/>
        </p:nvSpPr>
        <p:spPr>
          <a:xfrm>
            <a:off x="5736188" y="2169089"/>
            <a:ext cx="675734" cy="2976112"/>
          </a:xfrm>
          <a:prstGeom prst="rightBrace">
            <a:avLst>
              <a:gd fmla="val 8333" name="adj1"/>
              <a:gd fmla="val 50000" name="adj2"/>
            </a:avLst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13" name="Google Shape;213;p11"/>
          <p:cNvSpPr txBox="1"/>
          <p:nvPr/>
        </p:nvSpPr>
        <p:spPr>
          <a:xfrm>
            <a:off x="5675840" y="3362505"/>
            <a:ext cx="2743200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2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Ці твори зображують</a:t>
            </a:r>
            <a:endParaRPr b="0" i="0" sz="1800" u="none" cap="none" strike="noStrik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2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  Роксолану</a:t>
            </a:r>
            <a:endParaRPr b="0" i="0" sz="1800" u="none" cap="none" strike="noStrik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2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  негативно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2791A6"/>
        </a:solidFill>
      </p:bgPr>
    </p:bg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2"/>
          <p:cNvSpPr txBox="1"/>
          <p:nvPr>
            <p:ph idx="4294967295" type="title"/>
          </p:nvPr>
        </p:nvSpPr>
        <p:spPr>
          <a:xfrm>
            <a:off x="1150189" y="398193"/>
            <a:ext cx="9906000" cy="857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orbel"/>
              <a:buNone/>
            </a:pPr>
            <a:r>
              <a:rPr b="1" lang="ru-RU"/>
              <a:t>Фільмографія присвячена Роксолані</a:t>
            </a:r>
            <a:endParaRPr b="1"/>
          </a:p>
        </p:txBody>
      </p:sp>
      <p:sp>
        <p:nvSpPr>
          <p:cNvPr id="219" name="Google Shape;219;p12"/>
          <p:cNvSpPr txBox="1"/>
          <p:nvPr/>
        </p:nvSpPr>
        <p:spPr>
          <a:xfrm>
            <a:off x="1617739" y="5219095"/>
            <a:ext cx="3033485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Телесеріал "Роксолана", Україна, 1996 – 2003 рр.</a:t>
            </a:r>
            <a:endParaRPr/>
          </a:p>
        </p:txBody>
      </p:sp>
      <p:sp>
        <p:nvSpPr>
          <p:cNvPr id="220" name="Google Shape;220;p12"/>
          <p:cNvSpPr txBox="1"/>
          <p:nvPr/>
        </p:nvSpPr>
        <p:spPr>
          <a:xfrm>
            <a:off x="7750023" y="4904619"/>
            <a:ext cx="2743200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Телесеріал "Величне століття. Роксолана", Туреччина, 2011 – 2014 рр. </a:t>
            </a:r>
            <a:endParaRPr/>
          </a:p>
        </p:txBody>
      </p:sp>
      <p:pic>
        <p:nvPicPr>
          <p:cNvPr id="221" name="Google Shape;221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63794" y="1553029"/>
            <a:ext cx="2270125" cy="328022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 выглядит как текст, знак&#10;&#10;Автоматически созданное описание" id="222" name="Google Shape;222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15698" y="1782460"/>
            <a:ext cx="2332415" cy="32809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28" name="Google Shape;228;p13"/>
          <p:cNvSpPr/>
          <p:nvPr/>
        </p:nvSpPr>
        <p:spPr>
          <a:xfrm>
            <a:off x="-3582" y="752748"/>
            <a:ext cx="1001483" cy="4744251"/>
          </a:xfrm>
          <a:custGeom>
            <a:rect b="b" l="l" r="r" t="t"/>
            <a:pathLst>
              <a:path extrusionOk="0" h="4744251" w="1001483">
                <a:moveTo>
                  <a:pt x="0" y="0"/>
                </a:moveTo>
                <a:lnTo>
                  <a:pt x="1001483" y="0"/>
                </a:lnTo>
                <a:lnTo>
                  <a:pt x="0" y="47442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29" name="Google Shape;229;p13"/>
          <p:cNvSpPr txBox="1"/>
          <p:nvPr>
            <p:ph idx="1" type="body"/>
          </p:nvPr>
        </p:nvSpPr>
        <p:spPr>
          <a:xfrm>
            <a:off x="998055" y="1496501"/>
            <a:ext cx="7114373" cy="38649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ru-RU" sz="3600"/>
              <a:t>Я вважаю, що Роксолану - Хюррем можна віднести до видатних українців. Вона змогла у ХVІ ст.  пройти тернистий шлях від доньки українського священика до величної султани. Діяльність якої прославила Україну на весь світ. </a:t>
            </a:r>
            <a:endParaRPr/>
          </a:p>
        </p:txBody>
      </p:sp>
      <p:sp>
        <p:nvSpPr>
          <p:cNvPr id="230" name="Google Shape;230;p13"/>
          <p:cNvSpPr/>
          <p:nvPr/>
        </p:nvSpPr>
        <p:spPr>
          <a:xfrm>
            <a:off x="7987094" y="761999"/>
            <a:ext cx="4208489" cy="5334001"/>
          </a:xfrm>
          <a:custGeom>
            <a:rect b="b" l="l" r="r" t="t"/>
            <a:pathLst>
              <a:path extrusionOk="0" h="5334001" w="4208489">
                <a:moveTo>
                  <a:pt x="1015642" y="0"/>
                </a:moveTo>
                <a:lnTo>
                  <a:pt x="4208489" y="0"/>
                </a:lnTo>
                <a:lnTo>
                  <a:pt x="4208489" y="5334001"/>
                </a:lnTo>
                <a:lnTo>
                  <a:pt x="0" y="533400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31" name="Google Shape;231;p13"/>
          <p:cNvSpPr txBox="1"/>
          <p:nvPr>
            <p:ph type="title"/>
          </p:nvPr>
        </p:nvSpPr>
        <p:spPr>
          <a:xfrm>
            <a:off x="8982805" y="1865740"/>
            <a:ext cx="2947482" cy="3126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Corbel"/>
              <a:buNone/>
            </a:pPr>
            <a:r>
              <a:rPr lang="ru-RU"/>
              <a:t>Висновок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2023-03-03T11:01:33Z</dcterms:created>
</cp:coreProperties>
</file>