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ae27203c74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ae27203c7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ae27203c74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ae27203c74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ae27203c74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ae27203c74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ae27203c74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ae27203c74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ae27203c74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ae27203c74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ae27203c74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ae27203c74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ae27203c74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ae27203c74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gif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reate.kahoot.it/details/6a2df1ce-65af-47c4-889e-594ff962af2c" TargetMode="External"/><Relationship Id="rId4" Type="http://schemas.openxmlformats.org/officeDocument/2006/relationships/hyperlink" Target="https://wordwall.net/resource/66525174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744575"/>
            <a:ext cx="8520600" cy="22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6000"/>
              <a:t>Тридцятилітня війна</a:t>
            </a:r>
            <a:endParaRPr sz="6000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533300" y="411707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Калугіна Юлія Володимирівна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8688" y="1187250"/>
            <a:ext cx="2929825" cy="292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794501" cy="5095876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6848675" y="622825"/>
            <a:ext cx="2215800" cy="22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Тридцятилітня війна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Хронологія:</a:t>
            </a:r>
            <a:r>
              <a:rPr lang="uk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1618-1648 рр.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Учасники: </a:t>
            </a:r>
            <a:r>
              <a:rPr lang="uk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країни Європи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Причини:</a:t>
            </a:r>
            <a:r>
              <a:rPr lang="uk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:\Аня ;)\Школа\История\Безымянный copy.jpg" id="67" name="Google Shape;6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650" y="0"/>
            <a:ext cx="4161450" cy="5057825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2700000" dist="38100">
              <a:srgbClr val="000000">
                <a:alpha val="39610"/>
              </a:srgbClr>
            </a:outerShdw>
          </a:effectLst>
        </p:spPr>
      </p:pic>
      <p:pic>
        <p:nvPicPr>
          <p:cNvPr descr="D:\Аня ;)\Школа\История\Безымяsfdнный.png" id="68" name="Google Shape;6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2475" y="432900"/>
            <a:ext cx="504825" cy="2592387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 txBox="1"/>
          <p:nvPr/>
        </p:nvSpPr>
        <p:spPr>
          <a:xfrm>
            <a:off x="5237575" y="432900"/>
            <a:ext cx="3722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Відкрито боролися проти</a:t>
            </a:r>
            <a:r>
              <a:rPr lang="uk">
                <a:solidFill>
                  <a:schemeClr val="dk1"/>
                </a:solidFill>
              </a:rPr>
              <a:t> </a:t>
            </a: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імперії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5237575" y="1043700"/>
            <a:ext cx="3815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Приховано боролися проти</a:t>
            </a:r>
            <a:r>
              <a:rPr lang="uk">
                <a:solidFill>
                  <a:schemeClr val="dk1"/>
                </a:solidFill>
              </a:rPr>
              <a:t> </a:t>
            </a: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імперії</a:t>
            </a:r>
            <a:endParaRPr/>
          </a:p>
        </p:txBody>
      </p:sp>
      <p:sp>
        <p:nvSpPr>
          <p:cNvPr id="71" name="Google Shape;71;p15"/>
          <p:cNvSpPr txBox="1"/>
          <p:nvPr/>
        </p:nvSpPr>
        <p:spPr>
          <a:xfrm>
            <a:off x="5237575" y="1654500"/>
            <a:ext cx="3442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Відкрито боролися за </a:t>
            </a:r>
            <a:r>
              <a:rPr lang="uk">
                <a:solidFill>
                  <a:schemeClr val="dk1"/>
                </a:solidFill>
              </a:rPr>
              <a:t> </a:t>
            </a: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імперію</a:t>
            </a:r>
            <a:endParaRPr/>
          </a:p>
        </p:txBody>
      </p:sp>
      <p:sp>
        <p:nvSpPr>
          <p:cNvPr id="72" name="Google Shape;72;p15"/>
          <p:cNvSpPr txBox="1"/>
          <p:nvPr/>
        </p:nvSpPr>
        <p:spPr>
          <a:xfrm>
            <a:off x="5237575" y="2286375"/>
            <a:ext cx="3570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Приховано боролися за імперію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 rotWithShape="1">
          <a:blip r:embed="rId3">
            <a:alphaModFix/>
          </a:blip>
          <a:srcRect b="3798" l="9046" r="8260" t="2190"/>
          <a:stretch/>
        </p:blipFill>
        <p:spPr>
          <a:xfrm>
            <a:off x="2778225" y="0"/>
            <a:ext cx="63657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0" y="0"/>
            <a:ext cx="2778300" cy="22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Причини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Загострення протиріч між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прихильниками католицизму і 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протестантами.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Загострення боротьби між 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Габсбургами та їх противниками 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 панування в Європі.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130425" y="2216400"/>
            <a:ext cx="2647800" cy="237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5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Характер</a:t>
            </a:r>
            <a:endParaRPr sz="900">
              <a:solidFill>
                <a:schemeClr val="dk1"/>
              </a:solidFill>
            </a:endParaRPr>
          </a:p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Спочатку війна носила 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характер релігійної боротьби </a:t>
            </a:r>
            <a:endParaRPr sz="800">
              <a:solidFill>
                <a:schemeClr val="dk1"/>
              </a:solidFill>
            </a:endParaRPr>
          </a:p>
          <a:p>
            <a:pPr indent="-342900" lvl="0" marL="179999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між католиками протестантами.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Після того як у війну вступила </a:t>
            </a:r>
            <a:r>
              <a:rPr lang="uk" sz="800">
                <a:solidFill>
                  <a:schemeClr val="dk1"/>
                </a:solidFill>
              </a:rPr>
              <a:t> </a:t>
            </a: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Франція -  війна набула характеру </a:t>
            </a:r>
            <a:endParaRPr sz="800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боротьби за панування у Європі</a:t>
            </a:r>
            <a:r>
              <a:rPr b="1" lang="uk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/>
          <p:nvPr/>
        </p:nvSpPr>
        <p:spPr>
          <a:xfrm>
            <a:off x="4168325" y="86325"/>
            <a:ext cx="4770250" cy="4173100"/>
          </a:xfrm>
          <a:prstGeom prst="flowChartInputOutput">
            <a:avLst/>
          </a:prstGeom>
          <a:solidFill>
            <a:srgbClr val="D9D2E9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Данський</a:t>
            </a: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період (1625-1629)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Габсбурги воюють проти Данії, яку підтримали Швеція та Франція.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Фердинанд ІІ за порадою А.Валленштейна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створює власну 100-тисячну армію.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Данія зазнала поразки, проте зберегла свої території, зобов'язавшись дотримуватись нейтралітету.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Фердинанд ІІ домігся повного домінування в Німеччині.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7"/>
          <p:cNvSpPr/>
          <p:nvPr/>
        </p:nvSpPr>
        <p:spPr>
          <a:xfrm>
            <a:off x="445525" y="166775"/>
            <a:ext cx="4525500" cy="4012200"/>
          </a:xfrm>
          <a:prstGeom prst="parallelogram">
            <a:avLst>
              <a:gd fmla="val 25000" name="adj"/>
            </a:avLst>
          </a:prstGeom>
          <a:solidFill>
            <a:srgbClr val="EAD1DC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Чеський період (1618-1624)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Новий уряд позбавив влади імператора над Чехією.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 союзі з Угорщиною Чехія розбила австрійські війська та підійшла до Відня.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Імператор Фердинанд ІІ уклав договір з Католицькою лігою та заручився підтримкою Польщі.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 листопада 1620 р. об'єднані сили розбили чеське військо у битві біля Білої Гори.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6" name="Google Shape;8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12300" y="3561950"/>
            <a:ext cx="1180975" cy="1499950"/>
          </a:xfrm>
          <a:prstGeom prst="rect">
            <a:avLst/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pic>
      <p:sp>
        <p:nvSpPr>
          <p:cNvPr id="87" name="Google Shape;87;p17"/>
          <p:cNvSpPr txBox="1"/>
          <p:nvPr/>
        </p:nvSpPr>
        <p:spPr>
          <a:xfrm>
            <a:off x="5194600" y="4681800"/>
            <a:ext cx="2717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Альбрехт Валленштейн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88" name="Google Shape;8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77575" y="3200400"/>
            <a:ext cx="1389900" cy="18642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7"/>
          <p:cNvSpPr txBox="1"/>
          <p:nvPr/>
        </p:nvSpPr>
        <p:spPr>
          <a:xfrm>
            <a:off x="1312325" y="447460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Фердинанд ІІ Габсбург</a:t>
            </a:r>
            <a:endParaRPr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/>
          <p:nvPr/>
        </p:nvSpPr>
        <p:spPr>
          <a:xfrm>
            <a:off x="4168325" y="86325"/>
            <a:ext cx="4770250" cy="4173100"/>
          </a:xfrm>
          <a:prstGeom prst="flowChartInputOutput">
            <a:avLst/>
          </a:prstGeom>
          <a:solidFill>
            <a:srgbClr val="FFF2CC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Франко-шведський період (1635-1648)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Війна набуває затяжного характеру. 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Керівна роль в Антигабсбурзькій коаліції переходить до Франції.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 Німеччині воєнні дії спільно ведуть Швеція та Франція. Проти Іспанії спільно воюють Франція та Голландія.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Внаслідок загострення становища у Франції та успіхів Англійської революції Антигабсбурзька коаліція поспішно укладає мир.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8"/>
          <p:cNvSpPr/>
          <p:nvPr/>
        </p:nvSpPr>
        <p:spPr>
          <a:xfrm>
            <a:off x="445525" y="166775"/>
            <a:ext cx="4525500" cy="4012200"/>
          </a:xfrm>
          <a:prstGeom prst="parallelogram">
            <a:avLst>
              <a:gd fmla="val 25000" name="adj"/>
            </a:avLst>
          </a:prstGeom>
          <a:solidFill>
            <a:srgbClr val="D9EAD3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Швед</a:t>
            </a:r>
            <a:r>
              <a:rPr b="1" lang="uk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ський період (1630-1634)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Швеція, яка не хотіла утвердження Німеччини на Балтиці, розпочала воєнні дії.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Шведський король Густав ІІ Адольф 4 липня 1630 р. висадився в Німеччині.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Шведські війська розгромили Католицьку лігу у битвах під Брайтенфельдом (1631 р.), Аугсбургом та Лютценом (1632 р.).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uk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 битві під Лютценом загинув шведський король і незабаром шведи втратили позиції у Північній Німеччині.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</a:t>
            </a:r>
            <a:endParaRPr/>
          </a:p>
        </p:txBody>
      </p:sp>
      <p:sp>
        <p:nvSpPr>
          <p:cNvPr id="96" name="Google Shape;96;p18"/>
          <p:cNvSpPr txBox="1"/>
          <p:nvPr/>
        </p:nvSpPr>
        <p:spPr>
          <a:xfrm>
            <a:off x="1650575" y="45329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Густав</a:t>
            </a: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ІІ Адольф</a:t>
            </a:r>
            <a:endParaRPr b="1">
              <a:solidFill>
                <a:schemeClr val="dk1"/>
              </a:solidFill>
            </a:endParaRPr>
          </a:p>
        </p:txBody>
      </p:sp>
      <p:pic>
        <p:nvPicPr>
          <p:cNvPr id="97" name="Google Shape;9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230130"/>
            <a:ext cx="1421675" cy="191337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/>
          <p:nvPr/>
        </p:nvSpPr>
        <p:spPr>
          <a:xfrm>
            <a:off x="5938575" y="468180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Кардинал Рішельє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99" name="Google Shape;9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54360" y="3205150"/>
            <a:ext cx="1089640" cy="178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9"/>
          <p:cNvPicPr preferRelativeResize="0"/>
          <p:nvPr/>
        </p:nvPicPr>
        <p:blipFill rotWithShape="1">
          <a:blip r:embed="rId4">
            <a:alphaModFix/>
          </a:blip>
          <a:srcRect b="0" l="0" r="0" t="21160"/>
          <a:stretch/>
        </p:blipFill>
        <p:spPr>
          <a:xfrm>
            <a:off x="6344250" y="2698900"/>
            <a:ext cx="2799750" cy="1520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9"/>
          <p:cNvSpPr txBox="1"/>
          <p:nvPr/>
        </p:nvSpPr>
        <p:spPr>
          <a:xfrm>
            <a:off x="6953650" y="867750"/>
            <a:ext cx="18522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24 жовтня 1648 року було підписано Вестфальський договір</a:t>
            </a:r>
            <a:endParaRPr sz="1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230050" y="5809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Рефлексія</a:t>
            </a:r>
            <a:endParaRPr b="1" sz="2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https://create.kahoot.it/details/6a2df1ce-65af-47c4-889e-594ff962af2c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0"/>
          <p:cNvSpPr txBox="1"/>
          <p:nvPr>
            <p:ph idx="2" type="body"/>
          </p:nvPr>
        </p:nvSpPr>
        <p:spPr>
          <a:xfrm>
            <a:off x="4820750" y="5809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Домашнє завдання</a:t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7027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uk" sz="2016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Опрацювати §15, усно відповісти на запитання на с. 83</a:t>
            </a:r>
            <a:endParaRPr sz="2016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702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Calibri"/>
              <a:buAutoNum type="arabicPeriod"/>
            </a:pPr>
            <a:r>
              <a:rPr lang="uk" sz="2016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Виконати тестування та скріншот додати в гугл-клас конати тестування та скріншот додати в гугл-клас </a:t>
            </a:r>
            <a:r>
              <a:rPr lang="uk" sz="2016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https://wordwall.net/resource/66525174</a:t>
            </a:r>
            <a:endParaRPr sz="2016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16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