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</p:sldIdLst>
  <p:sldSz cy="6858000" cx="9144000"/>
  <p:notesSz cx="6858000" cy="9144000"/>
  <p:embeddedFontLst>
    <p:embeddedFont>
      <p:font typeface="Arial Black"/>
      <p:regular r:id="rId2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27" roundtripDataSignature="AMtx7mj7Hwr2196wSVODj2NZOUValuiBu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9391D829-7449-403C-B80B-D4E4F5939B66}">
  <a:tblStyle styleId="{9391D829-7449-403C-B80B-D4E4F5939B66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font" Target="fonts/ArialBlack-regular.fntdata"/><Relationship Id="rId25" Type="http://schemas.openxmlformats.org/officeDocument/2006/relationships/slide" Target="slides/slide19.xml"/><Relationship Id="rId27" Type="http://customschemas.google.com/relationships/presentationmetadata" Target="meta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ru-RU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" name="Google Shape;121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1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" name="Google Shape;175;p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" name="Google Shape;183;p1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1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0" name="Google Shape;200;p1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p2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2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2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" name="Google Shape;18;p2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3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23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2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2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2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4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24"/>
          <p:cNvSpPr txBox="1"/>
          <p:nvPr>
            <p:ph idx="1" type="body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0" name="Google Shape;30;p2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2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2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5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25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36" name="Google Shape;36;p25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37" name="Google Shape;37;p2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2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2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6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26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43" name="Google Shape;43;p26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44" name="Google Shape;44;p2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2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2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2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2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28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2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2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29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29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9" name="Google Shape;59;p29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60" name="Google Shape;60;p29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1" name="Google Shape;61;p29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62" name="Google Shape;62;p2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2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0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30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68" name="Google Shape;68;p30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69" name="Google Shape;69;p3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3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3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1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31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75" name="Google Shape;75;p3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3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3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32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3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81" name="Google Shape;81;p3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3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3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1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1" name="Google Shape;11;p21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2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2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2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5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5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1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.jpg"/><Relationship Id="rId4" Type="http://schemas.openxmlformats.org/officeDocument/2006/relationships/image" Target="../media/image4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.jpg"/><Relationship Id="rId4" Type="http://schemas.openxmlformats.org/officeDocument/2006/relationships/image" Target="../media/image9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/>
          <p:nvPr/>
        </p:nvSpPr>
        <p:spPr>
          <a:xfrm>
            <a:off x="0" y="332656"/>
            <a:ext cx="9144000" cy="1754326"/>
          </a:xfrm>
          <a:prstGeom prst="rect">
            <a:avLst/>
          </a:prstGeom>
          <a:noFill/>
          <a:ln>
            <a:noFill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imes New Roman"/>
              <a:buNone/>
            </a:pPr>
            <a:r>
              <a:rPr b="1" i="0" lang="ru-RU" sz="3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Утворення СРСР.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imes New Roman"/>
              <a:buNone/>
            </a:pPr>
            <a:r>
              <a:rPr b="1" i="0" lang="ru-RU" sz="3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Становлення тоталітарного режиму Й. Сталіна</a:t>
            </a:r>
            <a:endParaRPr b="1" i="0" sz="36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E:\Vs_ist_2010_Koval\Keys_uchny_10\Keys_y\AVT\history\AOC\Data\Slide\images\13-27.jpg" id="89" name="Google Shape;89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35150" y="2349500"/>
            <a:ext cx="5689600" cy="4175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push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"/>
          <p:cNvSpPr txBox="1"/>
          <p:nvPr/>
        </p:nvSpPr>
        <p:spPr>
          <a:xfrm>
            <a:off x="395287" y="1412875"/>
            <a:ext cx="8318500" cy="48323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800"/>
              <a:buFont typeface="Times New Roman"/>
              <a:buNone/>
            </a:pPr>
            <a:r>
              <a:rPr b="1" i="0" lang="ru-RU" sz="2800" u="none" cap="none" strike="noStrik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b="1" i="0" lang="ru-RU" sz="2800" u="sng" cap="none" strike="noStrik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Навчальна: </a:t>
            </a:r>
            <a:r>
              <a:rPr b="0" i="0" lang="ru-RU" sz="2800" u="none" cap="none" strike="noStrik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ознайомити учнів з причинами утворення Радянського Союзу;  прослідкувати методи приходу до влади  в Радянському Союзі Й. Сталіна.                                                 	</a:t>
            </a:r>
            <a:r>
              <a:rPr b="1" i="0" lang="ru-RU" sz="2800" u="sng" cap="none" strike="noStrik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Розвивальна: </a:t>
            </a:r>
            <a:r>
              <a:rPr b="0" i="0" lang="ru-RU" sz="2800" u="none" cap="none" strike="noStrik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розвивати загальні та предметні компетенції учнів; ознайомити учнів  з новими поняттями та термінами.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800"/>
              <a:buFont typeface="Times New Roman"/>
              <a:buNone/>
            </a:pPr>
            <a:r>
              <a:rPr b="1" i="0" lang="ru-RU" sz="2800" u="none" cap="none" strike="noStrik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b="1" i="0" lang="ru-RU" sz="2800" u="sng" cap="none" strike="noStrik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Виховна:</a:t>
            </a:r>
            <a:r>
              <a:rPr b="0" i="0" lang="ru-RU" sz="2800" u="sng" cap="none" strike="noStrik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r>
              <a:rPr b="0" i="0" lang="ru-RU" sz="2800" u="none" cap="none" strike="noStrik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виховувати розуміння цінності основних природних прав людини та повагу до них; усвідомлення небезпеки  комунізму; відповідального ставлення до якості власних знань.</a:t>
            </a:r>
            <a:r>
              <a:rPr b="0" i="0" lang="ru-RU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 </a:t>
            </a:r>
            <a:endParaRPr/>
          </a:p>
        </p:txBody>
      </p:sp>
      <p:sp>
        <p:nvSpPr>
          <p:cNvPr id="95" name="Google Shape;95;p2"/>
          <p:cNvSpPr/>
          <p:nvPr/>
        </p:nvSpPr>
        <p:spPr>
          <a:xfrm>
            <a:off x="2552213" y="-27475"/>
            <a:ext cx="4039567" cy="923330"/>
          </a:xfrm>
          <a:prstGeom prst="rect">
            <a:avLst/>
          </a:prstGeom>
          <a:noFill/>
          <a:ln>
            <a:noFill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Times New Roman"/>
              <a:buNone/>
            </a:pPr>
            <a:r>
              <a:rPr b="1" i="0" lang="ru-RU" sz="5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Мета уроку:</a:t>
            </a:r>
            <a:endParaRPr b="1" i="0" sz="5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"/>
          <p:cNvSpPr txBox="1"/>
          <p:nvPr/>
        </p:nvSpPr>
        <p:spPr>
          <a:xfrm>
            <a:off x="179387" y="1052512"/>
            <a:ext cx="8964612" cy="57245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t/>
            </a:r>
            <a:endParaRPr b="1" i="0" sz="2600" u="none" cap="none" strike="noStrike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3200"/>
              <a:buFont typeface="Times New Roman"/>
              <a:buNone/>
            </a:pPr>
            <a:r>
              <a:rPr b="0" i="0" lang="ru-RU" sz="3200" u="sng" cap="none" strike="noStrik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учні знають </a:t>
            </a:r>
            <a:r>
              <a:rPr b="0" i="0" lang="ru-RU" sz="3200" u="none" cap="none" strike="noStrik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 причини утворення  Радянського Союзу та прихід до влади Й. Сталіна ;</a:t>
            </a:r>
            <a:r>
              <a:rPr b="0" i="0" lang="ru-RU" sz="3200" u="sng" cap="none" strike="noStrik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3200"/>
              <a:buFont typeface="Times New Roman"/>
              <a:buNone/>
            </a:pPr>
            <a:r>
              <a:rPr b="0" i="0" lang="ru-RU" sz="3200" u="sng" cap="none" strike="noStrik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учні визначають </a:t>
            </a:r>
            <a:r>
              <a:rPr b="0" i="0" lang="ru-RU" sz="3200" u="none" cap="none" strike="noStrik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сутність соціально-економічних процесів, ідейних засад і соціальну базу радянського комунізму; володіють поняттями та термінами;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3200"/>
              <a:buFont typeface="Times New Roman"/>
              <a:buNone/>
            </a:pPr>
            <a:r>
              <a:rPr b="0" i="0" lang="ru-RU" sz="3200" u="sng" cap="none" strike="noStrik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учні розуміють </a:t>
            </a:r>
            <a:r>
              <a:rPr b="0" i="0" lang="ru-RU" sz="3200" u="none" cap="none" strike="noStrik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цінність основних природних прав людини; учні поважають основні природні права людини.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t/>
            </a:r>
            <a:endParaRPr b="0" i="0" sz="2600" u="none" cap="none" strike="noStrike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600" u="none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1" name="Google Shape;101;p3"/>
          <p:cNvSpPr/>
          <p:nvPr/>
        </p:nvSpPr>
        <p:spPr>
          <a:xfrm>
            <a:off x="978931" y="-27475"/>
            <a:ext cx="7186134" cy="923330"/>
          </a:xfrm>
          <a:prstGeom prst="rect">
            <a:avLst/>
          </a:prstGeom>
          <a:noFill/>
          <a:ln>
            <a:noFill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Times New Roman"/>
              <a:buNone/>
            </a:pPr>
            <a:r>
              <a:rPr b="1" i="0" lang="ru-RU" sz="5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Очікувані результати:</a:t>
            </a:r>
            <a:endParaRPr b="1" i="0" sz="5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4"/>
          <p:cNvSpPr txBox="1"/>
          <p:nvPr/>
        </p:nvSpPr>
        <p:spPr>
          <a:xfrm>
            <a:off x="539750" y="981075"/>
            <a:ext cx="7920037" cy="37671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 b="1" i="0" sz="3200" u="none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3600"/>
              <a:buFont typeface="Calibri"/>
              <a:buAutoNum type="arabicPeriod"/>
            </a:pPr>
            <a:r>
              <a:rPr b="1" i="0" lang="ru-RU" sz="360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Утворення Радянського Союзу.</a:t>
            </a:r>
            <a:endParaRPr/>
          </a:p>
          <a:p>
            <a:pPr indent="-22860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3600"/>
              <a:buFont typeface="Calibri"/>
              <a:buAutoNum type="arabicPeriod"/>
            </a:pPr>
            <a:r>
              <a:rPr b="1" i="0" lang="ru-RU" sz="3600" u="non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Становлення тоталітарного режиму Йосипа Сталіна.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3600" u="none">
              <a:solidFill>
                <a:srgbClr val="FFC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7" name="Google Shape;107;p4"/>
          <p:cNvSpPr/>
          <p:nvPr/>
        </p:nvSpPr>
        <p:spPr>
          <a:xfrm>
            <a:off x="2539867" y="-27475"/>
            <a:ext cx="4064254" cy="923330"/>
          </a:xfrm>
          <a:prstGeom prst="rect">
            <a:avLst/>
          </a:prstGeom>
          <a:noFill/>
          <a:ln>
            <a:noFill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Times New Roman"/>
              <a:buNone/>
            </a:pPr>
            <a:r>
              <a:rPr b="1" i="0" lang="ru-RU" sz="5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План уроку:</a:t>
            </a:r>
            <a:endParaRPr b="1" i="0" sz="5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User\Downloads\1523988_original.jpg" id="112" name="Google Shape;112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push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6"/>
          <p:cNvSpPr txBox="1"/>
          <p:nvPr/>
        </p:nvSpPr>
        <p:spPr>
          <a:xfrm>
            <a:off x="539750" y="1412875"/>
            <a:ext cx="7920037" cy="50911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742950" lvl="0" marL="7429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Times New Roman"/>
              <a:buNone/>
            </a:pPr>
            <a:r>
              <a:rPr b="0" i="0" lang="ru-RU" sz="440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Доведіть на конкретних фактах,</a:t>
            </a:r>
            <a:endParaRPr/>
          </a:p>
          <a:p>
            <a:pPr indent="-742950" lvl="0" marL="74295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Times New Roman"/>
              <a:buNone/>
            </a:pPr>
            <a:r>
              <a:rPr b="0" i="0" lang="ru-RU" sz="440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що комуністичний режим  у 1920-1930-тих роках</a:t>
            </a:r>
            <a:endParaRPr/>
          </a:p>
          <a:p>
            <a:pPr indent="-742950" lvl="0" marL="74295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Times New Roman"/>
              <a:buNone/>
            </a:pPr>
            <a:r>
              <a:rPr b="0" i="0" lang="ru-RU" sz="440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був одним з різновидів тоталітаризму у ХХ столітті.</a:t>
            </a:r>
            <a:endParaRPr/>
          </a:p>
          <a:p>
            <a:pPr indent="-742950" lvl="0" marL="7429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t/>
            </a:r>
            <a:endParaRPr b="1" i="0" sz="3600" u="none">
              <a:solidFill>
                <a:srgbClr val="FFC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3600" u="none">
              <a:solidFill>
                <a:srgbClr val="FFC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8" name="Google Shape;118;p6"/>
          <p:cNvSpPr/>
          <p:nvPr/>
        </p:nvSpPr>
        <p:spPr>
          <a:xfrm>
            <a:off x="1208320" y="-27475"/>
            <a:ext cx="6727354" cy="923330"/>
          </a:xfrm>
          <a:prstGeom prst="rect">
            <a:avLst/>
          </a:prstGeom>
          <a:noFill/>
          <a:ln>
            <a:noFill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Times New Roman"/>
              <a:buNone/>
            </a:pPr>
            <a:r>
              <a:rPr b="1" i="0" lang="ru-RU" sz="5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Проблемне питання:</a:t>
            </a:r>
            <a:endParaRPr b="1" i="0" sz="5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User\Downloads\ОбрСССР.jpg" id="123" name="Google Shape;123;p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8"/>
          <p:cNvSpPr/>
          <p:nvPr/>
        </p:nvSpPr>
        <p:spPr>
          <a:xfrm>
            <a:off x="611187" y="0"/>
            <a:ext cx="8001000" cy="792162"/>
          </a:xfrm>
          <a:prstGeom prst="roundRect">
            <a:avLst>
              <a:gd fmla="val 16667" name="adj"/>
            </a:avLst>
          </a:prstGeom>
          <a:solidFill>
            <a:srgbClr val="FF0000"/>
          </a:solidFill>
          <a:ln cap="flat" cmpd="sng" w="254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3500" sx="102000" sy="102000">
              <a:srgbClr val="000000">
                <a:alpha val="39607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None/>
            </a:pPr>
            <a:r>
              <a:rPr b="1" i="0" lang="ru-RU" sz="28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Соціально-економічна політика більшовиків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None/>
            </a:pPr>
            <a:r>
              <a:rPr b="1" i="0" lang="ru-RU" sz="28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1920-1930-тих роках</a:t>
            </a:r>
            <a:endParaRPr/>
          </a:p>
        </p:txBody>
      </p:sp>
      <p:sp>
        <p:nvSpPr>
          <p:cNvPr id="129" name="Google Shape;129;p8"/>
          <p:cNvSpPr/>
          <p:nvPr/>
        </p:nvSpPr>
        <p:spPr>
          <a:xfrm>
            <a:off x="1979712" y="908720"/>
            <a:ext cx="285752" cy="785818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FF00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8"/>
          <p:cNvSpPr/>
          <p:nvPr/>
        </p:nvSpPr>
        <p:spPr>
          <a:xfrm>
            <a:off x="6660232" y="836712"/>
            <a:ext cx="285752" cy="785818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FF00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8"/>
          <p:cNvSpPr/>
          <p:nvPr/>
        </p:nvSpPr>
        <p:spPr>
          <a:xfrm>
            <a:off x="179512" y="1700808"/>
            <a:ext cx="4464496" cy="4824536"/>
          </a:xfrm>
          <a:prstGeom prst="roundRect">
            <a:avLst>
              <a:gd fmla="val 16667" name="adj"/>
            </a:avLst>
          </a:prstGeom>
          <a:solidFill>
            <a:srgbClr val="FF00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  <a:effectLst>
            <a:outerShdw blurRad="190500" algn="ctr" dir="2700000" dist="228600">
              <a:srgbClr val="000000">
                <a:alpha val="2980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800"/>
              <a:buFont typeface="Times New Roman"/>
              <a:buNone/>
            </a:pPr>
            <a:r>
              <a:rPr b="1" i="0" lang="ru-RU" sz="1800" u="none" cap="none" strike="noStrik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Воєнний комунізм </a:t>
            </a:r>
            <a:r>
              <a:rPr b="0" i="0" lang="ru-RU" sz="1800" u="none" cap="none" strike="noStrik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— це назва внутрішньої політики Радянської держави, що проводилася в 1918 - 1921 рр.. в умовах Громадянської війни. Основною ціллю більшовиків було утримання власної влади в країні та забезпечення Червоної гвардії та Червоної Армії продовольством та іншивідсутності легітимної політичної влади та бездії звичайних економічних механізмів керування економікою та народним господарством.ми необхідними ресурсами — в умовах війни, </a:t>
            </a:r>
            <a:r>
              <a:rPr b="0" i="0" lang="ru-RU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ru-RU" sz="1800" u="none" cap="none" strike="noStrik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відсутності легітимної політичної влади та бездії звичайних економічних механізмів керування економікою та народним господарством.</a:t>
            </a:r>
            <a:endParaRPr b="0" i="0" sz="1800" u="none" cap="none" strike="noStrike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2" name="Google Shape;132;p8"/>
          <p:cNvSpPr/>
          <p:nvPr/>
        </p:nvSpPr>
        <p:spPr>
          <a:xfrm>
            <a:off x="4932040" y="1628800"/>
            <a:ext cx="3929090" cy="1428760"/>
          </a:xfrm>
          <a:prstGeom prst="roundRect">
            <a:avLst>
              <a:gd fmla="val 16667" name="adj"/>
            </a:avLst>
          </a:prstGeom>
          <a:solidFill>
            <a:srgbClr val="FF0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  <a:effectLst>
            <a:outerShdw blurRad="190500" algn="ctr" dir="2700000" dist="228600">
              <a:srgbClr val="000000">
                <a:alpha val="2980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000"/>
              <a:buFont typeface="Times New Roman"/>
              <a:buNone/>
            </a:pPr>
            <a:r>
              <a:rPr b="1" i="0" lang="ru-RU" sz="2000" u="none" cap="none" strike="noStrik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1921-1929 роки – період НЕП.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000"/>
              <a:buFont typeface="Times New Roman"/>
              <a:buNone/>
            </a:pPr>
            <a:r>
              <a:rPr b="1" i="0" lang="ru-RU" sz="2000" u="none" cap="none" strike="noStrik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Використовуючи  § 19, сторінка 201 розгляньте схему НЕП.</a:t>
            </a:r>
            <a:endParaRPr b="0" i="0" sz="2000" u="none" cap="none" strike="noStrike">
              <a:solidFill>
                <a:schemeClr val="lt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33" name="Google Shape;133;p8"/>
          <p:cNvSpPr/>
          <p:nvPr/>
        </p:nvSpPr>
        <p:spPr>
          <a:xfrm>
            <a:off x="4716016" y="3645024"/>
            <a:ext cx="4427984" cy="3024336"/>
          </a:xfrm>
          <a:prstGeom prst="roundRect">
            <a:avLst>
              <a:gd fmla="val 16667" name="adj"/>
            </a:avLst>
          </a:prstGeom>
          <a:solidFill>
            <a:srgbClr val="FF00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  <a:effectLst>
            <a:outerShdw blurRad="190500" algn="ctr" dir="2700000" dist="228600">
              <a:srgbClr val="000000">
                <a:alpha val="2980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b="1" i="0" lang="ru-RU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Визначте мету та наслідки НЕП в СРСР.</a:t>
            </a:r>
            <a:endParaRPr/>
          </a:p>
          <a:p>
            <a:pPr indent="-457200" lvl="0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1" i="0" lang="ru-RU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2. Чому, на Ваш погляд, комуністи відмовилися від НЕП як важеля соціалістичного будівництва?</a:t>
            </a:r>
            <a:endParaRPr b="1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4" name="Google Shape;134;p8"/>
          <p:cNvSpPr/>
          <p:nvPr/>
        </p:nvSpPr>
        <p:spPr>
          <a:xfrm>
            <a:off x="6804248" y="3140968"/>
            <a:ext cx="141736" cy="497786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FF00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9"/>
          <p:cNvSpPr txBox="1"/>
          <p:nvPr/>
        </p:nvSpPr>
        <p:spPr>
          <a:xfrm>
            <a:off x="250825" y="1052512"/>
            <a:ext cx="8713787" cy="51133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1778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800"/>
              <a:buFont typeface="Arial"/>
              <a:buChar char="•"/>
            </a:pPr>
            <a:r>
              <a:rPr b="0" i="0" lang="ru-RU" sz="280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Помирає Володимир Ленін;</a:t>
            </a:r>
            <a:endParaRPr/>
          </a:p>
          <a:p>
            <a:pPr indent="-1778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800"/>
              <a:buFont typeface="Arial"/>
              <a:buChar char="•"/>
            </a:pPr>
            <a:r>
              <a:rPr b="0" i="0" lang="ru-RU" sz="280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зростання нестабільності в суспільстві, масові заворушення;</a:t>
            </a:r>
            <a:endParaRPr/>
          </a:p>
          <a:p>
            <a:pPr indent="-1778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800"/>
              <a:buFont typeface="Arial"/>
              <a:buChar char="•"/>
            </a:pPr>
            <a:r>
              <a:rPr b="0" i="0" lang="ru-RU" sz="280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криза влади, неспроможність узяти ситуацію під контроль звичайними засобами;</a:t>
            </a:r>
            <a:endParaRPr/>
          </a:p>
          <a:p>
            <a:pPr indent="-1778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800"/>
              <a:buFont typeface="Arial"/>
              <a:buChar char="•"/>
            </a:pPr>
            <a:r>
              <a:rPr b="0" i="0" lang="ru-RU" sz="280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Низикий економічний рівень;</a:t>
            </a:r>
            <a:endParaRPr/>
          </a:p>
          <a:p>
            <a:pPr indent="-1778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800"/>
              <a:buFont typeface="Arial"/>
              <a:buChar char="•"/>
            </a:pPr>
            <a:r>
              <a:rPr b="0" i="0" lang="ru-RU" sz="280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необхідність розв’язання для країни винятково важливого стратегічного завдання, що вимагає консолідації всієї  країни – Радянський Союз.</a:t>
            </a:r>
            <a:endParaRPr/>
          </a:p>
        </p:txBody>
      </p:sp>
      <p:sp>
        <p:nvSpPr>
          <p:cNvPr id="140" name="Google Shape;140;p9"/>
          <p:cNvSpPr txBox="1"/>
          <p:nvPr>
            <p:ph idx="4294967295" type="title"/>
          </p:nvPr>
        </p:nvSpPr>
        <p:spPr>
          <a:xfrm>
            <a:off x="0" y="338554"/>
            <a:ext cx="9144000" cy="646331"/>
          </a:xfrm>
          <a:prstGeom prst="rect">
            <a:avLst/>
          </a:prstGeom>
          <a:noFill/>
          <a:ln>
            <a:noFill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imes New Roman"/>
              <a:buNone/>
            </a:pPr>
            <a:r>
              <a:rPr b="1" i="0" lang="ru-RU" sz="3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Радянський Союз у 1924 році:</a:t>
            </a:r>
            <a:endParaRPr b="1" i="0" sz="4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0"/>
          <p:cNvSpPr txBox="1"/>
          <p:nvPr>
            <p:ph type="title"/>
          </p:nvPr>
        </p:nvSpPr>
        <p:spPr>
          <a:xfrm>
            <a:off x="0" y="0"/>
            <a:ext cx="9144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b="1" i="0" lang="ru-RU" sz="4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Прихід Сталіна до влади</a:t>
            </a:r>
            <a:endParaRPr/>
          </a:p>
        </p:txBody>
      </p:sp>
      <p:sp>
        <p:nvSpPr>
          <p:cNvPr id="146" name="Google Shape;146;p10"/>
          <p:cNvSpPr txBox="1"/>
          <p:nvPr/>
        </p:nvSpPr>
        <p:spPr>
          <a:xfrm>
            <a:off x="969525" y="2409575"/>
            <a:ext cx="6558600" cy="144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500"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lang="ru-RU" sz="4100">
                <a:latin typeface="Times New Roman"/>
                <a:ea typeface="Times New Roman"/>
                <a:cs typeface="Times New Roman"/>
                <a:sym typeface="Times New Roman"/>
              </a:rPr>
              <a:t>ttps://www.youtube.com/watch?v=CWiaCHj6K4U</a:t>
            </a:r>
            <a:endParaRPr sz="41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1"/>
          <p:cNvSpPr txBox="1"/>
          <p:nvPr>
            <p:ph idx="4294967295" type="title"/>
          </p:nvPr>
        </p:nvSpPr>
        <p:spPr>
          <a:xfrm>
            <a:off x="2195736" y="404664"/>
            <a:ext cx="4896544" cy="769441"/>
          </a:xfrm>
          <a:prstGeom prst="rect">
            <a:avLst/>
          </a:prstGeom>
          <a:noFill/>
          <a:ln>
            <a:noFill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imes New Roman"/>
              <a:buNone/>
            </a:pPr>
            <a:r>
              <a:rPr b="1" i="0" lang="ru-RU" sz="3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Історичний портрет</a:t>
            </a:r>
            <a:r>
              <a:rPr b="1" i="0" lang="ru-RU" sz="4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b="1" i="0" sz="4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C:\Users\User\Downloads\picture.jpg" id="152" name="Google Shape;152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8312" y="1341437"/>
            <a:ext cx="8280400" cy="5040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push/>
  </p:transition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2"/>
          <p:cNvSpPr txBox="1"/>
          <p:nvPr>
            <p:ph idx="4294967295" type="title"/>
          </p:nvPr>
        </p:nvSpPr>
        <p:spPr>
          <a:xfrm>
            <a:off x="3995936" y="260648"/>
            <a:ext cx="4896544" cy="769441"/>
          </a:xfrm>
          <a:prstGeom prst="rect">
            <a:avLst/>
          </a:prstGeom>
          <a:noFill/>
          <a:ln>
            <a:noFill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imes New Roman"/>
              <a:buNone/>
            </a:pPr>
            <a:r>
              <a:rPr b="1" i="0" lang="ru-RU" sz="3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Історичний портрет</a:t>
            </a:r>
            <a:r>
              <a:rPr b="1" i="0" lang="ru-RU" sz="4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b="1" i="0" sz="4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C:\Users\User\Downloads\picture.jpg" id="158" name="Google Shape;158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3419475" cy="22828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59" name="Google Shape;159;p12"/>
          <p:cNvGraphicFramePr/>
          <p:nvPr/>
        </p:nvGraphicFramePr>
        <p:xfrm>
          <a:off x="2843212" y="18446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{9391D829-7449-403C-B80B-D4E4F5939B66}</a:tableStyleId>
              </a:tblPr>
              <a:tblGrid>
                <a:gridCol w="3048000"/>
                <a:gridCol w="3048000"/>
              </a:tblGrid>
              <a:tr h="3714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Times New Roman"/>
                        <a:buNone/>
                      </a:pPr>
                      <a:r>
                        <a:rPr b="1" i="0" lang="ru-RU" sz="1800" u="none" cap="none" strike="noStrike">
                          <a:solidFill>
                            <a:srgbClr val="FFFFFF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Володимир Ленін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Times New Roman"/>
                        <a:buNone/>
                      </a:pPr>
                      <a:r>
                        <a:rPr b="1" i="0" lang="ru-RU" sz="1800" u="none" cap="none" strike="noStrike">
                          <a:solidFill>
                            <a:srgbClr val="FFFFFF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Йосип Сталін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2"/>
                    </a:solidFill>
                  </a:tcPr>
                </a:tc>
              </a:tr>
              <a:tr h="369875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Times New Roman"/>
                        <a:buNone/>
                      </a:pPr>
                      <a:r>
                        <a:rPr b="1" i="0" lang="ru-RU" sz="1800" u="none" cap="none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Країна: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8D0D0"/>
                    </a:solidFill>
                  </a:tcPr>
                </a:tc>
                <a:tc hMerge="1"/>
              </a:tr>
              <a:tr h="371475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Times New Roman"/>
                        <a:buNone/>
                      </a:pPr>
                      <a:r>
                        <a:rPr b="0" i="0" lang="ru-RU" sz="1800" u="none" cap="none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Російська імперія – Радянський Союз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E9E9"/>
                    </a:solidFill>
                  </a:tcPr>
                </a:tc>
                <a:tc hMerge="1"/>
              </a:tr>
              <a:tr h="3698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Times New Roman"/>
                        <a:buNone/>
                      </a:pPr>
                      <a:r>
                        <a:rPr b="1" i="0" lang="ru-RU" sz="1800" u="none" cap="none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                         Роки життя: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8D0D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8D0D0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Times New Roman"/>
                        <a:buNone/>
                      </a:pPr>
                      <a:r>
                        <a:rPr b="0" i="0" lang="ru-RU" sz="180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1870-1924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E9E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Times New Roman"/>
                        <a:buNone/>
                      </a:pPr>
                      <a:r>
                        <a:rPr b="0" i="0" lang="ru-RU" sz="180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1879-1953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E9E9"/>
                    </a:solidFill>
                  </a:tcPr>
                </a:tc>
              </a:tr>
              <a:tr h="3651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Times New Roman"/>
                        <a:buNone/>
                      </a:pPr>
                      <a:r>
                        <a:rPr b="1" i="0" lang="ru-RU" sz="180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                 Соціальна група: 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8D0D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8D0D0"/>
                    </a:solidFill>
                  </a:tcPr>
                </a:tc>
              </a:tr>
              <a:tr h="3667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Times New Roman"/>
                        <a:buNone/>
                      </a:pPr>
                      <a:r>
                        <a:rPr b="0" i="0" lang="ru-RU" sz="180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феодал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E9E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Times New Roman"/>
                        <a:buNone/>
                      </a:pPr>
                      <a:r>
                        <a:rPr b="0" i="0" lang="ru-RU" sz="180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пролетаріат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E9E9"/>
                    </a:solidFill>
                  </a:tcPr>
                </a:tc>
              </a:tr>
              <a:tr h="3651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Times New Roman"/>
                        <a:buNone/>
                      </a:pPr>
                      <a:r>
                        <a:rPr b="1" i="0" lang="ru-RU" sz="180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                         Діяльність: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8D0D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8D0D0"/>
                    </a:solidFill>
                  </a:tcPr>
                </a:tc>
              </a:tr>
              <a:tr h="6397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Times New Roman"/>
                        <a:buNone/>
                      </a:pPr>
                      <a:r>
                        <a:rPr b="0" i="0" lang="ru-RU" sz="180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Державний, політичний діяч.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E9E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Times New Roman"/>
                        <a:buNone/>
                      </a:pPr>
                      <a:r>
                        <a:rPr b="0" i="0" lang="ru-RU" sz="180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Державний, політичний, військовий діяч.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E9E9"/>
                    </a:solidFill>
                  </a:tcPr>
                </a:tc>
              </a:tr>
              <a:tr h="914400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Times New Roman"/>
                        <a:buNone/>
                      </a:pPr>
                      <a:r>
                        <a:rPr b="1" i="0" lang="ru-RU" sz="180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Висновок:</a:t>
                      </a:r>
                      <a:r>
                        <a:rPr b="0" i="0" lang="ru-RU" sz="180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сконцентрував всю владу в своїх руках, як провідник  більшовицької партії , спробував встановити у ХХ столітті комунізм на всій Земній кулі.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8D0D0"/>
                    </a:solidFill>
                  </a:tcPr>
                </a:tc>
                <a:tc hMerge="1"/>
              </a:tr>
            </a:tbl>
          </a:graphicData>
        </a:graphic>
      </p:graphicFrame>
    </p:spTree>
  </p:cSld>
  <p:clrMapOvr>
    <a:masterClrMapping/>
  </p:clrMapOvr>
  <p:transition>
    <p:push/>
  </p:transition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3"/>
          <p:cNvSpPr txBox="1"/>
          <p:nvPr>
            <p:ph type="title"/>
          </p:nvPr>
        </p:nvSpPr>
        <p:spPr>
          <a:xfrm>
            <a:off x="1315937" y="556050"/>
            <a:ext cx="7885200" cy="141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1" i="0" lang="ru-RU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Фредерик Шопен</a:t>
            </a:r>
            <a:br>
              <a:rPr b="0" i="0" lang="ru-RU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ru-RU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(1810-1849) польський композитор. </a:t>
            </a:r>
            <a:br>
              <a:rPr b="0" i="0" lang="ru-RU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ru-RU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Композиція “Вальс Квітів”</a:t>
            </a:r>
            <a:endParaRPr b="1" i="0" sz="3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1" lang="ru-RU" sz="3200">
                <a:latin typeface="Times New Roman"/>
                <a:ea typeface="Times New Roman"/>
                <a:cs typeface="Times New Roman"/>
                <a:sym typeface="Times New Roman"/>
              </a:rPr>
              <a:t>(фізкультхвилинка)</a:t>
            </a:r>
            <a:endParaRPr b="1" sz="32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C:\Users\User\Downloads\Frederic_Chopin_photo.jpeg.jpeg" id="165" name="Google Shape;165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470025" cy="1773237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13"/>
          <p:cNvSpPr txBox="1"/>
          <p:nvPr/>
        </p:nvSpPr>
        <p:spPr>
          <a:xfrm>
            <a:off x="427725" y="3735550"/>
            <a:ext cx="8169600" cy="63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900">
                <a:latin typeface="Times New Roman"/>
                <a:ea typeface="Times New Roman"/>
                <a:cs typeface="Times New Roman"/>
                <a:sym typeface="Times New Roman"/>
              </a:rPr>
              <a:t>https://www.youtube.com/watch?v=EFJ7kDva7JE</a:t>
            </a:r>
            <a:endParaRPr sz="29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5"/>
          <p:cNvSpPr txBox="1"/>
          <p:nvPr>
            <p:ph type="title"/>
          </p:nvPr>
        </p:nvSpPr>
        <p:spPr>
          <a:xfrm>
            <a:off x="539750" y="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Times New Roman"/>
              <a:buNone/>
            </a:pPr>
            <a:r>
              <a:rPr b="1" i="0" lang="ru-RU" sz="4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Терміни</a:t>
            </a:r>
            <a:endParaRPr/>
          </a:p>
        </p:txBody>
      </p:sp>
      <p:sp>
        <p:nvSpPr>
          <p:cNvPr id="172" name="Google Shape;172;p15"/>
          <p:cNvSpPr txBox="1"/>
          <p:nvPr>
            <p:ph idx="1" type="body"/>
          </p:nvPr>
        </p:nvSpPr>
        <p:spPr>
          <a:xfrm>
            <a:off x="395287" y="1052512"/>
            <a:ext cx="8497887" cy="52562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400"/>
              <a:buFont typeface="Arial"/>
              <a:buNone/>
            </a:pPr>
            <a:r>
              <a:rPr b="1" i="0" lang="ru-RU" sz="2400" u="none" cap="none" strike="noStrik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Грудень 1925 р.  рішення XIV з’їзд ВКП(б) про проведення індустріалізації.</a:t>
            </a:r>
            <a:endParaRPr b="1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b="1" i="0" lang="ru-RU" sz="24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ІНДУСТРІАЛІЗАЦІЯ -  процес створення важкої промисловості створення важкої промисловості для перебудови всього народного господарства на базі передової машинної техніки; прискорений розвиток промисловості з метою забезпечення обороноздатності країни.</a:t>
            </a:r>
            <a:endParaRPr/>
          </a:p>
          <a:p>
            <a:pPr indent="-342900" lvl="0" marL="342900" marR="0" rtl="0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FFFF00"/>
              </a:buClr>
              <a:buSzPts val="2400"/>
              <a:buFont typeface="Arial"/>
              <a:buNone/>
            </a:pPr>
            <a:r>
              <a:rPr b="1" i="0" lang="ru-RU" sz="2400" u="none" cap="none" strike="noStrik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Грудень 1927 р.  рішення XV з’їзд ВКП(б) про проведення колективізації.</a:t>
            </a:r>
            <a:endParaRPr b="1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b="1" i="0" lang="ru-RU" sz="24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КОЛЕКТИВІЗАЦІЯ – насильницьке об´єднання селян у колективні господарства і ліквадації самостійних селянських господарств.</a:t>
            </a:r>
            <a:endParaRPr/>
          </a:p>
          <a:p>
            <a:pPr indent="-190500" lvl="0" marL="3429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1" i="0" sz="2400" u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6"/>
          <p:cNvSpPr txBox="1"/>
          <p:nvPr>
            <p:ph idx="4294967295" type="title"/>
          </p:nvPr>
        </p:nvSpPr>
        <p:spPr>
          <a:xfrm>
            <a:off x="539552" y="0"/>
            <a:ext cx="8208912" cy="584775"/>
          </a:xfrm>
          <a:prstGeom prst="rect">
            <a:avLst/>
          </a:prstGeom>
          <a:noFill/>
          <a:ln>
            <a:noFill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1" i="0" lang="ru-RU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Закріплення нового матеріалу:</a:t>
            </a:r>
            <a:endParaRPr b="1" i="0" sz="3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8" name="Google Shape;178;p16"/>
          <p:cNvSpPr txBox="1"/>
          <p:nvPr/>
        </p:nvSpPr>
        <p:spPr>
          <a:xfrm>
            <a:off x="611187" y="692150"/>
            <a:ext cx="7561262" cy="20875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0" lang="ru-RU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1.Встановіть хронологічну послідовність, вказуючи дату подій:           	</a:t>
            </a:r>
            <a:r>
              <a:rPr b="0" i="0" lang="ru-RU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А) Рік початку правління Й. Сталіна  – </a:t>
            </a:r>
            <a:endParaRPr b="1" i="0" sz="18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0" i="0" lang="ru-RU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Б) Роки Нової Економічної Політики (НЕП) – </a:t>
            </a:r>
            <a:endParaRPr b="1" i="0" sz="18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0" i="0" lang="ru-RU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В) Створення Радянського Союзу – </a:t>
            </a:r>
            <a:endParaRPr/>
          </a:p>
          <a:p>
            <a:pPr indent="-342900" lvl="0" marL="3429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0" i="0" lang="ru-RU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Г)  Рік освоєння Арктики – </a:t>
            </a:r>
            <a:endParaRPr b="1" i="0" sz="18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3429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1" i="0" sz="18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0" lang="ru-RU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 Назвіть історичну особу та історичні події пов‘язані з нею:</a:t>
            </a:r>
            <a:endParaRPr/>
          </a:p>
          <a:p>
            <a:pPr indent="-342900" lvl="0" marL="3429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0" i="0" lang="ru-RU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  <p:pic>
        <p:nvPicPr>
          <p:cNvPr descr="1348501709-650412-foto-370.jpg" id="179" name="Google Shape;179;p16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8312" y="3141662"/>
            <a:ext cx="3506787" cy="324008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User\Downloads\Jhl.jpg" id="180" name="Google Shape;180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076825" y="3213100"/>
            <a:ext cx="3208337" cy="30241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push/>
  </p:transition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7"/>
          <p:cNvSpPr txBox="1"/>
          <p:nvPr>
            <p:ph idx="4294967295" type="title"/>
          </p:nvPr>
        </p:nvSpPr>
        <p:spPr>
          <a:xfrm>
            <a:off x="539552" y="0"/>
            <a:ext cx="8208912" cy="584775"/>
          </a:xfrm>
          <a:prstGeom prst="rect">
            <a:avLst/>
          </a:prstGeom>
          <a:noFill/>
          <a:ln>
            <a:noFill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1" i="0" lang="ru-RU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Закріплення нового матеріалу:</a:t>
            </a:r>
            <a:endParaRPr b="1" i="0" sz="3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6" name="Google Shape;186;p17"/>
          <p:cNvSpPr txBox="1"/>
          <p:nvPr/>
        </p:nvSpPr>
        <p:spPr>
          <a:xfrm>
            <a:off x="395287" y="692150"/>
            <a:ext cx="7561262" cy="20859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0" lang="ru-RU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 Встановіть хронологічну послідовність, вказуючи дату подій:</a:t>
            </a:r>
            <a:endParaRPr/>
          </a:p>
          <a:p>
            <a:pPr indent="-342900" lvl="0" marL="3429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0" i="0" lang="ru-RU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А) Рік початку правління Й. Сталіна  – </a:t>
            </a:r>
            <a:r>
              <a:rPr b="1" i="0" lang="ru-RU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1924 р.</a:t>
            </a:r>
            <a:endParaRPr/>
          </a:p>
          <a:p>
            <a:pPr indent="-342900" lvl="0" marL="3429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0" i="0" lang="ru-RU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Б) Роки Нової Економічної Політики (НЕП) – </a:t>
            </a:r>
            <a:r>
              <a:rPr b="1" i="0" lang="ru-RU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1921 – 1928  р.</a:t>
            </a:r>
            <a:endParaRPr/>
          </a:p>
          <a:p>
            <a:pPr indent="-342900" lvl="0" marL="3429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0" i="0" lang="ru-RU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В) Створення Радянського Союзу – </a:t>
            </a:r>
            <a:r>
              <a:rPr b="1" i="0" lang="ru-RU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1922 р</a:t>
            </a:r>
            <a:r>
              <a:rPr b="0" i="0" lang="ru-RU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/>
          </a:p>
          <a:p>
            <a:pPr indent="-342900" lvl="0" marL="3429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0" i="0" lang="ru-RU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Г)  Рік освоєння Арктики – </a:t>
            </a:r>
            <a:r>
              <a:rPr b="1" i="0" lang="ru-RU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1934</a:t>
            </a:r>
            <a:r>
              <a:rPr b="0" i="0" lang="ru-RU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i="0" lang="ru-RU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р.</a:t>
            </a:r>
            <a:endParaRPr/>
          </a:p>
          <a:p>
            <a:pPr indent="-342900" lvl="0" marL="3429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0" lang="ru-RU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 Назвіть історичну особу та історичні події пов‘язані з нею:</a:t>
            </a:r>
            <a:endParaRPr/>
          </a:p>
          <a:p>
            <a:pPr indent="-342900" lvl="0" marL="3429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0" i="0" lang="ru-RU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  <a:p>
            <a:pPr indent="-342900" lvl="0" marL="3429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0" i="0" lang="ru-RU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  <p:sp>
        <p:nvSpPr>
          <p:cNvPr id="187" name="Google Shape;187;p17"/>
          <p:cNvSpPr txBox="1"/>
          <p:nvPr/>
        </p:nvSpPr>
        <p:spPr>
          <a:xfrm>
            <a:off x="323850" y="4868862"/>
            <a:ext cx="7920037" cy="1477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1" i="0" sz="18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1" i="0" sz="18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1" i="0" sz="18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8" name="Google Shape;188;p17"/>
          <p:cNvSpPr txBox="1"/>
          <p:nvPr/>
        </p:nvSpPr>
        <p:spPr>
          <a:xfrm>
            <a:off x="468312" y="4149725"/>
            <a:ext cx="7786687" cy="708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000"/>
              <a:buFont typeface="Times New Roman"/>
              <a:buNone/>
            </a:pPr>
            <a:r>
              <a:rPr b="1" i="0" lang="ru-RU" sz="200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1. Йосип Сталін . Грудень 1925 р. – XIV з’їзд ВКП(б). Курс на індустріалізацію  </a:t>
            </a:r>
            <a:endParaRPr/>
          </a:p>
        </p:txBody>
      </p:sp>
      <p:pic>
        <p:nvPicPr>
          <p:cNvPr descr="1348501709-650412-foto-370.jpg" id="189" name="Google Shape;189;p1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5650" y="2276475"/>
            <a:ext cx="2160587" cy="1873250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17"/>
          <p:cNvSpPr txBox="1"/>
          <p:nvPr/>
        </p:nvSpPr>
        <p:spPr>
          <a:xfrm>
            <a:off x="827087" y="4941887"/>
            <a:ext cx="7705725" cy="10144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000"/>
              <a:buFont typeface="Times New Roman"/>
              <a:buNone/>
            </a:pPr>
            <a:r>
              <a:rPr b="1" i="0" lang="ru-RU" sz="2000" u="non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  Оржонікідзе Григорій Костянтинович (псевдонім Серго) радянський державний і партійний діяч 1917 -1937 рр., який привів до влади Сталіна.</a:t>
            </a:r>
            <a:endParaRPr/>
          </a:p>
        </p:txBody>
      </p:sp>
      <p:pic>
        <p:nvPicPr>
          <p:cNvPr descr="C:\Users\User\Downloads\Jhl.jpg" id="191" name="Google Shape;191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859337" y="2492375"/>
            <a:ext cx="1800225" cy="15192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push/>
  </p:transition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8"/>
          <p:cNvSpPr txBox="1"/>
          <p:nvPr>
            <p:ph type="title"/>
          </p:nvPr>
        </p:nvSpPr>
        <p:spPr>
          <a:xfrm>
            <a:off x="0" y="0"/>
            <a:ext cx="9144000" cy="1966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Times New Roman"/>
              <a:buNone/>
            </a:pPr>
            <a:r>
              <a:rPr b="1" i="0" lang="ru-RU" sz="4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Робота з документом:</a:t>
            </a:r>
            <a:br>
              <a:rPr b="1" i="0" lang="ru-RU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ru-RU" sz="32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 доповіді Д.Волкогонова “Сталінізм: сутність, генезис, еволюція”.</a:t>
            </a:r>
            <a:endParaRPr/>
          </a:p>
        </p:txBody>
      </p:sp>
      <p:sp>
        <p:nvSpPr>
          <p:cNvPr id="197" name="Google Shape;197;p18"/>
          <p:cNvSpPr txBox="1"/>
          <p:nvPr>
            <p:ph idx="1" type="body"/>
          </p:nvPr>
        </p:nvSpPr>
        <p:spPr>
          <a:xfrm>
            <a:off x="0" y="2060575"/>
            <a:ext cx="91440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3200"/>
              <a:buFont typeface="Arial"/>
              <a:buNone/>
            </a:pPr>
            <a:r>
              <a:rPr b="0" i="0" lang="ru-RU" sz="3200" u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		</a:t>
            </a:r>
            <a:r>
              <a:rPr b="0" i="0" lang="ru-RU" sz="280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Політичний діяч помирає кілька разів. Фізично Сталін помер вже давно. Політично ця примара зберігає ще якийсь, мабуть, ефемерний, шанс. Справа в тому, що чим гірше будуть у нас йти справи, тим шанси неосталінізму будуть вищими. Ну, а історично, на жаль, Сталін не помре ніколи. Залишивши найбільшу вм´ятину в нашій історії, він залишиться в ряді найлиховісніших тиранів людства.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r>
              <a:rPr b="0" i="0" lang="ru-RU" sz="28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Чи згодні Ви з точкою зору відомого історика і публіциста?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9"/>
          <p:cNvSpPr txBox="1"/>
          <p:nvPr/>
        </p:nvSpPr>
        <p:spPr>
          <a:xfrm>
            <a:off x="539750" y="1412875"/>
            <a:ext cx="7920037" cy="50911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742950" lvl="0" marL="7429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Times New Roman"/>
              <a:buNone/>
            </a:pPr>
            <a:r>
              <a:rPr b="0" i="0" lang="ru-RU" sz="440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Доведіть на конкретних фактах,</a:t>
            </a:r>
            <a:endParaRPr/>
          </a:p>
          <a:p>
            <a:pPr indent="-742950" lvl="0" marL="74295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Times New Roman"/>
              <a:buNone/>
            </a:pPr>
            <a:r>
              <a:rPr b="0" i="0" lang="ru-RU" sz="440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що комуністичний режим  у 1920-1930-тих роках</a:t>
            </a:r>
            <a:endParaRPr/>
          </a:p>
          <a:p>
            <a:pPr indent="-742950" lvl="0" marL="74295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Times New Roman"/>
              <a:buNone/>
            </a:pPr>
            <a:r>
              <a:rPr b="0" i="0" lang="ru-RU" sz="440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був одним з різновидів тоталітаризму у ХХ столітті.</a:t>
            </a:r>
            <a:endParaRPr/>
          </a:p>
          <a:p>
            <a:pPr indent="-742950" lvl="0" marL="7429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t/>
            </a:r>
            <a:endParaRPr b="1" i="0" sz="3600" u="none">
              <a:solidFill>
                <a:srgbClr val="FFC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3600" u="none">
              <a:solidFill>
                <a:srgbClr val="FFC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3" name="Google Shape;203;p19"/>
          <p:cNvSpPr/>
          <p:nvPr/>
        </p:nvSpPr>
        <p:spPr>
          <a:xfrm>
            <a:off x="1208320" y="-27475"/>
            <a:ext cx="6727354" cy="923330"/>
          </a:xfrm>
          <a:prstGeom prst="rect">
            <a:avLst/>
          </a:prstGeom>
          <a:noFill/>
          <a:ln>
            <a:noFill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Times New Roman"/>
              <a:buNone/>
            </a:pPr>
            <a:r>
              <a:rPr b="1" i="0" lang="ru-RU" sz="5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Проблемне питання:</a:t>
            </a:r>
            <a:endParaRPr b="1" i="0" sz="5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0"/>
          <p:cNvSpPr txBox="1"/>
          <p:nvPr/>
        </p:nvSpPr>
        <p:spPr>
          <a:xfrm>
            <a:off x="179387" y="1125537"/>
            <a:ext cx="8569325" cy="53990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1905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3000"/>
              <a:buFont typeface="Arial"/>
              <a:buChar char="•"/>
            </a:pPr>
            <a:r>
              <a:rPr b="0" i="0" lang="ru-RU" sz="300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Опрацювати §19, відповісти на питання усно </a:t>
            </a:r>
            <a:r>
              <a:rPr b="0" i="0" lang="ru-RU" sz="3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(обов'язково)</a:t>
            </a:r>
            <a:endParaRPr/>
          </a:p>
          <a:p>
            <a:pPr indent="-1905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3000"/>
              <a:buFont typeface="Arial"/>
              <a:buChar char="•"/>
            </a:pPr>
            <a:r>
              <a:rPr b="0" i="0" lang="ru-RU" sz="3000" u="non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Вивчити дати, нові поняття </a:t>
            </a:r>
            <a:r>
              <a:rPr b="0" i="0" lang="ru-RU" sz="3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(обов'язково)</a:t>
            </a:r>
            <a:endParaRPr/>
          </a:p>
          <a:p>
            <a:pPr indent="-1905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3000"/>
              <a:buFont typeface="Arial"/>
              <a:buChar char="•"/>
            </a:pPr>
            <a:r>
              <a:rPr b="0" i="0" lang="ru-RU" sz="3000" u="non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Виконати завдання І та ІІ письмово на </a:t>
            </a:r>
            <a:r>
              <a:rPr b="0" i="0" lang="ru-RU" sz="3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стор. 204 (достатній рівень) </a:t>
            </a:r>
            <a:endParaRPr/>
          </a:p>
          <a:p>
            <a:pPr indent="-1905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3000"/>
              <a:buFont typeface="Arial"/>
              <a:buChar char="•"/>
            </a:pPr>
            <a:r>
              <a:rPr b="0" i="0" lang="ru-RU" sz="3000" u="non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Твір-мініатюра за темою на вибір  «Місце Сталіна в світовій історії», « Чому Росія стала першою з країн  світу, в якій комуністичній партії вдалося прийти до влади?» </a:t>
            </a:r>
            <a:r>
              <a:rPr b="0" i="0" lang="ru-RU" sz="3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(високий рівень)</a:t>
            </a:r>
            <a:endParaRPr/>
          </a:p>
          <a:p>
            <a:pPr indent="-1905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Char char="•"/>
            </a:pPr>
            <a:r>
              <a:rPr b="0" i="0" lang="ru-RU" sz="3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Випереджальне завдання: </a:t>
            </a:r>
            <a:r>
              <a:rPr b="0" i="0" lang="ru-RU" sz="3000" u="non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скласти історичні портрети про Томаша Масарика, Юзефа Пілсудського.</a:t>
            </a:r>
            <a:endParaRPr/>
          </a:p>
        </p:txBody>
      </p:sp>
      <p:sp>
        <p:nvSpPr>
          <p:cNvPr id="209" name="Google Shape;209;p20"/>
          <p:cNvSpPr txBox="1"/>
          <p:nvPr>
            <p:ph idx="4294967295" type="title"/>
          </p:nvPr>
        </p:nvSpPr>
        <p:spPr>
          <a:xfrm>
            <a:off x="0" y="0"/>
            <a:ext cx="9144000" cy="769441"/>
          </a:xfrm>
          <a:prstGeom prst="rect">
            <a:avLst/>
          </a:prstGeom>
          <a:noFill/>
          <a:ln>
            <a:noFill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b="1" i="0" lang="ru-RU" sz="4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Домашнє завдання:</a:t>
            </a:r>
            <a:endParaRPr b="1" i="0" sz="4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</p:sld>
</file>

<file path=ppt/theme/theme1.xml><?xml version="1.0" encoding="utf-8"?>
<a:theme xmlns:a="http://schemas.openxmlformats.org/drawingml/2006/main" xmlns:r="http://schemas.openxmlformats.org/officeDocument/2006/relationships" name="Cталін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2010-05-23T14:28:12Z</dcterms:created>
  <dc:creator>Mariajose</dc:creator>
</cp:coreProperties>
</file>