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9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267F"/>
    <a:srgbClr val="FECB00"/>
    <a:srgbClr val="729F11"/>
    <a:srgbClr val="111E31"/>
    <a:srgbClr val="F7E8E1"/>
    <a:srgbClr val="F1FCFE"/>
    <a:srgbClr val="DBF6FE"/>
    <a:srgbClr val="6BC5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7" d="100"/>
          <a:sy n="77" d="100"/>
        </p:scale>
        <p:origin x="-1200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Ju4HbPttVeQ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1700" y="1580198"/>
            <a:ext cx="5015484" cy="23876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6F267F"/>
                </a:solidFill>
                <a:latin typeface="+mn-lt"/>
              </a:rPr>
              <a:t>Трипільська археологічна культура</a:t>
            </a:r>
            <a:endParaRPr lang="en-US" b="1" dirty="0">
              <a:solidFill>
                <a:srgbClr val="6F267F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71700" y="3967798"/>
            <a:ext cx="4992624" cy="1655762"/>
          </a:xfrm>
        </p:spPr>
        <p:txBody>
          <a:bodyPr/>
          <a:lstStyle/>
          <a:p>
            <a:r>
              <a:rPr lang="en-US" dirty="0" smtClean="0">
                <a:solidFill>
                  <a:srgbClr val="FECB00"/>
                </a:solidFill>
              </a:rPr>
              <a:t>Subtitle here</a:t>
            </a:r>
            <a:endParaRPr lang="en-US" dirty="0">
              <a:solidFill>
                <a:srgbClr val="FECB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4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Маршрут </a:t>
            </a:r>
            <a:r>
              <a:rPr lang="uk-UA" sz="6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воркшопу</a:t>
            </a:r>
            <a:r>
              <a:rPr lang="uk-UA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6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748170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Мета: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розглянути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характерні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риси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землеробства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скотарства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схарактеризувати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трипільську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археологічну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культуру,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розглянути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носіїв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землеробських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скотарських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культур за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часів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енеоліту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формувати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уміння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створювати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колективні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творчі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проекти;розвивати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предметні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компетенції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формувати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критичне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мислення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розвивати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творчий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підхід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ru-RU" sz="5600" b="1" dirty="0" err="1">
                <a:latin typeface="Times New Roman" pitchFamily="18" charset="0"/>
                <a:cs typeface="Times New Roman" pitchFamily="18" charset="0"/>
              </a:rPr>
              <a:t>Очікувані</a:t>
            </a: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b="1" dirty="0" err="1">
                <a:latin typeface="Times New Roman" pitchFamily="18" charset="0"/>
                <a:cs typeface="Times New Roman" pitchFamily="18" charset="0"/>
              </a:rPr>
              <a:t>результати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уроку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учні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зможуть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endParaRPr lang="ru-RU" sz="5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Показувати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карті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території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розселення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племен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землеробських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скотарських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культур;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Розкрити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поняття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трипільська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культура»,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описувати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носіїв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Розкрити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господарство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трипільців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культуру.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Створювати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презентації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відеоролики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, порт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фоліо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вміти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демонструвати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Тип уроку: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воркшоп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елементами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STRE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5600" dirty="0">
                <a:latin typeface="Times New Roman" pitchFamily="18" charset="0"/>
                <a:cs typeface="Times New Roman" pitchFamily="18" charset="0"/>
              </a:rPr>
              <a:t>M –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технологій</a:t>
            </a: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6400" b="1" dirty="0" err="1" smtClean="0">
                <a:latin typeface="Times New Roman" pitchFamily="18" charset="0"/>
                <a:cs typeface="Times New Roman" pitchFamily="18" charset="0"/>
              </a:rPr>
              <a:t>Компетентності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6400" dirty="0" err="1">
                <a:latin typeface="Times New Roman" pitchFamily="18" charset="0"/>
                <a:cs typeface="Times New Roman" pitchFamily="18" charset="0"/>
              </a:rPr>
              <a:t>мовна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400" dirty="0" err="1">
                <a:latin typeface="Times New Roman" pitchFamily="18" charset="0"/>
                <a:cs typeface="Times New Roman" pitchFamily="18" charset="0"/>
              </a:rPr>
              <a:t>соціальна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400" dirty="0" err="1">
                <a:latin typeface="Times New Roman" pitchFamily="18" charset="0"/>
                <a:cs typeface="Times New Roman" pitchFamily="18" charset="0"/>
              </a:rPr>
              <a:t>інформаційно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6400" dirty="0" err="1">
                <a:latin typeface="Times New Roman" pitchFamily="18" charset="0"/>
                <a:cs typeface="Times New Roman" pitchFamily="18" charset="0"/>
              </a:rPr>
              <a:t>комунікативна</a:t>
            </a:r>
            <a:r>
              <a:rPr lang="ru-RU" sz="6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400" dirty="0" err="1">
                <a:latin typeface="Times New Roman" pitchFamily="18" charset="0"/>
                <a:cs typeface="Times New Roman" pitchFamily="18" charset="0"/>
              </a:rPr>
              <a:t>громадянська</a:t>
            </a:r>
            <a:endParaRPr lang="ru-RU" sz="6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03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І.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Організаційний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момент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1073" y="3976473"/>
            <a:ext cx="1628775" cy="280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dirty="0" err="1"/>
              <a:t>Вправа</a:t>
            </a:r>
            <a:r>
              <a:rPr lang="ru-RU" b="1" dirty="0"/>
              <a:t> «Аванс»</a:t>
            </a:r>
          </a:p>
          <a:p>
            <a:pPr algn="just"/>
            <a:r>
              <a:rPr lang="ru-RU" dirty="0"/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Заплющіть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очі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подумайте про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приємне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перенесіться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сиву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давнину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уявіть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людей,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кожен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день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проводять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боротьбі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З природою,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іншими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людьми, самими з собою.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хотіли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порадити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імені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pPr algn="ctr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(не бути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жорстокими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, не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воювати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оберігатися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сусідів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залишати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себе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археологічних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знахідок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і т. д.)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9242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ІІ.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Мотивація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навчальної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Перегляд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відео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посиланням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endParaRPr lang="ru-RU" dirty="0"/>
          </a:p>
          <a:p>
            <a:r>
              <a:rPr lang="ru-RU" dirty="0">
                <a:hlinkClick r:id="rId2"/>
              </a:rPr>
              <a:t>https://</a:t>
            </a:r>
            <a:r>
              <a:rPr lang="ru-RU" dirty="0" smtClean="0">
                <a:hlinkClick r:id="rId2"/>
              </a:rPr>
              <a:t>www.youtube.com/watch?v=Ju4HbPttVeQ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948" y="3727792"/>
            <a:ext cx="4471419" cy="2512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8843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Технологія</a:t>
            </a:r>
            <a:r>
              <a:rPr lang="ru-RU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STRE</a:t>
            </a:r>
            <a:r>
              <a:rPr lang="ru-RU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M: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- наука</a:t>
            </a:r>
          </a:p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T -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технології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R-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читання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+письмо</a:t>
            </a:r>
          </a:p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E -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інженеринг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А -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мистецтво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M - математика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9986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Наука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78477" y="2967335"/>
            <a:ext cx="668500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</a:t>
            </a:r>
            <a:endParaRPr lang="ru-RU" sz="9600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879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Практичний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блок «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Check - list»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825624"/>
            <a:ext cx="8416496" cy="4933521"/>
          </a:xfrm>
        </p:spPr>
        <p:txBody>
          <a:bodyPr>
            <a:normAutofit fontScale="32500" lnSpcReduction="20000"/>
          </a:bodyPr>
          <a:lstStyle/>
          <a:p>
            <a:pPr algn="ctr"/>
            <a:r>
              <a:rPr lang="ru-RU" sz="55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Базовий</a:t>
            </a:r>
            <a:r>
              <a:rPr lang="ru-RU" sz="5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кейс – </a:t>
            </a:r>
            <a:r>
              <a:rPr lang="ru-RU" sz="55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матеріал</a:t>
            </a:r>
            <a:endParaRPr lang="ru-RU" sz="5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Наприкінці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ХІХ ст.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видатний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український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археолог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В.В.Хвойко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відкрив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і почав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досліджувати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поселення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давніх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людей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поблизу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с.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Трипілля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Київщині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Згодом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подібні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селища почали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знаходити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і в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районах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Численні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пам’ятки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трипільської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займали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в І</a:t>
            </a:r>
            <a:r>
              <a:rPr lang="en-US" sz="3700" b="1" dirty="0">
                <a:latin typeface="Times New Roman" pitchFamily="18" charset="0"/>
                <a:cs typeface="Times New Roman" pitchFamily="18" charset="0"/>
              </a:rPr>
              <a:t>V –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першій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половині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ІІІ тис. до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н.е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. все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лісостепове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Правобережжя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Придністров’я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, а на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пізньому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етапі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існування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поширилася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Волинь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і в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Степове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Причорномор’я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Характер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будівель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доби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енеоліту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стисло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пов’язаний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розвитком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землеробства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скотарства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умови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виникнення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ми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вже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з’ясували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). В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період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з’являється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культура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хліборобів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трипільська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культура.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Межі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цієї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поширювались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Слобідської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Словаччини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Чернігівщини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Чорного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моря та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Балканського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півострова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70000"/>
              </a:lnSpc>
            </a:pP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Чисельні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пам’ятки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трипільської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даються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І</a:t>
            </a:r>
            <a:r>
              <a:rPr lang="en-US" sz="3700" b="1" dirty="0">
                <a:latin typeface="Times New Roman" pitchFamily="18" charset="0"/>
                <a:cs typeface="Times New Roman" pitchFamily="18" charset="0"/>
              </a:rPr>
              <a:t>V-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І пол. ІІІ тис. до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н.е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займали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все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Подністров’я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, а на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пізньому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етапі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існування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поширювались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Волинь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Степове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Причономор’я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Історики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вважали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племена,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прийшли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Україну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з Балкан.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Дністра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просунулись до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Прип’яті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Прикарпаття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частково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– на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Переяславщину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історики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вважають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автохтонні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племена,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споконвіччя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жили на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Україні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виділились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в Буго-</a:t>
            </a:r>
            <a:r>
              <a:rPr lang="ru-RU" sz="3700" b="1" dirty="0" err="1">
                <a:latin typeface="Times New Roman" pitchFamily="18" charset="0"/>
                <a:cs typeface="Times New Roman" pitchFamily="18" charset="0"/>
              </a:rPr>
              <a:t>Дністровську</a:t>
            </a:r>
            <a:r>
              <a:rPr lang="ru-RU" sz="3700" b="1" dirty="0">
                <a:latin typeface="Times New Roman" pitchFamily="18" charset="0"/>
                <a:cs typeface="Times New Roman" pitchFamily="18" charset="0"/>
              </a:rPr>
              <a:t> культуру</a:t>
            </a:r>
            <a:r>
              <a:rPr lang="ru-RU" sz="3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7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1173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825625"/>
            <a:ext cx="8317642" cy="4822310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Таким чином,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існує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суперечлива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точка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зору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щодо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виникнення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трипільської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Суспільний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лад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трипільців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характеризувався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переходом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матріархально-родових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патріархально-родових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відносин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. У селах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розташовані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хати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прямокутної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форми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чотирисхилим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дахом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дерев’яними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стінами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обмащеними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глиною з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обох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сторін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Підлога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була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дерев’яних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плит,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складених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помостом і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обмащених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глиною.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Розмір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будівель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складав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6 до 150 кв. м.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Стіни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будівель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розписані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Житла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будували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з дерев,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глиняних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вальків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Житла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багатокамерними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Крім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житлових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будинків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й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будинки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ритуального характеру.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Підлога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теж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була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обмащеною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глиною.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жили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поселеннями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Забудова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поселень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здійснювалась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по колу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загоном для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худоби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в центр.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Населення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трипільської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хліборобським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Воно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займалось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сільським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господарством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відносно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високому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рівні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користувалося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кам’яними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серпами з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дерев’яними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держаками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, зернотерками, сохами, ралом.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вирощували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рослини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, як: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пшеницю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декілька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сортів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), жито, просо,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ячмінь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, овес.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Поряд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землеробством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займались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скотарством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Розводили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таких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тварин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, як: коней, свиней,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кіз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велику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рогату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худобу,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отримували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продукти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харчування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користувалися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кам’яними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знаряддями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праці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сокирами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, долотами, ножами, серпами.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першими на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території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почали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використовувати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мідь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виготовлення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знарядь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праці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і прикрас.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займалися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ремеслом,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зокрема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, гончарством.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Винайшли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гончарне коло,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виготовляли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посуд, а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глиняні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статуетки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жіночі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прикраси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кісток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предмети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err="1">
                <a:latin typeface="Times New Roman" pitchFamily="18" charset="0"/>
                <a:cs typeface="Times New Roman" pitchFamily="18" charset="0"/>
              </a:rPr>
              <a:t>побуту</a:t>
            </a:r>
            <a:r>
              <a:rPr lang="ru-RU" sz="48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4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9457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825625"/>
            <a:ext cx="8391782" cy="4859380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 початку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існування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цивілізації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кожному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будинку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робили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посуд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ручну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вироби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виходили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грубі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і 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товстими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стінками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До складу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робочої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суміші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вони додавали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подрібнені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черепашки,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гній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і полову.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Пізніше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появою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гончарних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майстерень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вид посуду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змінився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Глиняний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посуд – миски,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горщики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для зерна, ложки,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була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різноманітною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стародавні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майстри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виготовляли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намисто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статуетки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амулети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вони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завдавали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спіралеподібних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малюнок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безлічі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паралельних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ліній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кераміка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особливим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чином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розписана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стала основною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визначальною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ознакою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трипільської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Посуд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виготовлявся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трьох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видів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для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кухонних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господарських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ритуальних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потреб. Зерно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зберігали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півтораметрових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судинах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укопаних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землю 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нижньому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поверсі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Для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приготування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зберігання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їжі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використовувалися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глечики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тарілки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сковорідки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горщики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всього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археологи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виділили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шістнадцять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типів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кераміки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Вся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кераміка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виготовлена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гончарних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майстернях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була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відмінної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якості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обов’язково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красиво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розмальована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з тонкими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стінками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і гладка.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Виробляли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дуже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великих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кількостях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5166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49" y="1825624"/>
            <a:ext cx="8329999" cy="4871737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Розпис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кераміці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виконана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чорними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білими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коричневими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червоними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барвами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, абсолютно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унікальна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ніде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світі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вчені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знаходили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нічого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схожого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. Є думка,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вона мала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ритуальне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значення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виготовлення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тканин для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пошиття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одягу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застосовували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ткацький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верстат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, а на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готових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сукнях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і сорочках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вишивали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візерунки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Найімовірніше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в той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період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ворогів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серед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інших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цивілізацій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давнини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у них не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, про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свідчить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відсутність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будь-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зовнішніх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споруд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для оборони..</a:t>
            </a:r>
          </a:p>
          <a:p>
            <a:pPr algn="just">
              <a:lnSpc>
                <a:spcPct val="170000"/>
              </a:lnSpc>
            </a:pP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З’ясувалося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всі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міста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Трипілля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мали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єдиний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план.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Маючи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вдома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близько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один до одного,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використовували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зміцнення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разі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ворожого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нападу,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причому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перша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лінія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будувалася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навколо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центру, а друга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створювала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зовнішній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ряд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укріплень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відстані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досяжності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випущеної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стріли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вільну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площу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центрі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поселення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утворену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будинками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розташованими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по колу на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ніч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приганяли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худобу з метою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захисту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хижаків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Поряд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містами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з 10-15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тисячним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населенням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900" dirty="0" err="1">
                <a:latin typeface="Times New Roman" pitchFamily="18" charset="0"/>
                <a:cs typeface="Times New Roman" pitchFamily="18" charset="0"/>
              </a:rPr>
              <a:t>невеликі</a:t>
            </a:r>
            <a:r>
              <a:rPr lang="ru-RU" sz="2900" dirty="0">
                <a:latin typeface="Times New Roman" pitchFamily="18" charset="0"/>
                <a:cs typeface="Times New Roman" pitchFamily="18" charset="0"/>
              </a:rPr>
              <a:t> села в 7-15 хат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69059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698743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60000"/>
              </a:lnSpc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змінювали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місце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поселення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приблизно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раз на 50-70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так як земля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скінчився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а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лісах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ставало мало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дичини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Вчені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припускають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перед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відходом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всі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будови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спалювали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Але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сліди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згарищ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давніх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поселеннях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можливо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інше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походження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звичайні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пожежі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нападу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ворогів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239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символів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знайшли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науковці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посуді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розшифровані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тому не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говорити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перший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алфавіт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трипільців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а не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простий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орнамент.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33740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7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Технології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69299" y="2967335"/>
            <a:ext cx="213379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9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</a:t>
            </a:r>
            <a:endParaRPr lang="ru-RU" sz="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4227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Вправа</a:t>
            </a:r>
            <a:r>
              <a:rPr lang="ru-RU" sz="6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6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Мейкер</a:t>
            </a:r>
            <a:r>
              <a:rPr lang="ru-RU" sz="6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основі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доступних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джерел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створити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презентацію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ролик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кліп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трипільців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завантажити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сайті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школи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795" y="3945195"/>
            <a:ext cx="2084301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0087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Читання+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письмо 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34834" y="2967335"/>
            <a:ext cx="107433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96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R</a:t>
            </a:r>
            <a:endParaRPr lang="ru-RU" sz="96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7821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Вправа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Накопичувач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Знайти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оформити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перелік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наукової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художньої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літератури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трипільців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перелік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цікавих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документальних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фільмів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роликів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113" y="3938522"/>
            <a:ext cx="3447536" cy="2908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2169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Інженеринг</a:t>
            </a:r>
            <a:r>
              <a:rPr lang="uk-UA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69299" y="2967335"/>
            <a:ext cx="100540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Е</a:t>
            </a:r>
            <a:endParaRPr lang="ru-RU" sz="9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7061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Вправа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Шукачі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натхненники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Уявіть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якби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жили в </a:t>
            </a:r>
          </a:p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добу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мереж. </a:t>
            </a:r>
          </a:p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Створіть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заповніть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профіль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трипільців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мережі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Фейсбук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497" y="3806611"/>
            <a:ext cx="5117145" cy="2878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04318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Мистецтво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15598" y="2967335"/>
            <a:ext cx="111280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А</a:t>
            </a:r>
            <a:endParaRPr lang="ru-RU" sz="9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829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Вправа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«Галерея»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Знайти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створити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презентацію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про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те як жили і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займалися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трипільці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використовуючи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малюнки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картинки,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схеми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графіки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357" y="3239702"/>
            <a:ext cx="3210526" cy="321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21098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Математика 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76700" y="2967335"/>
            <a:ext cx="790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34768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Вправа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Історична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математика»</a:t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Виконати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математичні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розрахунки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1. Скільки пройшло років від відкриття археологічної культури?</a:t>
            </a:r>
          </a:p>
          <a:p>
            <a:pPr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2. Скільки років тому існували трипільці?</a:t>
            </a:r>
          </a:p>
          <a:p>
            <a:pPr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3. Скільки століть пройшло від виникнення трипільської культури до сьогодні?</a:t>
            </a:r>
          </a:p>
          <a:p>
            <a:pPr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4. Скільки століть існувала трипільська культура?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641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</TotalTime>
  <Words>1210</Words>
  <Application>Microsoft Office PowerPoint</Application>
  <PresentationFormat>Экран (4:3)</PresentationFormat>
  <Paragraphs>79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Office Theme</vt:lpstr>
      <vt:lpstr>Трипільська археологічна культура</vt:lpstr>
      <vt:lpstr>Маршрут воркшопу </vt:lpstr>
      <vt:lpstr> І. Організаційний момент </vt:lpstr>
      <vt:lpstr>ІІ. Мотивація навчальної діяльності</vt:lpstr>
      <vt:lpstr>Технологія STREАM: </vt:lpstr>
      <vt:lpstr>Наука </vt:lpstr>
      <vt:lpstr>Практичний блок «Check - list»</vt:lpstr>
      <vt:lpstr>Презентация PowerPoint</vt:lpstr>
      <vt:lpstr>Презентация PowerPoint</vt:lpstr>
      <vt:lpstr>Презентация PowerPoint</vt:lpstr>
      <vt:lpstr>Презентация PowerPoint</vt:lpstr>
      <vt:lpstr>Технології </vt:lpstr>
      <vt:lpstr>Вправа «Мейкер»</vt:lpstr>
      <vt:lpstr>Читання+ письмо </vt:lpstr>
      <vt:lpstr>Вправа «Накопичувач»</vt:lpstr>
      <vt:lpstr>Інженеринг </vt:lpstr>
      <vt:lpstr>Вправа «Шукачі - натхненники»</vt:lpstr>
      <vt:lpstr>Мистецтво </vt:lpstr>
      <vt:lpstr>Вправа «Галерея»</vt:lpstr>
      <vt:lpstr>Математика </vt:lpstr>
      <vt:lpstr>Вправа  «Історична математика»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ASUS</cp:lastModifiedBy>
  <cp:revision>25</cp:revision>
  <dcterms:created xsi:type="dcterms:W3CDTF">2018-09-04T12:10:47Z</dcterms:created>
  <dcterms:modified xsi:type="dcterms:W3CDTF">2022-02-07T22:27:17Z</dcterms:modified>
</cp:coreProperties>
</file>