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5" r:id="rId5"/>
    <p:sldId id="259" r:id="rId6"/>
    <p:sldId id="260" r:id="rId7"/>
    <p:sldId id="261" r:id="rId8"/>
    <p:sldId id="262" r:id="rId9"/>
    <p:sldId id="263" r:id="rId10"/>
    <p:sldId id="264" r:id="rId11"/>
    <p:sldId id="266" r:id="rId12"/>
    <p:sldId id="267"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B927ADE-F473-400F-BD11-E7C69FBBBBA9}" type="datetimeFigureOut">
              <a:rPr lang="ru-RU" smtClean="0"/>
              <a:pPr/>
              <a:t>14.01.2025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46D998B-41DF-4DF6-8B5D-11C92C5E9A57}"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B927ADE-F473-400F-BD11-E7C69FBBBBA9}" type="datetimeFigureOut">
              <a:rPr lang="ru-RU" smtClean="0"/>
              <a:pPr/>
              <a:t>14.01.2025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46D998B-41DF-4DF6-8B5D-11C92C5E9A57}"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B927ADE-F473-400F-BD11-E7C69FBBBBA9}" type="datetimeFigureOut">
              <a:rPr lang="ru-RU" smtClean="0"/>
              <a:pPr/>
              <a:t>14.01.2025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46D998B-41DF-4DF6-8B5D-11C92C5E9A57}"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B927ADE-F473-400F-BD11-E7C69FBBBBA9}" type="datetimeFigureOut">
              <a:rPr lang="ru-RU" smtClean="0"/>
              <a:pPr/>
              <a:t>14.01.2025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46D998B-41DF-4DF6-8B5D-11C92C5E9A57}"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B927ADE-F473-400F-BD11-E7C69FBBBBA9}" type="datetimeFigureOut">
              <a:rPr lang="ru-RU" smtClean="0"/>
              <a:pPr/>
              <a:t>14.01.2025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46D998B-41DF-4DF6-8B5D-11C92C5E9A57}"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B927ADE-F473-400F-BD11-E7C69FBBBBA9}" type="datetimeFigureOut">
              <a:rPr lang="ru-RU" smtClean="0"/>
              <a:pPr/>
              <a:t>14.01.2025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46D998B-41DF-4DF6-8B5D-11C92C5E9A57}"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B927ADE-F473-400F-BD11-E7C69FBBBBA9}" type="datetimeFigureOut">
              <a:rPr lang="ru-RU" smtClean="0"/>
              <a:pPr/>
              <a:t>14.01.2025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46D998B-41DF-4DF6-8B5D-11C92C5E9A57}"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B927ADE-F473-400F-BD11-E7C69FBBBBA9}" type="datetimeFigureOut">
              <a:rPr lang="ru-RU" smtClean="0"/>
              <a:pPr/>
              <a:t>14.01.2025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46D998B-41DF-4DF6-8B5D-11C92C5E9A57}"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B927ADE-F473-400F-BD11-E7C69FBBBBA9}" type="datetimeFigureOut">
              <a:rPr lang="ru-RU" smtClean="0"/>
              <a:pPr/>
              <a:t>14.01.2025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46D998B-41DF-4DF6-8B5D-11C92C5E9A57}"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B927ADE-F473-400F-BD11-E7C69FBBBBA9}" type="datetimeFigureOut">
              <a:rPr lang="ru-RU" smtClean="0"/>
              <a:pPr/>
              <a:t>14.01.2025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46D998B-41DF-4DF6-8B5D-11C92C5E9A57}"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B927ADE-F473-400F-BD11-E7C69FBBBBA9}" type="datetimeFigureOut">
              <a:rPr lang="ru-RU" smtClean="0"/>
              <a:pPr/>
              <a:t>14.01.2025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46D998B-41DF-4DF6-8B5D-11C92C5E9A57}"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927ADE-F473-400F-BD11-E7C69FBBBBA9}" type="datetimeFigureOut">
              <a:rPr lang="ru-RU" smtClean="0"/>
              <a:pPr/>
              <a:t>14.01.2025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6D998B-41DF-4DF6-8B5D-11C92C5E9A57}"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 Id="rId5" Type="http://schemas.openxmlformats.org/officeDocument/2006/relationships/image" Target="../media/image18.jpe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6.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6.xml"/><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6.xml"/><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6.xml"/><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642910" y="642918"/>
            <a:ext cx="7772400" cy="1470025"/>
          </a:xfrm>
        </p:spPr>
        <p:txBody>
          <a:bodyPr>
            <a:noAutofit/>
          </a:bodyPr>
          <a:lstStyle/>
          <a:p>
            <a:r>
              <a:rPr lang="uk-UA" sz="5400" b="1" i="1" dirty="0" smtClean="0">
                <a:solidFill>
                  <a:schemeClr val="bg1">
                    <a:lumMod val="75000"/>
                  </a:schemeClr>
                </a:solidFill>
                <a:latin typeface="Comic Sans MS" pitchFamily="66" charset="0"/>
              </a:rPr>
              <a:t>ЗАКОНИ</a:t>
            </a:r>
            <a:r>
              <a:rPr lang="uk-UA" sz="5400" b="1" i="1" dirty="0" smtClean="0">
                <a:solidFill>
                  <a:schemeClr val="accent2">
                    <a:lumMod val="50000"/>
                  </a:schemeClr>
                </a:solidFill>
                <a:latin typeface="Comic Sans MS" pitchFamily="66" charset="0"/>
              </a:rPr>
              <a:t> </a:t>
            </a:r>
            <a:r>
              <a:rPr lang="uk-UA" sz="5400" b="1" i="1" dirty="0" smtClean="0">
                <a:solidFill>
                  <a:schemeClr val="bg1">
                    <a:lumMod val="75000"/>
                  </a:schemeClr>
                </a:solidFill>
                <a:latin typeface="Comic Sans MS" pitchFamily="66" charset="0"/>
              </a:rPr>
              <a:t>ТА ЗВИЧАЇ ВІЙНИ</a:t>
            </a:r>
            <a:endParaRPr lang="ru-RU" sz="5400" b="1" i="1" dirty="0">
              <a:solidFill>
                <a:schemeClr val="bg1">
                  <a:lumMod val="75000"/>
                </a:schemeClr>
              </a:solidFill>
              <a:latin typeface="Comic Sans MS" pitchFamily="66" charset="0"/>
            </a:endParaRPr>
          </a:p>
        </p:txBody>
      </p:sp>
      <p:sp>
        <p:nvSpPr>
          <p:cNvPr id="5" name="Подзаголовок 4"/>
          <p:cNvSpPr>
            <a:spLocks noGrp="1"/>
          </p:cNvSpPr>
          <p:nvPr>
            <p:ph type="subTitle" idx="1"/>
          </p:nvPr>
        </p:nvSpPr>
        <p:spPr>
          <a:xfrm>
            <a:off x="1285852" y="2357430"/>
            <a:ext cx="6400800" cy="1752600"/>
          </a:xfrm>
        </p:spPr>
        <p:txBody>
          <a:bodyPr/>
          <a:lstStyle/>
          <a:p>
            <a:r>
              <a:rPr lang="uk-UA" b="1" i="1" dirty="0" smtClean="0">
                <a:solidFill>
                  <a:schemeClr val="bg1">
                    <a:lumMod val="75000"/>
                  </a:schemeClr>
                </a:solidFill>
                <a:latin typeface="Comic Sans MS" pitchFamily="66" charset="0"/>
              </a:rPr>
              <a:t>ВОЄННИЙ ГЛОСАРІЙ</a:t>
            </a:r>
            <a:endParaRPr lang="ru-RU" b="1" i="1" dirty="0">
              <a:solidFill>
                <a:schemeClr val="bg1">
                  <a:lumMod val="75000"/>
                </a:schemeClr>
              </a:solidFill>
              <a:latin typeface="Comic Sans MS" pitchFamily="66" charset="0"/>
            </a:endParaRPr>
          </a:p>
        </p:txBody>
      </p:sp>
      <p:pic>
        <p:nvPicPr>
          <p:cNvPr id="10242" name="Picture 2" descr="Влада анонсує створення спеціального довідника для відновлення міст після  війни"/>
          <p:cNvPicPr>
            <a:picLocks noChangeAspect="1" noChangeArrowheads="1"/>
          </p:cNvPicPr>
          <p:nvPr/>
        </p:nvPicPr>
        <p:blipFill>
          <a:blip r:embed="rId2"/>
          <a:srcRect/>
          <a:stretch>
            <a:fillRect/>
          </a:stretch>
        </p:blipFill>
        <p:spPr bwMode="auto">
          <a:xfrm>
            <a:off x="5158792" y="3000372"/>
            <a:ext cx="3699468" cy="2071702"/>
          </a:xfrm>
          <a:prstGeom prst="rect">
            <a:avLst/>
          </a:prstGeom>
          <a:noFill/>
        </p:spPr>
      </p:pic>
      <p:pic>
        <p:nvPicPr>
          <p:cNvPr id="10246" name="Picture 6" descr="Военные преступления Асада остаются безнаказанными уже 10 лет"/>
          <p:cNvPicPr>
            <a:picLocks noChangeAspect="1" noChangeArrowheads="1"/>
          </p:cNvPicPr>
          <p:nvPr/>
        </p:nvPicPr>
        <p:blipFill>
          <a:blip r:embed="rId3"/>
          <a:srcRect/>
          <a:stretch>
            <a:fillRect/>
          </a:stretch>
        </p:blipFill>
        <p:spPr bwMode="auto">
          <a:xfrm>
            <a:off x="357160" y="3857628"/>
            <a:ext cx="4577604" cy="2574903"/>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500034" y="1857364"/>
            <a:ext cx="8229600" cy="1143000"/>
          </a:xfrm>
        </p:spPr>
        <p:txBody>
          <a:bodyPr>
            <a:normAutofit fontScale="90000"/>
          </a:bodyPr>
          <a:lstStyle/>
          <a:p>
            <a:r>
              <a:rPr lang="uk-UA" sz="2000" b="1" i="1" dirty="0" smtClean="0">
                <a:solidFill>
                  <a:schemeClr val="bg1">
                    <a:lumMod val="75000"/>
                  </a:schemeClr>
                </a:solidFill>
                <a:latin typeface="Comic Sans MS" pitchFamily="66" charset="0"/>
              </a:rPr>
              <a:t>Законами та звичаями війни </a:t>
            </a:r>
            <a:r>
              <a:rPr lang="uk-UA" sz="2000" b="1" dirty="0" smtClean="0">
                <a:solidFill>
                  <a:schemeClr val="bg1">
                    <a:lumMod val="75000"/>
                  </a:schemeClr>
                </a:solidFill>
                <a:latin typeface="Comic Sans MS" pitchFamily="66" charset="0"/>
              </a:rPr>
              <a:t>називають положення,</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які регулюють поведінку сторін під час збройних конфліктів</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(Міжнародне гуманітарне право)</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Вони обмежують насильство,</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забороняючи певні методи та зброю,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захищають жертв війни й окремі верстви людей.</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Вони стосуються винятково збройних конфліктів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і не діють у мирний час.</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Їхня мета – не допустити винищення всього живого,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обмежуючись військовим ослабленням супротивника.</a:t>
            </a:r>
            <a:br>
              <a:rPr lang="uk-UA" sz="2000" b="1" dirty="0" smtClean="0">
                <a:solidFill>
                  <a:schemeClr val="bg1">
                    <a:lumMod val="75000"/>
                  </a:schemeClr>
                </a:solidFill>
                <a:latin typeface="Comic Sans MS" pitchFamily="66" charset="0"/>
              </a:rPr>
            </a:br>
            <a:r>
              <a:rPr lang="uk-UA" sz="2200" b="1" dirty="0" smtClean="0">
                <a:solidFill>
                  <a:schemeClr val="accent2">
                    <a:lumMod val="50000"/>
                  </a:schemeClr>
                </a:solidFill>
                <a:latin typeface="Comic Sans MS" pitchFamily="66" charset="0"/>
              </a:rPr>
              <a:t/>
            </a:r>
            <a:br>
              <a:rPr lang="uk-UA" sz="2200" b="1" dirty="0" smtClean="0">
                <a:solidFill>
                  <a:schemeClr val="accent2">
                    <a:lumMod val="50000"/>
                  </a:schemeClr>
                </a:solidFill>
                <a:latin typeface="Comic Sans MS" pitchFamily="66" charset="0"/>
              </a:rPr>
            </a:br>
            <a:r>
              <a:rPr lang="uk-UA" sz="2400" b="1" dirty="0" smtClean="0">
                <a:solidFill>
                  <a:schemeClr val="accent2">
                    <a:lumMod val="50000"/>
                  </a:schemeClr>
                </a:solidFill>
                <a:latin typeface="Comic Sans MS" pitchFamily="66" charset="0"/>
              </a:rPr>
              <a:t/>
            </a:r>
            <a:br>
              <a:rPr lang="uk-UA" sz="2400" b="1" dirty="0" smtClean="0">
                <a:solidFill>
                  <a:schemeClr val="accent2">
                    <a:lumMod val="50000"/>
                  </a:schemeClr>
                </a:solidFill>
                <a:latin typeface="Comic Sans MS" pitchFamily="66" charset="0"/>
              </a:rPr>
            </a:br>
            <a:r>
              <a:rPr lang="uk-UA" sz="2400" dirty="0" smtClean="0">
                <a:latin typeface="Comic Sans MS" pitchFamily="66" charset="0"/>
              </a:rPr>
              <a:t/>
            </a:r>
            <a:br>
              <a:rPr lang="uk-UA" sz="2400" dirty="0" smtClean="0">
                <a:latin typeface="Comic Sans MS" pitchFamily="66" charset="0"/>
              </a:rPr>
            </a:br>
            <a:endParaRPr lang="ru-RU" sz="2400" dirty="0">
              <a:latin typeface="Comic Sans MS" pitchFamily="66" charset="0"/>
            </a:endParaRPr>
          </a:p>
        </p:txBody>
      </p:sp>
      <p:sp>
        <p:nvSpPr>
          <p:cNvPr id="9218" name="AutoShape 2" descr="Навіщо вчити міжнародне право за кордоном? | Mudr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224" name="AutoShape 8" descr="Застосування норм Міжнародного гуманітарного права у Збройних Силах України  - YouTub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228" name="Picture 12" descr="Міжнародна науково-практична конференція «Світові конфлікти у ХХІ столітті:  філософська рефлексія соціальних, економічних, екологічних, політичних та  релігійних аспектів» | Факультет соціології і права КПІ ім. Ігоря  Сікорського"/>
          <p:cNvPicPr>
            <a:picLocks noChangeAspect="1" noChangeArrowheads="1"/>
          </p:cNvPicPr>
          <p:nvPr/>
        </p:nvPicPr>
        <p:blipFill>
          <a:blip r:embed="rId2"/>
          <a:srcRect/>
          <a:stretch>
            <a:fillRect/>
          </a:stretch>
        </p:blipFill>
        <p:spPr bwMode="auto">
          <a:xfrm>
            <a:off x="3143240" y="5072074"/>
            <a:ext cx="2143140" cy="1428761"/>
          </a:xfrm>
          <a:prstGeom prst="rect">
            <a:avLst/>
          </a:prstGeom>
          <a:noFill/>
        </p:spPr>
      </p:pic>
      <p:sp>
        <p:nvSpPr>
          <p:cNvPr id="9230" name="AutoShape 14" descr="Міжнародне гуманітарне право (МГП)"/>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232" name="AutoShape 16" descr="Міжнародне гуманітарне право (МГП)"/>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234" name="AutoShape 18" descr="Новий виклик міжнародного гуманітарного права: зброя на нових фізичних  принципах"/>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238" name="Picture 22" descr="діти постраждалі внаслідок воєнних дій та зброєних конфліктів"/>
          <p:cNvPicPr>
            <a:picLocks noChangeAspect="1" noChangeArrowheads="1"/>
          </p:cNvPicPr>
          <p:nvPr/>
        </p:nvPicPr>
        <p:blipFill>
          <a:blip r:embed="rId3"/>
          <a:srcRect/>
          <a:stretch>
            <a:fillRect/>
          </a:stretch>
        </p:blipFill>
        <p:spPr bwMode="auto">
          <a:xfrm>
            <a:off x="3143240" y="3286124"/>
            <a:ext cx="2143140" cy="1585924"/>
          </a:xfrm>
          <a:prstGeom prst="rect">
            <a:avLst/>
          </a:prstGeom>
          <a:noFill/>
        </p:spPr>
      </p:pic>
      <p:pic>
        <p:nvPicPr>
          <p:cNvPr id="14" name="Picture 2" descr="Кримінальна відповідальність за порушення законів та звичаїв війни:  двадцять запитань та відповідей – Юридичний вісник України"/>
          <p:cNvPicPr>
            <a:picLocks noChangeAspect="1" noChangeArrowheads="1"/>
          </p:cNvPicPr>
          <p:nvPr/>
        </p:nvPicPr>
        <p:blipFill>
          <a:blip r:embed="rId4"/>
          <a:srcRect/>
          <a:stretch>
            <a:fillRect/>
          </a:stretch>
        </p:blipFill>
        <p:spPr bwMode="auto">
          <a:xfrm>
            <a:off x="285720" y="4214818"/>
            <a:ext cx="2675395" cy="1785950"/>
          </a:xfrm>
          <a:prstGeom prst="rect">
            <a:avLst/>
          </a:prstGeom>
          <a:noFill/>
        </p:spPr>
      </p:pic>
      <p:sp>
        <p:nvSpPr>
          <p:cNvPr id="9240" name="AutoShape 24" descr="Закони війни та звичайна людяність: це не про путінських окупантів |  Defense Expre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242" name="AutoShape 26" descr="Закони війни та звичайна людяність: це не про путінських окупантів |  Defense Expre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244" name="AutoShape 28" descr="Рятують людей із пекла та вірять у перемогу. Як працюють київські пожежники  під час війни – репортаж | Сьогодні"/>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9246" name="AutoShape 30" descr="Рятують людей із пекла та вірять у перемогу. Як працюють київські пожежники  під час війни – репортаж | Сьогодні"/>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9248" name="Picture 32" descr="Рятувальники просять допомогти їм з обладнанням - Вечірній Київ"/>
          <p:cNvPicPr>
            <a:picLocks noChangeAspect="1" noChangeArrowheads="1"/>
          </p:cNvPicPr>
          <p:nvPr/>
        </p:nvPicPr>
        <p:blipFill>
          <a:blip r:embed="rId5"/>
          <a:srcRect/>
          <a:stretch>
            <a:fillRect/>
          </a:stretch>
        </p:blipFill>
        <p:spPr bwMode="auto">
          <a:xfrm>
            <a:off x="5572132" y="3786190"/>
            <a:ext cx="3000396" cy="185337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1000108"/>
            <a:ext cx="8229600" cy="1143000"/>
          </a:xfrm>
        </p:spPr>
        <p:txBody>
          <a:bodyPr>
            <a:noAutofit/>
          </a:bodyPr>
          <a:lstStyle/>
          <a:p>
            <a:r>
              <a:rPr lang="uk-UA" sz="1800" b="1" dirty="0" smtClean="0">
                <a:solidFill>
                  <a:schemeClr val="bg1">
                    <a:lumMod val="75000"/>
                  </a:schemeClr>
                </a:solidFill>
                <a:latin typeface="Comic Sans MS" pitchFamily="66" charset="0"/>
              </a:rPr>
              <a:t>Вперше гуманітарні питання війни почали порушуватися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в епоху Середньовіччя.</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У ХІХ ст. після битви під </a:t>
            </a:r>
            <a:r>
              <a:rPr lang="uk-UA" sz="1800" b="1" dirty="0" err="1" smtClean="0">
                <a:solidFill>
                  <a:schemeClr val="bg1">
                    <a:lumMod val="75000"/>
                  </a:schemeClr>
                </a:solidFill>
                <a:latin typeface="Comic Sans MS" pitchFamily="66" charset="0"/>
              </a:rPr>
              <a:t>Сольферино</a:t>
            </a:r>
            <a:r>
              <a:rPr lang="uk-UA" sz="1800" b="1" dirty="0" smtClean="0">
                <a:solidFill>
                  <a:schemeClr val="bg1">
                    <a:lumMod val="75000"/>
                  </a:schemeClr>
                </a:solidFill>
                <a:latin typeface="Comic Sans MS" pitchFamily="66" charset="0"/>
              </a:rPr>
              <a:t> в ході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австро-італо-французької війни підприємець  </a:t>
            </a:r>
            <a:r>
              <a:rPr lang="uk-UA" sz="1800" b="1" dirty="0" err="1" smtClean="0">
                <a:solidFill>
                  <a:schemeClr val="bg1">
                    <a:lumMod val="75000"/>
                  </a:schemeClr>
                </a:solidFill>
                <a:latin typeface="Comic Sans MS" pitchFamily="66" charset="0"/>
              </a:rPr>
              <a:t>Жан-Анрі</a:t>
            </a:r>
            <a:r>
              <a:rPr lang="uk-UA" sz="1800" b="1" dirty="0" smtClean="0">
                <a:solidFill>
                  <a:schemeClr val="bg1">
                    <a:lumMod val="75000"/>
                  </a:schemeClr>
                </a:solidFill>
                <a:latin typeface="Comic Sans MS" pitchFamily="66" charset="0"/>
              </a:rPr>
              <a:t> </a:t>
            </a:r>
            <a:r>
              <a:rPr lang="uk-UA" sz="1800" b="1" dirty="0" err="1" smtClean="0">
                <a:solidFill>
                  <a:schemeClr val="bg1">
                    <a:lumMod val="75000"/>
                  </a:schemeClr>
                </a:solidFill>
                <a:latin typeface="Comic Sans MS" pitchFamily="66" charset="0"/>
              </a:rPr>
              <a:t>Дюнан</a:t>
            </a:r>
            <a:r>
              <a:rPr lang="uk-UA" sz="1800" b="1" dirty="0" smtClean="0">
                <a:solidFill>
                  <a:schemeClr val="bg1">
                    <a:lumMod val="75000"/>
                  </a:schemeClr>
                </a:solidFill>
                <a:latin typeface="Comic Sans MS" pitchFamily="66" charset="0"/>
              </a:rPr>
              <a:t> ініціював створення організації для допомоги пораненим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a:t>
            </a:r>
            <a:r>
              <a:rPr lang="uk-UA" sz="1800" b="1" i="1" dirty="0">
                <a:solidFill>
                  <a:schemeClr val="bg1">
                    <a:lumMod val="75000"/>
                  </a:schemeClr>
                </a:solidFill>
                <a:latin typeface="Comic Sans MS" pitchFamily="66" charset="0"/>
              </a:rPr>
              <a:t>Ч</a:t>
            </a:r>
            <a:r>
              <a:rPr lang="uk-UA" sz="1800" b="1" i="1" dirty="0" smtClean="0">
                <a:solidFill>
                  <a:schemeClr val="bg1">
                    <a:lumMod val="75000"/>
                  </a:schemeClr>
                </a:solidFill>
                <a:latin typeface="Comic Sans MS" pitchFamily="66" charset="0"/>
              </a:rPr>
              <a:t>ервоного хреста.</a:t>
            </a:r>
            <a:r>
              <a:rPr lang="uk-UA" sz="1800" b="1" dirty="0" smtClean="0">
                <a:solidFill>
                  <a:schemeClr val="bg1">
                    <a:lumMod val="75000"/>
                  </a:schemeClr>
                </a:solidFill>
                <a:latin typeface="Comic Sans MS" pitchFamily="66" charset="0"/>
              </a:rPr>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Її прототип – лицарський орден </a:t>
            </a:r>
            <a:r>
              <a:rPr lang="uk-UA" sz="1800" b="1" dirty="0" err="1" smtClean="0">
                <a:solidFill>
                  <a:schemeClr val="bg1">
                    <a:lumMod val="75000"/>
                  </a:schemeClr>
                </a:solidFill>
                <a:latin typeface="Comic Sans MS" pitchFamily="66" charset="0"/>
              </a:rPr>
              <a:t>госпітальєрів</a:t>
            </a:r>
            <a:r>
              <a:rPr lang="uk-UA" sz="1800" b="1" dirty="0" smtClean="0">
                <a:solidFill>
                  <a:schemeClr val="bg1">
                    <a:lumMod val="75000"/>
                  </a:schemeClr>
                </a:solidFill>
                <a:latin typeface="Comic Sans MS" pitchFamily="66" charset="0"/>
              </a:rPr>
              <a:t>, що рятував поранених під час Хрестових походів.</a:t>
            </a:r>
            <a:endParaRPr lang="ru-RU" sz="1800" b="1" dirty="0">
              <a:solidFill>
                <a:schemeClr val="bg1">
                  <a:lumMod val="75000"/>
                </a:schemeClr>
              </a:solidFill>
              <a:latin typeface="Comic Sans MS" pitchFamily="66" charset="0"/>
            </a:endParaRPr>
          </a:p>
        </p:txBody>
      </p:sp>
      <p:pic>
        <p:nvPicPr>
          <p:cNvPr id="8196" name="Picture 4" descr="Мальтійський лицар чи Ян з Дуклі? |"/>
          <p:cNvPicPr>
            <a:picLocks noChangeAspect="1" noChangeArrowheads="1"/>
          </p:cNvPicPr>
          <p:nvPr/>
        </p:nvPicPr>
        <p:blipFill>
          <a:blip r:embed="rId2"/>
          <a:srcRect/>
          <a:stretch>
            <a:fillRect/>
          </a:stretch>
        </p:blipFill>
        <p:spPr bwMode="auto">
          <a:xfrm>
            <a:off x="500034" y="3143248"/>
            <a:ext cx="2178155" cy="2647952"/>
          </a:xfrm>
          <a:prstGeom prst="rect">
            <a:avLst/>
          </a:prstGeom>
          <a:noFill/>
        </p:spPr>
      </p:pic>
      <p:sp>
        <p:nvSpPr>
          <p:cNvPr id="8198" name="AutoShape 6" descr="Анри Дюнан и красный крест - биография основателя Red Cross, ICRC | Жан  Анри Дюнан - чем прославился лауреат нобелевской премии"/>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200" name="AutoShape 8" descr="Анри Дюнан — основатель Красного Креста - Общество Красного Полумесяца  Узбекистана"/>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202" name="AutoShape 10" descr="8 мая В 1828 году родился Анри Дюнан — будущий великий гуманист"/>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8204" name="AutoShape 12" descr="Жан Анри Дюнан – гуманист, создатель Красного креста и первый лауреат  Нобелевской премии мира — Общенет"/>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8206" name="Picture 14" descr="Анри Дюнан и красный крест - биография основателя Red Cross, ICRC | Жан  Анри Дюнан - чем прославился лауреат нобелевской премии"/>
          <p:cNvPicPr>
            <a:picLocks noChangeAspect="1" noChangeArrowheads="1"/>
          </p:cNvPicPr>
          <p:nvPr/>
        </p:nvPicPr>
        <p:blipFill>
          <a:blip r:embed="rId3"/>
          <a:srcRect/>
          <a:stretch>
            <a:fillRect/>
          </a:stretch>
        </p:blipFill>
        <p:spPr bwMode="auto">
          <a:xfrm>
            <a:off x="3286116" y="2786058"/>
            <a:ext cx="2571768" cy="1919771"/>
          </a:xfrm>
          <a:prstGeom prst="rect">
            <a:avLst/>
          </a:prstGeom>
          <a:noFill/>
        </p:spPr>
      </p:pic>
      <p:pic>
        <p:nvPicPr>
          <p:cNvPr id="8208" name="Picture 16" descr="Червоний Хрест"/>
          <p:cNvPicPr>
            <a:picLocks noChangeAspect="1" noChangeArrowheads="1"/>
          </p:cNvPicPr>
          <p:nvPr/>
        </p:nvPicPr>
        <p:blipFill>
          <a:blip r:embed="rId4"/>
          <a:srcRect/>
          <a:stretch>
            <a:fillRect/>
          </a:stretch>
        </p:blipFill>
        <p:spPr bwMode="auto">
          <a:xfrm>
            <a:off x="6429388" y="3143248"/>
            <a:ext cx="1995590" cy="2643166"/>
          </a:xfrm>
          <a:prstGeom prst="rect">
            <a:avLst/>
          </a:prstGeom>
          <a:noFill/>
        </p:spPr>
      </p:pic>
      <p:pic>
        <p:nvPicPr>
          <p:cNvPr id="8210" name="Picture 18" descr="Застосування норм Міжнародного гуманітарного права у Збройних Силах України  - YouTube"/>
          <p:cNvPicPr>
            <a:picLocks noChangeAspect="1" noChangeArrowheads="1"/>
          </p:cNvPicPr>
          <p:nvPr/>
        </p:nvPicPr>
        <p:blipFill>
          <a:blip r:embed="rId5" cstate="print"/>
          <a:srcRect/>
          <a:stretch>
            <a:fillRect/>
          </a:stretch>
        </p:blipFill>
        <p:spPr bwMode="auto">
          <a:xfrm>
            <a:off x="3000364" y="4786322"/>
            <a:ext cx="3095646" cy="174130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1071546"/>
            <a:ext cx="8229600" cy="1143000"/>
          </a:xfrm>
        </p:spPr>
        <p:txBody>
          <a:bodyPr>
            <a:normAutofit fontScale="90000"/>
          </a:bodyPr>
          <a:lstStyle/>
          <a:p>
            <a:r>
              <a:rPr lang="uk-UA" sz="2000" b="1" dirty="0" smtClean="0">
                <a:solidFill>
                  <a:schemeClr val="bg1">
                    <a:lumMod val="75000"/>
                  </a:schemeClr>
                </a:solidFill>
                <a:latin typeface="Comic Sans MS" pitchFamily="66" charset="0"/>
              </a:rPr>
              <a:t>Законами та звичаями війни виділяються</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a:t>
            </a:r>
            <a:r>
              <a:rPr lang="uk-UA" sz="2000" b="1" i="1" dirty="0" smtClean="0">
                <a:solidFill>
                  <a:schemeClr val="bg1">
                    <a:lumMod val="75000"/>
                  </a:schemeClr>
                </a:solidFill>
                <a:latin typeface="Comic Sans MS" pitchFamily="66" charset="0"/>
              </a:rPr>
              <a:t>воєнні злочини – </a:t>
            </a:r>
            <a:r>
              <a:rPr lang="uk-UA" sz="2000" b="1" dirty="0" smtClean="0">
                <a:solidFill>
                  <a:schemeClr val="bg1">
                    <a:lumMod val="75000"/>
                  </a:schemeClr>
                </a:solidFill>
                <a:latin typeface="Comic Sans MS" pitchFamily="66" charset="0"/>
              </a:rPr>
              <a:t>порушення міжнародного гуманітарного права.</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Нарівні з ними існують:</a:t>
            </a:r>
            <a:br>
              <a:rPr lang="uk-UA" sz="2000" b="1" dirty="0" smtClean="0">
                <a:solidFill>
                  <a:schemeClr val="bg1">
                    <a:lumMod val="75000"/>
                  </a:schemeClr>
                </a:solidFill>
                <a:latin typeface="Comic Sans MS" pitchFamily="66" charset="0"/>
              </a:rPr>
            </a:br>
            <a:r>
              <a:rPr lang="uk-UA" sz="2000" b="1" i="1" dirty="0" smtClean="0">
                <a:solidFill>
                  <a:schemeClr val="bg1">
                    <a:lumMod val="75000"/>
                  </a:schemeClr>
                </a:solidFill>
                <a:latin typeface="Comic Sans MS" pitchFamily="66" charset="0"/>
              </a:rPr>
              <a:t>геноцид </a:t>
            </a:r>
            <a:r>
              <a:rPr lang="uk-UA" sz="2000" b="1" dirty="0" smtClean="0">
                <a:solidFill>
                  <a:schemeClr val="bg1">
                    <a:lumMod val="75000"/>
                  </a:schemeClr>
                </a:solidFill>
                <a:latin typeface="Comic Sans MS" pitchFamily="66" charset="0"/>
              </a:rPr>
              <a:t>- дії з метою знищити будь-яку національну, етнічну, расову чи релігійну групу як таку;</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a:t>
            </a:r>
            <a:r>
              <a:rPr lang="uk-UA" sz="2000" b="1" i="1" dirty="0" smtClean="0">
                <a:solidFill>
                  <a:schemeClr val="bg1">
                    <a:lumMod val="75000"/>
                  </a:schemeClr>
                </a:solidFill>
                <a:latin typeface="Comic Sans MS" pitchFamily="66" charset="0"/>
              </a:rPr>
              <a:t>злочини проти людяності </a:t>
            </a:r>
            <a:r>
              <a:rPr lang="uk-UA" sz="2000" b="1" dirty="0" smtClean="0">
                <a:solidFill>
                  <a:schemeClr val="bg1">
                    <a:lumMod val="75000"/>
                  </a:schemeClr>
                </a:solidFill>
                <a:latin typeface="Comic Sans MS" pitchFamily="66" charset="0"/>
              </a:rPr>
              <a:t>– масове винищення, поневолення, депортація;</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a:t>
            </a:r>
            <a:r>
              <a:rPr lang="uk-UA" sz="2000" b="1" i="1" dirty="0" smtClean="0">
                <a:solidFill>
                  <a:schemeClr val="bg1">
                    <a:lumMod val="75000"/>
                  </a:schemeClr>
                </a:solidFill>
                <a:latin typeface="Comic Sans MS" pitchFamily="66" charset="0"/>
              </a:rPr>
              <a:t>агресія</a:t>
            </a:r>
            <a:r>
              <a:rPr lang="uk-UA" sz="2000" b="1" dirty="0" smtClean="0">
                <a:solidFill>
                  <a:schemeClr val="bg1">
                    <a:lumMod val="75000"/>
                  </a:schemeClr>
                </a:solidFill>
                <a:latin typeface="Comic Sans MS" pitchFamily="66" charset="0"/>
              </a:rPr>
              <a:t>.</a:t>
            </a:r>
            <a:r>
              <a:rPr lang="uk-UA" sz="1800" b="1" dirty="0" smtClean="0">
                <a:solidFill>
                  <a:schemeClr val="accent2">
                    <a:lumMod val="50000"/>
                  </a:schemeClr>
                </a:solidFill>
                <a:latin typeface="Comic Sans MS" pitchFamily="66" charset="0"/>
              </a:rPr>
              <a:t/>
            </a:r>
            <a:br>
              <a:rPr lang="uk-UA" sz="1800" b="1" dirty="0" smtClean="0">
                <a:solidFill>
                  <a:schemeClr val="accent2">
                    <a:lumMod val="50000"/>
                  </a:schemeClr>
                </a:solidFill>
                <a:latin typeface="Comic Sans MS" pitchFamily="66" charset="0"/>
              </a:rPr>
            </a:br>
            <a:endParaRPr lang="ru-RU" sz="1800" b="1" dirty="0">
              <a:solidFill>
                <a:schemeClr val="accent2">
                  <a:lumMod val="50000"/>
                </a:schemeClr>
              </a:solidFill>
              <a:latin typeface="Comic Sans MS" pitchFamily="66" charset="0"/>
            </a:endParaRPr>
          </a:p>
        </p:txBody>
      </p:sp>
      <p:pic>
        <p:nvPicPr>
          <p:cNvPr id="1028" name="Picture 4" descr="Закони війни та звичайна людяність: це не про путінських окупантів |  Defense Express"/>
          <p:cNvPicPr>
            <a:picLocks noChangeAspect="1" noChangeArrowheads="1"/>
          </p:cNvPicPr>
          <p:nvPr/>
        </p:nvPicPr>
        <p:blipFill>
          <a:blip r:embed="rId2"/>
          <a:srcRect/>
          <a:stretch>
            <a:fillRect/>
          </a:stretch>
        </p:blipFill>
        <p:spPr bwMode="auto">
          <a:xfrm>
            <a:off x="1500166" y="4500570"/>
            <a:ext cx="3956566" cy="2143140"/>
          </a:xfrm>
          <a:prstGeom prst="rect">
            <a:avLst/>
          </a:prstGeom>
          <a:noFill/>
        </p:spPr>
      </p:pic>
      <p:pic>
        <p:nvPicPr>
          <p:cNvPr id="1030" name="Picture 6" descr="Воєнні злочинці сучасності не уникнуть покарання! – АрміяInform"/>
          <p:cNvPicPr>
            <a:picLocks noChangeAspect="1" noChangeArrowheads="1"/>
          </p:cNvPicPr>
          <p:nvPr/>
        </p:nvPicPr>
        <p:blipFill>
          <a:blip r:embed="rId3"/>
          <a:srcRect/>
          <a:stretch>
            <a:fillRect/>
          </a:stretch>
        </p:blipFill>
        <p:spPr bwMode="auto">
          <a:xfrm>
            <a:off x="3500430" y="2786058"/>
            <a:ext cx="2786082" cy="1560206"/>
          </a:xfrm>
          <a:prstGeom prst="rect">
            <a:avLst/>
          </a:prstGeom>
          <a:noFill/>
        </p:spPr>
      </p:pic>
      <p:pic>
        <p:nvPicPr>
          <p:cNvPr id="1032" name="Picture 8" descr="Поранення двох працівників та пошкодження об'єкту критичної інфраструктури  унаслідок ракетного удару окупантами по Сумщині – тривають першочергові  слідчі дії | The Sumy Post Новини"/>
          <p:cNvPicPr>
            <a:picLocks noChangeAspect="1" noChangeArrowheads="1"/>
          </p:cNvPicPr>
          <p:nvPr/>
        </p:nvPicPr>
        <p:blipFill>
          <a:blip r:embed="rId4"/>
          <a:srcRect/>
          <a:stretch>
            <a:fillRect/>
          </a:stretch>
        </p:blipFill>
        <p:spPr bwMode="auto">
          <a:xfrm>
            <a:off x="6429388" y="3000372"/>
            <a:ext cx="2434823" cy="3246430"/>
          </a:xfrm>
          <a:prstGeom prst="rect">
            <a:avLst/>
          </a:prstGeom>
          <a:noFill/>
        </p:spPr>
      </p:pic>
      <p:pic>
        <p:nvPicPr>
          <p:cNvPr id="1034" name="Picture 10" descr="Як росія порушує конвенцію про закони та звичаї війни | Новини  Хмельницького &quot;Є&quot; | ye.ua"/>
          <p:cNvPicPr>
            <a:picLocks noChangeAspect="1" noChangeArrowheads="1"/>
          </p:cNvPicPr>
          <p:nvPr/>
        </p:nvPicPr>
        <p:blipFill>
          <a:blip r:embed="rId5"/>
          <a:srcRect/>
          <a:stretch>
            <a:fillRect/>
          </a:stretch>
        </p:blipFill>
        <p:spPr bwMode="auto">
          <a:xfrm>
            <a:off x="500034" y="2786058"/>
            <a:ext cx="2797922" cy="1525742"/>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00034" y="1428736"/>
            <a:ext cx="8229600" cy="1143000"/>
          </a:xfrm>
        </p:spPr>
        <p:txBody>
          <a:bodyPr>
            <a:normAutofit fontScale="90000"/>
          </a:bodyPr>
          <a:lstStyle/>
          <a:p>
            <a:r>
              <a:rPr lang="uk-UA" sz="2000" b="1" dirty="0" smtClean="0">
                <a:solidFill>
                  <a:schemeClr val="bg1">
                    <a:lumMod val="75000"/>
                  </a:schemeClr>
                </a:solidFill>
                <a:latin typeface="Comic Sans MS" pitchFamily="66" charset="0"/>
              </a:rPr>
              <a:t>Першим міжнародним договором, що закріплював закони війни, стала Женевська конвенція 1864 р.,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яка торкалася поліпшення долі поранених та хворих.</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Пізніше були розроблені </a:t>
            </a:r>
            <a:r>
              <a:rPr lang="uk-UA" sz="2000" b="1" i="1" dirty="0" smtClean="0">
                <a:solidFill>
                  <a:schemeClr val="bg1">
                    <a:lumMod val="75000"/>
                  </a:schemeClr>
                </a:solidFill>
                <a:latin typeface="Comic Sans MS" pitchFamily="66" charset="0"/>
              </a:rPr>
              <a:t>“ Гаазькі конвенції ” </a:t>
            </a:r>
            <a:br>
              <a:rPr lang="uk-UA" sz="2000" b="1" i="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щодо зброї та методів ведення війни  (</a:t>
            </a:r>
            <a:r>
              <a:rPr lang="uk-UA" sz="2000" b="1" dirty="0" err="1" smtClean="0">
                <a:solidFill>
                  <a:schemeClr val="bg1">
                    <a:lumMod val="75000"/>
                  </a:schemeClr>
                </a:solidFill>
                <a:latin typeface="Comic Sans MS" pitchFamily="66" charset="0"/>
              </a:rPr>
              <a:t>“право</a:t>
            </a:r>
            <a:r>
              <a:rPr lang="uk-UA" sz="2000" b="1" dirty="0" smtClean="0">
                <a:solidFill>
                  <a:schemeClr val="bg1">
                    <a:lumMod val="75000"/>
                  </a:schemeClr>
                </a:solidFill>
                <a:latin typeface="Comic Sans MS" pitchFamily="66" charset="0"/>
              </a:rPr>
              <a:t> </a:t>
            </a:r>
            <a:r>
              <a:rPr lang="uk-UA" sz="2000" b="1" dirty="0" err="1" smtClean="0">
                <a:solidFill>
                  <a:schemeClr val="bg1">
                    <a:lumMod val="75000"/>
                  </a:schemeClr>
                </a:solidFill>
                <a:latin typeface="Comic Sans MS" pitchFamily="66" charset="0"/>
              </a:rPr>
              <a:t>Гааги”</a:t>
            </a:r>
            <a:r>
              <a:rPr lang="uk-UA" sz="2000" b="1" dirty="0" smtClean="0">
                <a:solidFill>
                  <a:schemeClr val="bg1">
                    <a:lumMod val="75000"/>
                  </a:schemeClr>
                </a:solidFill>
                <a:latin typeface="Comic Sans MS" pitchFamily="66" charset="0"/>
              </a:rPr>
              <a:t>)</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З 1949 року діють </a:t>
            </a:r>
            <a:r>
              <a:rPr lang="uk-UA" sz="2000" b="1" i="1" dirty="0" smtClean="0">
                <a:solidFill>
                  <a:schemeClr val="bg1">
                    <a:lumMod val="75000"/>
                  </a:schemeClr>
                </a:solidFill>
                <a:latin typeface="Comic Sans MS" pitchFamily="66" charset="0"/>
              </a:rPr>
              <a:t>Женевські конвенції</a:t>
            </a:r>
            <a:r>
              <a:rPr lang="uk-UA" sz="2000" b="1" dirty="0" smtClean="0">
                <a:solidFill>
                  <a:schemeClr val="bg1">
                    <a:lumMod val="75000"/>
                  </a:schemeClr>
                </a:solidFill>
                <a:latin typeface="Comic Sans MS" pitchFamily="66" charset="0"/>
              </a:rPr>
              <a:t>,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що захищають осіб, які не беруть участь або вже відійшли від бойових дій – цивільних, поранених, військовополонених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a:t>
            </a:r>
            <a:r>
              <a:rPr lang="uk-UA" sz="2000" b="1" dirty="0" err="1" smtClean="0">
                <a:solidFill>
                  <a:schemeClr val="bg1">
                    <a:lumMod val="75000"/>
                  </a:schemeClr>
                </a:solidFill>
                <a:latin typeface="Comic Sans MS" pitchFamily="66" charset="0"/>
              </a:rPr>
              <a:t>“право</a:t>
            </a:r>
            <a:r>
              <a:rPr lang="uk-UA" sz="2000" b="1" dirty="0" smtClean="0">
                <a:solidFill>
                  <a:schemeClr val="bg1">
                    <a:lumMod val="75000"/>
                  </a:schemeClr>
                </a:solidFill>
                <a:latin typeface="Comic Sans MS" pitchFamily="66" charset="0"/>
              </a:rPr>
              <a:t>  </a:t>
            </a:r>
            <a:r>
              <a:rPr lang="uk-UA" sz="2000" b="1" dirty="0" err="1" smtClean="0">
                <a:solidFill>
                  <a:schemeClr val="bg1">
                    <a:lumMod val="75000"/>
                  </a:schemeClr>
                </a:solidFill>
                <a:latin typeface="Comic Sans MS" pitchFamily="66" charset="0"/>
              </a:rPr>
              <a:t>Женеви”</a:t>
            </a:r>
            <a:r>
              <a:rPr lang="uk-UA" sz="2000" b="1" dirty="0" smtClean="0">
                <a:solidFill>
                  <a:schemeClr val="bg1">
                    <a:lumMod val="75000"/>
                  </a:schemeClr>
                </a:solidFill>
                <a:latin typeface="Comic Sans MS" pitchFamily="66" charset="0"/>
              </a:rPr>
              <a:t>).</a:t>
            </a:r>
            <a:br>
              <a:rPr lang="uk-UA" sz="2000" b="1" dirty="0" smtClean="0">
                <a:solidFill>
                  <a:schemeClr val="bg1">
                    <a:lumMod val="75000"/>
                  </a:schemeClr>
                </a:solidFill>
                <a:latin typeface="Comic Sans MS" pitchFamily="66" charset="0"/>
              </a:rPr>
            </a:br>
            <a:r>
              <a:rPr lang="uk-UA" sz="2000" b="1" dirty="0" smtClean="0">
                <a:latin typeface="Comic Sans MS" pitchFamily="66" charset="0"/>
              </a:rPr>
              <a:t/>
            </a:r>
            <a:br>
              <a:rPr lang="uk-UA" sz="2000" b="1" dirty="0" smtClean="0">
                <a:latin typeface="Comic Sans MS" pitchFamily="66" charset="0"/>
              </a:rPr>
            </a:br>
            <a:r>
              <a:rPr lang="uk-UA" sz="2000" b="1" dirty="0" smtClean="0">
                <a:latin typeface="Comic Sans MS" pitchFamily="66" charset="0"/>
              </a:rPr>
              <a:t/>
            </a:r>
            <a:br>
              <a:rPr lang="uk-UA" sz="2000" b="1" dirty="0" smtClean="0">
                <a:latin typeface="Comic Sans MS" pitchFamily="66" charset="0"/>
              </a:rPr>
            </a:br>
            <a:endParaRPr lang="ru-RU" sz="2000" b="1" dirty="0">
              <a:latin typeface="Comic Sans MS" pitchFamily="66" charset="0"/>
            </a:endParaRPr>
          </a:p>
        </p:txBody>
      </p:sp>
      <p:pic>
        <p:nvPicPr>
          <p:cNvPr id="7172" name="Picture 4" descr="Цей день в історії : 22 серпня 1864 : Женевська конвенція"/>
          <p:cNvPicPr>
            <a:picLocks noChangeAspect="1" noChangeArrowheads="1"/>
          </p:cNvPicPr>
          <p:nvPr/>
        </p:nvPicPr>
        <p:blipFill>
          <a:blip r:embed="rId2"/>
          <a:srcRect/>
          <a:stretch>
            <a:fillRect/>
          </a:stretch>
        </p:blipFill>
        <p:spPr bwMode="auto">
          <a:xfrm>
            <a:off x="5429256" y="3357562"/>
            <a:ext cx="3143272" cy="3143272"/>
          </a:xfrm>
          <a:prstGeom prst="rect">
            <a:avLst/>
          </a:prstGeom>
          <a:noFill/>
        </p:spPr>
      </p:pic>
      <p:pic>
        <p:nvPicPr>
          <p:cNvPr id="7174" name="Picture 6" descr="Міжнародне гуманітарне право. | Тест з захисту України – «На Урок»"/>
          <p:cNvPicPr>
            <a:picLocks noChangeAspect="1" noChangeArrowheads="1"/>
          </p:cNvPicPr>
          <p:nvPr/>
        </p:nvPicPr>
        <p:blipFill>
          <a:blip r:embed="rId3"/>
          <a:srcRect/>
          <a:stretch>
            <a:fillRect/>
          </a:stretch>
        </p:blipFill>
        <p:spPr bwMode="auto">
          <a:xfrm>
            <a:off x="3357554" y="3571876"/>
            <a:ext cx="1809750" cy="2524126"/>
          </a:xfrm>
          <a:prstGeom prst="rect">
            <a:avLst/>
          </a:prstGeom>
          <a:noFill/>
        </p:spPr>
      </p:pic>
      <p:pic>
        <p:nvPicPr>
          <p:cNvPr id="7176" name="Picture 8" descr="Гаагские мирные конференции 1899 и 1907 годов: российская инициатива и  дальнейшее развитие МГП | Международный Комитет Красного Креста"/>
          <p:cNvPicPr>
            <a:picLocks noChangeAspect="1" noChangeArrowheads="1"/>
          </p:cNvPicPr>
          <p:nvPr/>
        </p:nvPicPr>
        <p:blipFill>
          <a:blip r:embed="rId4" cstate="print"/>
          <a:srcRect/>
          <a:stretch>
            <a:fillRect/>
          </a:stretch>
        </p:blipFill>
        <p:spPr bwMode="auto">
          <a:xfrm>
            <a:off x="428596" y="2714620"/>
            <a:ext cx="2571768" cy="1928826"/>
          </a:xfrm>
          <a:prstGeom prst="rect">
            <a:avLst/>
          </a:prstGeom>
          <a:noFill/>
        </p:spPr>
      </p:pic>
      <p:pic>
        <p:nvPicPr>
          <p:cNvPr id="7178" name="Picture 10" descr="Від пірамід із голів до Женевських конвенцій. Як змінювалася доля  військовополонених - WAS"/>
          <p:cNvPicPr>
            <a:picLocks noChangeAspect="1" noChangeArrowheads="1"/>
          </p:cNvPicPr>
          <p:nvPr/>
        </p:nvPicPr>
        <p:blipFill>
          <a:blip r:embed="rId5" cstate="print"/>
          <a:srcRect/>
          <a:stretch>
            <a:fillRect/>
          </a:stretch>
        </p:blipFill>
        <p:spPr bwMode="auto">
          <a:xfrm>
            <a:off x="714348" y="4786322"/>
            <a:ext cx="2500330" cy="1659455"/>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1142984"/>
            <a:ext cx="8229600" cy="1143000"/>
          </a:xfrm>
        </p:spPr>
        <p:txBody>
          <a:bodyPr>
            <a:noAutofit/>
          </a:bodyPr>
          <a:lstStyle/>
          <a:p>
            <a:r>
              <a:rPr lang="uk-UA" sz="1800" b="1" dirty="0" smtClean="0">
                <a:solidFill>
                  <a:schemeClr val="bg1">
                    <a:lumMod val="75000"/>
                  </a:schemeClr>
                </a:solidFill>
                <a:latin typeface="Comic Sans MS" pitchFamily="66" charset="0"/>
              </a:rPr>
              <a:t>Закони та звичаї війни починають діяти лише з початком</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збройного конфлікту.</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Це </a:t>
            </a:r>
            <a:r>
              <a:rPr lang="uk-UA" sz="1800" b="1" dirty="0" err="1" smtClean="0">
                <a:solidFill>
                  <a:schemeClr val="bg1">
                    <a:lumMod val="75000"/>
                  </a:schemeClr>
                </a:solidFill>
                <a:latin typeface="Comic Sans MS" pitchFamily="66" charset="0"/>
              </a:rPr>
              <a:t>“</a:t>
            </a:r>
            <a:r>
              <a:rPr lang="uk-UA" sz="1800" b="1" i="1" dirty="0" err="1" smtClean="0">
                <a:solidFill>
                  <a:schemeClr val="bg1">
                    <a:lumMod val="75000"/>
                  </a:schemeClr>
                </a:solidFill>
                <a:latin typeface="Comic Sans MS" pitchFamily="66" charset="0"/>
              </a:rPr>
              <a:t>право</a:t>
            </a:r>
            <a:r>
              <a:rPr lang="uk-UA" sz="1800" b="1" i="1" dirty="0" smtClean="0">
                <a:solidFill>
                  <a:schemeClr val="bg1">
                    <a:lumMod val="75000"/>
                  </a:schemeClr>
                </a:solidFill>
                <a:latin typeface="Comic Sans MS" pitchFamily="66" charset="0"/>
              </a:rPr>
              <a:t> на війну </a:t>
            </a:r>
            <a:r>
              <a:rPr lang="uk-UA" sz="1800" b="1" dirty="0" smtClean="0">
                <a:solidFill>
                  <a:schemeClr val="bg1">
                    <a:lumMod val="75000"/>
                  </a:schemeClr>
                </a:solidFill>
                <a:latin typeface="Comic Sans MS" pitchFamily="66" charset="0"/>
              </a:rPr>
              <a:t>” або </a:t>
            </a:r>
            <a:r>
              <a:rPr lang="uk-UA" sz="1800" b="1" dirty="0" err="1" smtClean="0">
                <a:solidFill>
                  <a:schemeClr val="bg1">
                    <a:lumMod val="75000"/>
                  </a:schemeClr>
                </a:solidFill>
                <a:latin typeface="Comic Sans MS" pitchFamily="66" charset="0"/>
              </a:rPr>
              <a:t>“</a:t>
            </a:r>
            <a:r>
              <a:rPr lang="uk-UA" sz="1800" b="1" i="1" dirty="0" err="1" smtClean="0">
                <a:solidFill>
                  <a:schemeClr val="bg1">
                    <a:lumMod val="75000"/>
                  </a:schemeClr>
                </a:solidFill>
                <a:latin typeface="Comic Sans MS" pitchFamily="66" charset="0"/>
              </a:rPr>
              <a:t>право</a:t>
            </a:r>
            <a:r>
              <a:rPr lang="uk-UA" sz="1800" b="1" i="1" dirty="0" smtClean="0">
                <a:solidFill>
                  <a:schemeClr val="bg1">
                    <a:lumMod val="75000"/>
                  </a:schemeClr>
                </a:solidFill>
                <a:latin typeface="Comic Sans MS" pitchFamily="66" charset="0"/>
              </a:rPr>
              <a:t> проти війни </a:t>
            </a:r>
            <a:r>
              <a:rPr lang="uk-UA" sz="1800" b="1" dirty="0" smtClean="0">
                <a:solidFill>
                  <a:schemeClr val="bg1">
                    <a:lumMod val="75000"/>
                  </a:schemeClr>
                </a:solidFill>
                <a:latin typeface="Comic Sans MS" pitchFamily="66" charset="0"/>
              </a:rPr>
              <a:t>”-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заборона застосовувати силу або погрози силою.</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Застосування сили допускається:</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як самооборона у випадку збройного нападу;</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за рішенням Ради Безпеки ООН.</a:t>
            </a:r>
            <a:br>
              <a:rPr lang="uk-UA" sz="1800" b="1" dirty="0" smtClean="0">
                <a:solidFill>
                  <a:schemeClr val="bg1">
                    <a:lumMod val="75000"/>
                  </a:schemeClr>
                </a:solidFill>
                <a:latin typeface="Comic Sans MS" pitchFamily="66" charset="0"/>
              </a:rPr>
            </a:br>
            <a:r>
              <a:rPr lang="uk-UA" sz="1800" b="1" dirty="0" smtClean="0">
                <a:latin typeface="Comic Sans MS" pitchFamily="66" charset="0"/>
              </a:rPr>
              <a:t/>
            </a:r>
            <a:br>
              <a:rPr lang="uk-UA" sz="1800" b="1" dirty="0" smtClean="0">
                <a:latin typeface="Comic Sans MS" pitchFamily="66" charset="0"/>
              </a:rPr>
            </a:br>
            <a:r>
              <a:rPr lang="uk-UA" sz="1800" b="1" dirty="0" smtClean="0">
                <a:latin typeface="Comic Sans MS" pitchFamily="66" charset="0"/>
              </a:rPr>
              <a:t>                              </a:t>
            </a:r>
            <a:endParaRPr lang="ru-RU" sz="1800" b="1" dirty="0">
              <a:latin typeface="Comic Sans MS" pitchFamily="66" charset="0"/>
            </a:endParaRPr>
          </a:p>
        </p:txBody>
      </p:sp>
      <p:pic>
        <p:nvPicPr>
          <p:cNvPr id="6146" name="Picture 2" descr="Що таке закони ведення війни: що дозволено, захист цивільних, покарання"/>
          <p:cNvPicPr>
            <a:picLocks noChangeAspect="1" noChangeArrowheads="1"/>
          </p:cNvPicPr>
          <p:nvPr/>
        </p:nvPicPr>
        <p:blipFill>
          <a:blip r:embed="rId2" cstate="print"/>
          <a:srcRect/>
          <a:stretch>
            <a:fillRect/>
          </a:stretch>
        </p:blipFill>
        <p:spPr bwMode="auto">
          <a:xfrm>
            <a:off x="3000364" y="2714620"/>
            <a:ext cx="3071834" cy="1727907"/>
          </a:xfrm>
          <a:prstGeom prst="rect">
            <a:avLst/>
          </a:prstGeom>
          <a:noFill/>
        </p:spPr>
      </p:pic>
      <p:sp>
        <p:nvSpPr>
          <p:cNvPr id="6148" name="AutoShape 4" descr="Подоляк рассказал, когда закончится война в Украине - Общество - StopCo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6150" name="AutoShape 6" descr="Подоляк рассказал, когда закончится война в Украине - Общество - StopCo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6154" name="Picture 10" descr="Генштаб ЗСУ повідомив про ситуацію на фронтах станом на 225-й день війни »  Слово і Діло"/>
          <p:cNvPicPr>
            <a:picLocks noChangeAspect="1" noChangeArrowheads="1"/>
          </p:cNvPicPr>
          <p:nvPr/>
        </p:nvPicPr>
        <p:blipFill>
          <a:blip r:embed="rId3"/>
          <a:srcRect/>
          <a:stretch>
            <a:fillRect/>
          </a:stretch>
        </p:blipFill>
        <p:spPr bwMode="auto">
          <a:xfrm>
            <a:off x="5286380" y="4572008"/>
            <a:ext cx="2893238" cy="1928826"/>
          </a:xfrm>
          <a:prstGeom prst="rect">
            <a:avLst/>
          </a:prstGeom>
          <a:noFill/>
        </p:spPr>
      </p:pic>
      <p:pic>
        <p:nvPicPr>
          <p:cNvPr id="6156" name="Picture 12" descr="19 листопада — війна Росії в Україні — онлайн Суспільного"/>
          <p:cNvPicPr>
            <a:picLocks noChangeAspect="1" noChangeArrowheads="1"/>
          </p:cNvPicPr>
          <p:nvPr/>
        </p:nvPicPr>
        <p:blipFill>
          <a:blip r:embed="rId4"/>
          <a:srcRect/>
          <a:stretch>
            <a:fillRect/>
          </a:stretch>
        </p:blipFill>
        <p:spPr bwMode="auto">
          <a:xfrm>
            <a:off x="714348" y="4572008"/>
            <a:ext cx="3555998" cy="2000249"/>
          </a:xfrm>
          <a:prstGeom prst="rect">
            <a:avLst/>
          </a:prstGeom>
          <a:noFill/>
        </p:spPr>
      </p:pic>
      <p:pic>
        <p:nvPicPr>
          <p:cNvPr id="6158" name="Picture 14" descr="Політика. Право. Життя.: ОСНОВНІ ПОЛОЖЕННЯ МІЖНАРОДНОГО ГУМАНІТАРНОГО ПРАВА"/>
          <p:cNvPicPr>
            <a:picLocks noChangeAspect="1" noChangeArrowheads="1"/>
          </p:cNvPicPr>
          <p:nvPr/>
        </p:nvPicPr>
        <p:blipFill>
          <a:blip r:embed="rId5" cstate="print"/>
          <a:srcRect/>
          <a:stretch>
            <a:fillRect/>
          </a:stretch>
        </p:blipFill>
        <p:spPr bwMode="auto">
          <a:xfrm>
            <a:off x="285720" y="2571744"/>
            <a:ext cx="2578553" cy="1714512"/>
          </a:xfrm>
          <a:prstGeom prst="rect">
            <a:avLst/>
          </a:prstGeom>
          <a:noFill/>
        </p:spPr>
      </p:pic>
      <p:pic>
        <p:nvPicPr>
          <p:cNvPr id="6160" name="Picture 16" descr="Страшно звикати до війни, але це полегшує роботу&quot;. Історія рятувальника  ДСНС з Чернігова | Історії | ЛІГА.Life"/>
          <p:cNvPicPr>
            <a:picLocks noChangeAspect="1" noChangeArrowheads="1"/>
          </p:cNvPicPr>
          <p:nvPr/>
        </p:nvPicPr>
        <p:blipFill>
          <a:blip r:embed="rId6" cstate="print"/>
          <a:srcRect/>
          <a:stretch>
            <a:fillRect/>
          </a:stretch>
        </p:blipFill>
        <p:spPr bwMode="auto">
          <a:xfrm>
            <a:off x="6286512" y="2571744"/>
            <a:ext cx="2570482" cy="1714512"/>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2786058"/>
            <a:ext cx="8229600" cy="1143000"/>
          </a:xfrm>
        </p:spPr>
        <p:txBody>
          <a:bodyPr>
            <a:noAutofit/>
          </a:bodyPr>
          <a:lstStyle/>
          <a:p>
            <a:r>
              <a:rPr lang="uk-UA" sz="1800" b="1" dirty="0" smtClean="0">
                <a:solidFill>
                  <a:schemeClr val="bg1">
                    <a:lumMod val="75000"/>
                  </a:schemeClr>
                </a:solidFill>
                <a:latin typeface="Comic Sans MS" pitchFamily="66" charset="0"/>
              </a:rPr>
              <a:t>Закони та звичаї війни стосуються:</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a:t>
            </a:r>
            <a:r>
              <a:rPr lang="uk-UA" sz="1800" b="1" i="1" dirty="0" smtClean="0">
                <a:solidFill>
                  <a:schemeClr val="bg1">
                    <a:lumMod val="75000"/>
                  </a:schemeClr>
                </a:solidFill>
                <a:latin typeface="Comic Sans MS" pitchFamily="66" charset="0"/>
              </a:rPr>
              <a:t>комбатантів</a:t>
            </a:r>
            <a:r>
              <a:rPr lang="uk-UA" sz="1800" b="1" dirty="0" smtClean="0">
                <a:solidFill>
                  <a:schemeClr val="bg1">
                    <a:lumMod val="75000"/>
                  </a:schemeClr>
                </a:solidFill>
                <a:latin typeface="Comic Sans MS" pitchFamily="66" charset="0"/>
              </a:rPr>
              <a:t>-тих, хто входить до складу збройних сил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і має </a:t>
            </a:r>
            <a:r>
              <a:rPr lang="uk-UA" sz="1800" b="1" dirty="0" err="1" smtClean="0">
                <a:solidFill>
                  <a:schemeClr val="bg1">
                    <a:lumMod val="75000"/>
                  </a:schemeClr>
                </a:solidFill>
                <a:latin typeface="Comic Sans MS" pitchFamily="66" charset="0"/>
              </a:rPr>
              <a:t>“</a:t>
            </a:r>
            <a:r>
              <a:rPr lang="uk-UA" sz="1800" b="1" i="1" dirty="0" err="1" smtClean="0">
                <a:solidFill>
                  <a:schemeClr val="bg1">
                    <a:lumMod val="75000"/>
                  </a:schemeClr>
                </a:solidFill>
                <a:latin typeface="Comic Sans MS" pitchFamily="66" charset="0"/>
              </a:rPr>
              <a:t>імунітет</a:t>
            </a:r>
            <a:r>
              <a:rPr lang="uk-UA" sz="1800" b="1" i="1" dirty="0" smtClean="0">
                <a:solidFill>
                  <a:schemeClr val="bg1">
                    <a:lumMod val="75000"/>
                  </a:schemeClr>
                </a:solidFill>
                <a:latin typeface="Comic Sans MS" pitchFamily="66" charset="0"/>
              </a:rPr>
              <a:t>  комбатантів </a:t>
            </a:r>
            <a:r>
              <a:rPr lang="uk-UA" sz="1800" b="1" dirty="0" smtClean="0">
                <a:solidFill>
                  <a:schemeClr val="bg1">
                    <a:lumMod val="75000"/>
                  </a:schemeClr>
                </a:solidFill>
                <a:latin typeface="Comic Sans MS" pitchFamily="66" charset="0"/>
              </a:rPr>
              <a:t>” (захист від переслідування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за участь у бойових діях,</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якщо ними не порушувалося гуманітарне право);</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a:t>
            </a:r>
            <a:r>
              <a:rPr lang="uk-UA" sz="1800" b="1" i="1" dirty="0" smtClean="0">
                <a:solidFill>
                  <a:schemeClr val="bg1">
                    <a:lumMod val="75000"/>
                  </a:schemeClr>
                </a:solidFill>
                <a:latin typeface="Comic Sans MS" pitchFamily="66" charset="0"/>
              </a:rPr>
              <a:t>військовополонених</a:t>
            </a:r>
            <a:r>
              <a:rPr lang="uk-UA" sz="1800" b="1" dirty="0" smtClean="0">
                <a:solidFill>
                  <a:schemeClr val="bg1">
                    <a:lumMod val="75000"/>
                  </a:schemeClr>
                </a:solidFill>
                <a:latin typeface="Comic Sans MS" pitchFamily="66" charset="0"/>
              </a:rPr>
              <a:t> – бійців, що опиняються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під владою супротивника;</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a:t>
            </a:r>
            <a:r>
              <a:rPr lang="uk-UA" sz="1800" b="1" i="1" dirty="0" smtClean="0">
                <a:solidFill>
                  <a:schemeClr val="bg1">
                    <a:lumMod val="75000"/>
                  </a:schemeClr>
                </a:solidFill>
                <a:latin typeface="Comic Sans MS" pitchFamily="66" charset="0"/>
              </a:rPr>
              <a:t>партизанів</a:t>
            </a:r>
            <a:r>
              <a:rPr lang="uk-UA" sz="1800" b="1" dirty="0" smtClean="0">
                <a:solidFill>
                  <a:schemeClr val="bg1">
                    <a:lumMod val="75000"/>
                  </a:schemeClr>
                </a:solidFill>
                <a:latin typeface="Comic Sans MS" pitchFamily="66" charset="0"/>
              </a:rPr>
              <a:t>, коли вони відкрито носять зброю,</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позначають себе знаком, який видно здалеку,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дотримуються законів та звичаїв війни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і мають відповідального командувача;</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a:t>
            </a:r>
            <a:r>
              <a:rPr lang="uk-UA" sz="1800" b="1" i="1" dirty="0" smtClean="0">
                <a:solidFill>
                  <a:schemeClr val="bg1">
                    <a:lumMod val="75000"/>
                  </a:schemeClr>
                </a:solidFill>
                <a:latin typeface="Comic Sans MS" pitchFamily="66" charset="0"/>
              </a:rPr>
              <a:t>медиків та духовників</a:t>
            </a:r>
            <a:r>
              <a:rPr lang="uk-UA" sz="1800" b="1" dirty="0" smtClean="0">
                <a:solidFill>
                  <a:schemeClr val="bg1">
                    <a:lumMod val="75000"/>
                  </a:schemeClr>
                </a:solidFill>
                <a:latin typeface="Comic Sans MS" pitchFamily="66" charset="0"/>
              </a:rPr>
              <a:t> - їх не можна атакувати,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але стріляти вони можуть лише для самозахисту;</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a:t>
            </a:r>
            <a:r>
              <a:rPr lang="uk-UA" sz="1800" b="1" i="1" dirty="0" smtClean="0">
                <a:solidFill>
                  <a:schemeClr val="bg1">
                    <a:lumMod val="75000"/>
                  </a:schemeClr>
                </a:solidFill>
                <a:latin typeface="Comic Sans MS" pitchFamily="66" charset="0"/>
              </a:rPr>
              <a:t>журналістів</a:t>
            </a:r>
            <a:r>
              <a:rPr lang="uk-UA" sz="1800" b="1" dirty="0" smtClean="0">
                <a:solidFill>
                  <a:schemeClr val="bg1">
                    <a:lumMod val="75000"/>
                  </a:schemeClr>
                </a:solidFill>
                <a:latin typeface="Comic Sans MS" pitchFamily="66" charset="0"/>
              </a:rPr>
              <a:t>, які працюють і гарячих точках,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але не беруть участь у боях;</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a:t>
            </a:r>
            <a:r>
              <a:rPr lang="uk-UA" sz="1800" b="1" i="1" dirty="0" smtClean="0">
                <a:solidFill>
                  <a:schemeClr val="bg1">
                    <a:lumMod val="75000"/>
                  </a:schemeClr>
                </a:solidFill>
                <a:latin typeface="Comic Sans MS" pitchFamily="66" charset="0"/>
              </a:rPr>
              <a:t>цивільних</a:t>
            </a:r>
            <a:r>
              <a:rPr lang="uk-UA" sz="1800" b="1" dirty="0" smtClean="0">
                <a:solidFill>
                  <a:schemeClr val="bg1">
                    <a:lumMod val="75000"/>
                  </a:schemeClr>
                </a:solidFill>
                <a:latin typeface="Comic Sans MS" pitchFamily="66" charset="0"/>
              </a:rPr>
              <a:t> – учасників спротиву, які перебувають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на не окупованій території, відкрито носять зброю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та поважають закони та звичаї війни </a:t>
            </a:r>
            <a:br>
              <a:rPr lang="uk-UA" sz="1800" b="1" dirty="0" smtClean="0">
                <a:solidFill>
                  <a:schemeClr val="bg1">
                    <a:lumMod val="75000"/>
                  </a:schemeClr>
                </a:solidFill>
                <a:latin typeface="Comic Sans MS" pitchFamily="66" charset="0"/>
              </a:rPr>
            </a:br>
            <a:r>
              <a:rPr lang="uk-UA" sz="1800" b="1" dirty="0" smtClean="0">
                <a:solidFill>
                  <a:schemeClr val="bg1">
                    <a:lumMod val="75000"/>
                  </a:schemeClr>
                </a:solidFill>
                <a:latin typeface="Comic Sans MS" pitchFamily="66" charset="0"/>
              </a:rPr>
              <a:t>  </a:t>
            </a:r>
            <a:r>
              <a:rPr lang="uk-UA" sz="1800" b="1" dirty="0" smtClean="0">
                <a:latin typeface="Comic Sans MS" pitchFamily="66" charset="0"/>
              </a:rPr>
              <a:t/>
            </a:r>
            <a:br>
              <a:rPr lang="uk-UA" sz="1800" b="1" dirty="0" smtClean="0">
                <a:latin typeface="Comic Sans MS" pitchFamily="66" charset="0"/>
              </a:rPr>
            </a:br>
            <a:endParaRPr lang="ru-RU" sz="1800" b="1" dirty="0">
              <a:latin typeface="Comic Sans MS" pitchFamily="66"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3071810"/>
            <a:ext cx="8229600" cy="1143000"/>
          </a:xfrm>
        </p:spPr>
        <p:txBody>
          <a:bodyPr>
            <a:normAutofit fontScale="90000"/>
          </a:bodyPr>
          <a:lstStyle/>
          <a:p>
            <a:r>
              <a:rPr lang="uk-UA" sz="2000" b="1" dirty="0" smtClean="0">
                <a:solidFill>
                  <a:schemeClr val="bg1">
                    <a:lumMod val="75000"/>
                  </a:schemeClr>
                </a:solidFill>
                <a:latin typeface="Comic Sans MS" pitchFamily="66" charset="0"/>
              </a:rPr>
              <a:t>Один із принципів законів та звичаїв війни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розрізнення цивільних і воєнних – людей та об</a:t>
            </a:r>
            <a:r>
              <a:rPr lang="en-US" sz="2000" b="1" dirty="0" smtClean="0">
                <a:solidFill>
                  <a:schemeClr val="bg1">
                    <a:lumMod val="75000"/>
                  </a:schemeClr>
                </a:solidFill>
                <a:latin typeface="Comic Sans MS" pitchFamily="66" charset="0"/>
              </a:rPr>
              <a:t>’</a:t>
            </a:r>
            <a:r>
              <a:rPr lang="uk-UA" sz="2000" b="1" dirty="0" err="1" smtClean="0">
                <a:solidFill>
                  <a:schemeClr val="bg1">
                    <a:lumMod val="75000"/>
                  </a:schemeClr>
                </a:solidFill>
                <a:latin typeface="Comic Sans MS" pitchFamily="66" charset="0"/>
              </a:rPr>
              <a:t>єктів</a:t>
            </a:r>
            <a:r>
              <a:rPr lang="uk-UA" sz="2000" b="1" dirty="0" smtClean="0">
                <a:solidFill>
                  <a:schemeClr val="bg1">
                    <a:lumMod val="75000"/>
                  </a:schemeClr>
                </a:solidFill>
                <a:latin typeface="Comic Sans MS" pitchFamily="66" charset="0"/>
              </a:rPr>
              <a:t>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і захист цивільних.</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1. На цивільних не можна нападати.</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2. На окупованій території загарбник несе відповідальність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за їжу та медикаменти для населення.</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3. Забороняється проводити терор та репресії, </a:t>
            </a:r>
            <a:br>
              <a:rPr lang="uk-UA" sz="2000" b="1" dirty="0" smtClean="0">
                <a:solidFill>
                  <a:schemeClr val="bg1">
                    <a:lumMod val="75000"/>
                  </a:schemeClr>
                </a:solidFill>
                <a:latin typeface="Comic Sans MS" pitchFamily="66" charset="0"/>
              </a:rPr>
            </a:br>
            <a:r>
              <a:rPr lang="uk-UA" sz="2000" b="1" dirty="0" err="1" smtClean="0">
                <a:solidFill>
                  <a:schemeClr val="bg1">
                    <a:lumMod val="75000"/>
                  </a:schemeClr>
                </a:solidFill>
                <a:latin typeface="Comic Sans MS" pitchFamily="66" charset="0"/>
              </a:rPr>
              <a:t>гвалтувати</a:t>
            </a:r>
            <a:r>
              <a:rPr lang="uk-UA" sz="2000" b="1" dirty="0" smtClean="0">
                <a:solidFill>
                  <a:schemeClr val="bg1">
                    <a:lumMod val="75000"/>
                  </a:schemeClr>
                </a:solidFill>
                <a:latin typeface="Comic Sans MS" pitchFamily="66" charset="0"/>
              </a:rPr>
              <a:t> та примушувати до проституції жінок,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грабувати та знищувати майно цивільного населення.</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4. Надзвичайно важливою є добровільна евакуація населення. Примусове переселення на територію держави-окупанта заборонено.</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5. Не можна примушувати цивільних служити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у військах держави-окупанта або брати участь у війні.</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6. Забороняється примусом отримувати від цивільних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будь-яку інформацію</a:t>
            </a:r>
            <a:r>
              <a:rPr lang="uk-UA" sz="2000" b="1" dirty="0" smtClean="0">
                <a:solidFill>
                  <a:schemeClr val="accent2">
                    <a:lumMod val="50000"/>
                  </a:schemeClr>
                </a:solidFill>
                <a:latin typeface="Comic Sans MS" pitchFamily="66" charset="0"/>
              </a:rPr>
              <a:t/>
            </a:r>
            <a:br>
              <a:rPr lang="uk-UA" sz="2000" b="1" dirty="0" smtClean="0">
                <a:solidFill>
                  <a:schemeClr val="accent2">
                    <a:lumMod val="50000"/>
                  </a:schemeClr>
                </a:solidFill>
                <a:latin typeface="Comic Sans MS" pitchFamily="66" charset="0"/>
              </a:rPr>
            </a:br>
            <a:r>
              <a:rPr lang="uk-UA" sz="2000" b="1" dirty="0" smtClean="0">
                <a:solidFill>
                  <a:schemeClr val="accent2">
                    <a:lumMod val="50000"/>
                  </a:schemeClr>
                </a:solidFill>
                <a:latin typeface="Comic Sans MS" pitchFamily="66" charset="0"/>
              </a:rPr>
              <a:t/>
            </a:r>
            <a:br>
              <a:rPr lang="uk-UA" sz="2000" b="1" dirty="0" smtClean="0">
                <a:solidFill>
                  <a:schemeClr val="accent2">
                    <a:lumMod val="50000"/>
                  </a:schemeClr>
                </a:solidFill>
                <a:latin typeface="Comic Sans MS" pitchFamily="66" charset="0"/>
              </a:rPr>
            </a:br>
            <a:r>
              <a:rPr lang="uk-UA" sz="2000" b="1" dirty="0" smtClean="0">
                <a:latin typeface="Comic Sans MS" pitchFamily="66" charset="0"/>
              </a:rPr>
              <a:t/>
            </a:r>
            <a:br>
              <a:rPr lang="uk-UA" sz="2000" b="1" dirty="0" smtClean="0">
                <a:latin typeface="Comic Sans MS" pitchFamily="66" charset="0"/>
              </a:rPr>
            </a:br>
            <a:r>
              <a:rPr lang="uk-UA" sz="2000" b="1" dirty="0" smtClean="0">
                <a:latin typeface="Comic Sans MS" pitchFamily="66" charset="0"/>
              </a:rPr>
              <a:t/>
            </a:r>
            <a:br>
              <a:rPr lang="uk-UA" sz="2000" b="1" dirty="0" smtClean="0">
                <a:latin typeface="Comic Sans MS" pitchFamily="66" charset="0"/>
              </a:rPr>
            </a:br>
            <a:r>
              <a:rPr lang="uk-UA" sz="2000" b="1" dirty="0" smtClean="0">
                <a:latin typeface="Comic Sans MS" pitchFamily="66" charset="0"/>
              </a:rPr>
              <a:t/>
            </a:r>
            <a:br>
              <a:rPr lang="uk-UA" sz="2000" b="1" dirty="0" smtClean="0">
                <a:latin typeface="Comic Sans MS" pitchFamily="66" charset="0"/>
              </a:rPr>
            </a:br>
            <a:r>
              <a:rPr lang="uk-UA" sz="2000" b="1" dirty="0" smtClean="0">
                <a:latin typeface="Comic Sans MS" pitchFamily="66" charset="0"/>
              </a:rPr>
              <a:t/>
            </a:r>
            <a:br>
              <a:rPr lang="uk-UA" sz="2000" b="1" dirty="0" smtClean="0">
                <a:latin typeface="Comic Sans MS" pitchFamily="66" charset="0"/>
              </a:rPr>
            </a:br>
            <a:r>
              <a:rPr lang="uk-UA" sz="1800" b="1" dirty="0" smtClean="0">
                <a:latin typeface="Comic Sans MS" pitchFamily="66" charset="0"/>
              </a:rPr>
              <a:t/>
            </a:r>
            <a:br>
              <a:rPr lang="uk-UA" sz="1800" b="1" dirty="0" smtClean="0">
                <a:latin typeface="Comic Sans MS" pitchFamily="66" charset="0"/>
              </a:rPr>
            </a:br>
            <a:r>
              <a:rPr lang="uk-UA" sz="1800" b="1" dirty="0" smtClean="0">
                <a:latin typeface="Comic Sans MS" pitchFamily="66" charset="0"/>
              </a:rPr>
              <a:t/>
            </a:r>
            <a:br>
              <a:rPr lang="uk-UA" sz="1800" b="1" dirty="0" smtClean="0">
                <a:latin typeface="Comic Sans MS" pitchFamily="66" charset="0"/>
              </a:rPr>
            </a:br>
            <a:r>
              <a:rPr lang="uk-UA" sz="1800" b="1" dirty="0" smtClean="0">
                <a:latin typeface="Comic Sans MS" pitchFamily="66" charset="0"/>
              </a:rPr>
              <a:t/>
            </a:r>
            <a:br>
              <a:rPr lang="uk-UA" sz="1800" b="1" dirty="0" smtClean="0">
                <a:latin typeface="Comic Sans MS" pitchFamily="66" charset="0"/>
              </a:rPr>
            </a:br>
            <a:endParaRPr lang="ru-RU" sz="1800" b="1" dirty="0">
              <a:latin typeface="Comic Sans MS" pitchFamily="66" charset="0"/>
            </a:endParaRPr>
          </a:p>
        </p:txBody>
      </p:sp>
      <p:pic>
        <p:nvPicPr>
          <p:cNvPr id="4102" name="Picture 6" descr="Visit Ukraine - Тимчасово окуповані території України: правила життя та  ключові контакти"/>
          <p:cNvPicPr>
            <a:picLocks noChangeAspect="1" noChangeArrowheads="1"/>
          </p:cNvPicPr>
          <p:nvPr/>
        </p:nvPicPr>
        <p:blipFill>
          <a:blip r:embed="rId2"/>
          <a:srcRect/>
          <a:stretch>
            <a:fillRect/>
          </a:stretch>
        </p:blipFill>
        <p:spPr bwMode="auto">
          <a:xfrm>
            <a:off x="428596" y="4714884"/>
            <a:ext cx="2309829" cy="1732372"/>
          </a:xfrm>
          <a:prstGeom prst="rect">
            <a:avLst/>
          </a:prstGeom>
          <a:noFill/>
        </p:spPr>
      </p:pic>
      <p:pic>
        <p:nvPicPr>
          <p:cNvPr id="4104" name="Picture 8" descr="тимчасово окуповані території – Новини Здорової Людини"/>
          <p:cNvPicPr>
            <a:picLocks noChangeAspect="1" noChangeArrowheads="1"/>
          </p:cNvPicPr>
          <p:nvPr/>
        </p:nvPicPr>
        <p:blipFill>
          <a:blip r:embed="rId3"/>
          <a:srcRect/>
          <a:stretch>
            <a:fillRect/>
          </a:stretch>
        </p:blipFill>
        <p:spPr bwMode="auto">
          <a:xfrm>
            <a:off x="2857488" y="4714884"/>
            <a:ext cx="2619375" cy="1743076"/>
          </a:xfrm>
          <a:prstGeom prst="rect">
            <a:avLst/>
          </a:prstGeom>
          <a:noFill/>
        </p:spPr>
      </p:pic>
      <p:pic>
        <p:nvPicPr>
          <p:cNvPr id="4108" name="Picture 12" descr="Кран зі сльозами відкрито&quot;. Соцмережі плачуть та вітають звільнення Херсона  - BBC News Україна"/>
          <p:cNvPicPr>
            <a:picLocks noChangeAspect="1" noChangeArrowheads="1"/>
          </p:cNvPicPr>
          <p:nvPr/>
        </p:nvPicPr>
        <p:blipFill>
          <a:blip r:embed="rId4"/>
          <a:srcRect/>
          <a:stretch>
            <a:fillRect/>
          </a:stretch>
        </p:blipFill>
        <p:spPr bwMode="auto">
          <a:xfrm>
            <a:off x="5643570" y="4643446"/>
            <a:ext cx="3143272" cy="1768091"/>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348" y="1643050"/>
            <a:ext cx="8229600" cy="1143000"/>
          </a:xfrm>
        </p:spPr>
        <p:txBody>
          <a:bodyPr>
            <a:normAutofit fontScale="90000"/>
          </a:bodyPr>
          <a:lstStyle/>
          <a:p>
            <a:r>
              <a:rPr lang="uk-UA" sz="2000" b="1" dirty="0" smtClean="0">
                <a:solidFill>
                  <a:schemeClr val="bg1">
                    <a:lumMod val="75000"/>
                  </a:schemeClr>
                </a:solidFill>
                <a:latin typeface="Comic Sans MS" pitchFamily="66" charset="0"/>
              </a:rPr>
              <a:t>Не можна атакувати:</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1. Місця, які є культурною або духовною спадщиною.</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2.Об</a:t>
            </a:r>
            <a:r>
              <a:rPr lang="en-US" sz="2000" b="1" dirty="0" smtClean="0">
                <a:solidFill>
                  <a:schemeClr val="bg1">
                    <a:lumMod val="75000"/>
                  </a:schemeClr>
                </a:solidFill>
                <a:latin typeface="Comic Sans MS" pitchFamily="66" charset="0"/>
              </a:rPr>
              <a:t>’</a:t>
            </a:r>
            <a:r>
              <a:rPr lang="ru-RU" sz="2000" b="1" dirty="0" err="1" smtClean="0">
                <a:solidFill>
                  <a:schemeClr val="bg1">
                    <a:lumMod val="75000"/>
                  </a:schemeClr>
                </a:solidFill>
                <a:latin typeface="Comic Sans MS" pitchFamily="66" charset="0"/>
              </a:rPr>
              <a:t>єкти</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необхідні</a:t>
            </a:r>
            <a:r>
              <a:rPr lang="ru-RU" sz="2000" b="1" dirty="0" smtClean="0">
                <a:solidFill>
                  <a:schemeClr val="bg1">
                    <a:lumMod val="75000"/>
                  </a:schemeClr>
                </a:solidFill>
                <a:latin typeface="Comic Sans MS" pitchFamily="66" charset="0"/>
              </a:rPr>
              <a:t>  для </a:t>
            </a:r>
            <a:r>
              <a:rPr lang="ru-RU" sz="2000" b="1" dirty="0" err="1" smtClean="0">
                <a:solidFill>
                  <a:schemeClr val="bg1">
                    <a:lumMod val="75000"/>
                  </a:schemeClr>
                </a:solidFill>
                <a:latin typeface="Comic Sans MS" pitchFamily="66" charset="0"/>
              </a:rPr>
              <a:t>виживання</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населення</a:t>
            </a:r>
            <a:r>
              <a:rPr lang="ru-RU" sz="2000" b="1" dirty="0" smtClean="0">
                <a:solidFill>
                  <a:schemeClr val="bg1">
                    <a:lumMod val="75000"/>
                  </a:schemeClr>
                </a:solidFill>
                <a:latin typeface="Comic Sans MS" pitchFamily="66" charset="0"/>
              </a:rPr>
              <a:t>.</a:t>
            </a:r>
            <a:br>
              <a:rPr lang="ru-RU" sz="2000" b="1" dirty="0" smtClean="0">
                <a:solidFill>
                  <a:schemeClr val="bg1">
                    <a:lumMod val="75000"/>
                  </a:schemeClr>
                </a:solidFill>
                <a:latin typeface="Comic Sans MS" pitchFamily="66" charset="0"/>
              </a:rPr>
            </a:br>
            <a:r>
              <a:rPr lang="ru-RU" sz="2000" b="1" dirty="0" smtClean="0">
                <a:solidFill>
                  <a:schemeClr val="bg1">
                    <a:lumMod val="75000"/>
                  </a:schemeClr>
                </a:solidFill>
                <a:latin typeface="Comic Sans MS" pitchFamily="66" charset="0"/>
              </a:rPr>
              <a:t>3. </a:t>
            </a:r>
            <a:r>
              <a:rPr lang="ru-RU" sz="2000" b="1" dirty="0" err="1" smtClean="0">
                <a:solidFill>
                  <a:schemeClr val="bg1">
                    <a:lumMod val="75000"/>
                  </a:schemeClr>
                </a:solidFill>
                <a:latin typeface="Comic Sans MS" pitchFamily="66" charset="0"/>
              </a:rPr>
              <a:t>Греблі</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дамби</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атомні</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електростанції</a:t>
            </a:r>
            <a:r>
              <a:rPr lang="ru-RU" sz="2000" b="1" dirty="0" smtClean="0">
                <a:solidFill>
                  <a:schemeClr val="bg1">
                    <a:lumMod val="75000"/>
                  </a:schemeClr>
                </a:solidFill>
                <a:latin typeface="Comic Sans MS" pitchFamily="66" charset="0"/>
              </a:rPr>
              <a:t>.</a:t>
            </a:r>
            <a:br>
              <a:rPr lang="ru-RU" sz="2000" b="1" dirty="0" smtClean="0">
                <a:solidFill>
                  <a:schemeClr val="bg1">
                    <a:lumMod val="75000"/>
                  </a:schemeClr>
                </a:solidFill>
                <a:latin typeface="Comic Sans MS" pitchFamily="66" charset="0"/>
              </a:rPr>
            </a:br>
            <a:r>
              <a:rPr lang="ru-RU" sz="2000" b="1" dirty="0" smtClean="0">
                <a:solidFill>
                  <a:schemeClr val="bg1">
                    <a:lumMod val="75000"/>
                  </a:schemeClr>
                </a:solidFill>
                <a:latin typeface="Comic Sans MS" pitchFamily="66" charset="0"/>
              </a:rPr>
              <a:t>4.Лікарні та </a:t>
            </a:r>
            <a:r>
              <a:rPr lang="ru-RU" sz="2000" b="1" dirty="0" err="1" smtClean="0">
                <a:solidFill>
                  <a:schemeClr val="bg1">
                    <a:lumMod val="75000"/>
                  </a:schemeClr>
                </a:solidFill>
                <a:latin typeface="Comic Sans MS" pitchFamily="66" charset="0"/>
              </a:rPr>
              <a:t>шпиталі</a:t>
            </a:r>
            <a:r>
              <a:rPr lang="ru-RU" sz="2000" b="1" dirty="0" smtClean="0">
                <a:solidFill>
                  <a:schemeClr val="bg1">
                    <a:lumMod val="75000"/>
                  </a:schemeClr>
                </a:solidFill>
                <a:latin typeface="Comic Sans MS" pitchFamily="66" charset="0"/>
              </a:rPr>
              <a:t>.</a:t>
            </a:r>
            <a:br>
              <a:rPr lang="ru-RU" sz="2000" b="1" dirty="0" smtClean="0">
                <a:solidFill>
                  <a:schemeClr val="bg1">
                    <a:lumMod val="75000"/>
                  </a:schemeClr>
                </a:solidFill>
                <a:latin typeface="Comic Sans MS" pitchFamily="66" charset="0"/>
              </a:rPr>
            </a:br>
            <a:r>
              <a:rPr lang="ru-RU" sz="2000" b="1" dirty="0" smtClean="0">
                <a:solidFill>
                  <a:schemeClr val="bg1">
                    <a:lumMod val="75000"/>
                  </a:schemeClr>
                </a:solidFill>
                <a:latin typeface="Comic Sans MS" pitchFamily="66" charset="0"/>
              </a:rPr>
              <a:t>5.Забороненими </a:t>
            </a:r>
            <a:r>
              <a:rPr lang="ru-RU" sz="2000" b="1" dirty="0" err="1" smtClean="0">
                <a:solidFill>
                  <a:schemeClr val="bg1">
                    <a:lumMod val="75000"/>
                  </a:schemeClr>
                </a:solidFill>
                <a:latin typeface="Comic Sans MS" pitchFamily="66" charset="0"/>
              </a:rPr>
              <a:t>є</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невибіркові</a:t>
            </a:r>
            <a:r>
              <a:rPr lang="ru-RU" sz="2000" b="1" dirty="0" smtClean="0">
                <a:solidFill>
                  <a:schemeClr val="bg1">
                    <a:lumMod val="75000"/>
                  </a:schemeClr>
                </a:solidFill>
                <a:latin typeface="Comic Sans MS" pitchFamily="66" charset="0"/>
              </a:rPr>
              <a:t> напади.</a:t>
            </a:r>
            <a:br>
              <a:rPr lang="ru-RU" sz="2000" b="1" dirty="0" smtClean="0">
                <a:solidFill>
                  <a:schemeClr val="bg1">
                    <a:lumMod val="75000"/>
                  </a:schemeClr>
                </a:solidFill>
                <a:latin typeface="Comic Sans MS" pitchFamily="66" charset="0"/>
              </a:rPr>
            </a:br>
            <a:r>
              <a:rPr lang="ru-RU" sz="2000" b="1" dirty="0" smtClean="0">
                <a:solidFill>
                  <a:schemeClr val="bg1">
                    <a:lumMod val="75000"/>
                  </a:schemeClr>
                </a:solidFill>
                <a:latin typeface="Comic Sans MS" pitchFamily="66" charset="0"/>
              </a:rPr>
              <a:t>6. Не </a:t>
            </a:r>
            <a:r>
              <a:rPr lang="ru-RU" sz="2000" b="1" dirty="0" err="1" smtClean="0">
                <a:solidFill>
                  <a:schemeClr val="bg1">
                    <a:lumMod val="75000"/>
                  </a:schemeClr>
                </a:solidFill>
                <a:latin typeface="Comic Sans MS" pitchFamily="66" charset="0"/>
              </a:rPr>
              <a:t>можна</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наносити</a:t>
            </a:r>
            <a:r>
              <a:rPr lang="ru-RU" sz="2000" b="1" dirty="0" smtClean="0">
                <a:solidFill>
                  <a:schemeClr val="bg1">
                    <a:lumMod val="75000"/>
                  </a:schemeClr>
                </a:solidFill>
                <a:latin typeface="Comic Sans MS" pitchFamily="66" charset="0"/>
              </a:rPr>
              <a:t> шкоду природному </a:t>
            </a:r>
            <a:r>
              <a:rPr lang="ru-RU" sz="2000" b="1" dirty="0" err="1" smtClean="0">
                <a:solidFill>
                  <a:schemeClr val="bg1">
                    <a:lumMod val="75000"/>
                  </a:schemeClr>
                </a:solidFill>
                <a:latin typeface="Comic Sans MS" pitchFamily="66" charset="0"/>
              </a:rPr>
              <a:t>середовищу</a:t>
            </a:r>
            <a:r>
              <a:rPr lang="ru-RU" sz="2000" b="1" dirty="0" smtClean="0">
                <a:solidFill>
                  <a:schemeClr val="bg1">
                    <a:lumMod val="75000"/>
                  </a:schemeClr>
                </a:solidFill>
                <a:latin typeface="Comic Sans MS" pitchFamily="66" charset="0"/>
              </a:rPr>
              <a:t>.</a:t>
            </a:r>
            <a:br>
              <a:rPr lang="ru-RU" sz="2000" b="1" dirty="0" smtClean="0">
                <a:solidFill>
                  <a:schemeClr val="bg1">
                    <a:lumMod val="75000"/>
                  </a:schemeClr>
                </a:solidFill>
                <a:latin typeface="Comic Sans MS" pitchFamily="66" charset="0"/>
              </a:rPr>
            </a:br>
            <a:r>
              <a:rPr lang="ru-RU" sz="2000" b="1" dirty="0" smtClean="0">
                <a:solidFill>
                  <a:schemeClr val="bg1">
                    <a:lumMod val="75000"/>
                  </a:schemeClr>
                </a:solidFill>
                <a:latin typeface="Comic Sans MS" pitchFamily="66" charset="0"/>
              </a:rPr>
              <a:t>7. Заборонено </a:t>
            </a:r>
            <a:r>
              <a:rPr lang="ru-RU" sz="2000" b="1" dirty="0" err="1" smtClean="0">
                <a:solidFill>
                  <a:schemeClr val="bg1">
                    <a:lumMod val="75000"/>
                  </a:schemeClr>
                </a:solidFill>
                <a:latin typeface="Comic Sans MS" pitchFamily="66" charset="0"/>
              </a:rPr>
              <a:t>створювати</a:t>
            </a:r>
            <a:r>
              <a:rPr lang="ru-RU" sz="2000" b="1" dirty="0" smtClean="0">
                <a:solidFill>
                  <a:schemeClr val="bg1">
                    <a:lumMod val="75000"/>
                  </a:schemeClr>
                </a:solidFill>
                <a:latin typeface="Comic Sans MS" pitchFamily="66" charset="0"/>
              </a:rPr>
              <a:t> голод </a:t>
            </a:r>
            <a:r>
              <a:rPr lang="ru-RU" sz="2000" b="1" dirty="0" err="1" smtClean="0">
                <a:solidFill>
                  <a:schemeClr val="bg1">
                    <a:lumMod val="75000"/>
                  </a:schemeClr>
                </a:solidFill>
                <a:latin typeface="Comic Sans MS" pitchFamily="66" charset="0"/>
              </a:rPr>
              <a:t>серед</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цивільних</a:t>
            </a:r>
            <a:r>
              <a:rPr lang="ru-RU" sz="2000" b="1" dirty="0" smtClean="0">
                <a:solidFill>
                  <a:schemeClr val="bg1">
                    <a:lumMod val="75000"/>
                  </a:schemeClr>
                </a:solidFill>
                <a:latin typeface="Comic Sans MS" pitchFamily="66" charset="0"/>
              </a:rPr>
              <a:t>.</a:t>
            </a:r>
            <a:br>
              <a:rPr lang="ru-RU" sz="2000" b="1" dirty="0" smtClean="0">
                <a:solidFill>
                  <a:schemeClr val="bg1">
                    <a:lumMod val="75000"/>
                  </a:schemeClr>
                </a:solidFill>
                <a:latin typeface="Comic Sans MS" pitchFamily="66" charset="0"/>
              </a:rPr>
            </a:br>
            <a:r>
              <a:rPr lang="ru-RU" sz="2000" b="1" dirty="0" smtClean="0">
                <a:solidFill>
                  <a:schemeClr val="bg1">
                    <a:lumMod val="75000"/>
                  </a:schemeClr>
                </a:solidFill>
                <a:latin typeface="Comic Sans MS" pitchFamily="66" charset="0"/>
              </a:rPr>
              <a:t>8. Не </a:t>
            </a:r>
            <a:r>
              <a:rPr lang="ru-RU" sz="2000" b="1" dirty="0" err="1" smtClean="0">
                <a:solidFill>
                  <a:schemeClr val="bg1">
                    <a:lumMod val="75000"/>
                  </a:schemeClr>
                </a:solidFill>
                <a:latin typeface="Comic Sans MS" pitchFamily="66" charset="0"/>
              </a:rPr>
              <a:t>допускається</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віроломство</a:t>
            </a:r>
            <a:r>
              <a:rPr lang="ru-RU" sz="2000" b="1" dirty="0" smtClean="0">
                <a:solidFill>
                  <a:schemeClr val="bg1">
                    <a:lumMod val="75000"/>
                  </a:schemeClr>
                </a:solidFill>
                <a:latin typeface="Comic Sans MS" pitchFamily="66" charset="0"/>
              </a:rPr>
              <a:t>.</a:t>
            </a:r>
            <a:br>
              <a:rPr lang="ru-RU" sz="2000" b="1" dirty="0" smtClean="0">
                <a:solidFill>
                  <a:schemeClr val="bg1">
                    <a:lumMod val="75000"/>
                  </a:schemeClr>
                </a:solidFill>
                <a:latin typeface="Comic Sans MS" pitchFamily="66" charset="0"/>
              </a:rPr>
            </a:br>
            <a:r>
              <a:rPr lang="ru-RU" sz="2000" b="1" dirty="0" smtClean="0">
                <a:solidFill>
                  <a:schemeClr val="bg1">
                    <a:lumMod val="75000"/>
                  </a:schemeClr>
                </a:solidFill>
                <a:latin typeface="Comic Sans MS" pitchFamily="66" charset="0"/>
              </a:rPr>
              <a:t>9. Не </a:t>
            </a:r>
            <a:r>
              <a:rPr lang="ru-RU" sz="2000" b="1" dirty="0" err="1" smtClean="0">
                <a:solidFill>
                  <a:schemeClr val="bg1">
                    <a:lumMod val="75000"/>
                  </a:schemeClr>
                </a:solidFill>
                <a:latin typeface="Comic Sans MS" pitchFamily="66" charset="0"/>
              </a:rPr>
              <a:t>можна</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нападати</a:t>
            </a:r>
            <a:r>
              <a:rPr lang="ru-RU" sz="2000" b="1" dirty="0" smtClean="0">
                <a:solidFill>
                  <a:schemeClr val="bg1">
                    <a:lumMod val="75000"/>
                  </a:schemeClr>
                </a:solidFill>
                <a:latin typeface="Comic Sans MS" pitchFamily="66" charset="0"/>
              </a:rPr>
              <a:t> на </a:t>
            </a:r>
            <a:r>
              <a:rPr lang="ru-RU" sz="2000" b="1" dirty="0" err="1" smtClean="0">
                <a:solidFill>
                  <a:schemeClr val="bg1">
                    <a:lumMod val="75000"/>
                  </a:schemeClr>
                </a:solidFill>
                <a:latin typeface="Comic Sans MS" pitchFamily="66" charset="0"/>
              </a:rPr>
              <a:t>поранених</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хворих</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і</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полонених</a:t>
            </a:r>
            <a:r>
              <a:rPr lang="ru-RU" sz="2000" b="1" dirty="0" smtClean="0">
                <a:solidFill>
                  <a:schemeClr val="bg1">
                    <a:lumMod val="75000"/>
                  </a:schemeClr>
                </a:solidFill>
                <a:latin typeface="Comic Sans MS" pitchFamily="66" charset="0"/>
              </a:rPr>
              <a:t>.</a:t>
            </a:r>
            <a:br>
              <a:rPr lang="ru-RU" sz="2000" b="1" dirty="0" smtClean="0">
                <a:solidFill>
                  <a:schemeClr val="bg1">
                    <a:lumMod val="75000"/>
                  </a:schemeClr>
                </a:solidFill>
                <a:latin typeface="Comic Sans MS" pitchFamily="66" charset="0"/>
              </a:rPr>
            </a:br>
            <a:r>
              <a:rPr lang="ru-RU" sz="2000" b="1" dirty="0" smtClean="0">
                <a:solidFill>
                  <a:schemeClr val="bg1">
                    <a:lumMod val="75000"/>
                  </a:schemeClr>
                </a:solidFill>
                <a:latin typeface="Comic Sans MS" pitchFamily="66" charset="0"/>
              </a:rPr>
              <a:t>10. </a:t>
            </a:r>
            <a:r>
              <a:rPr lang="ru-RU" sz="2000" b="1" dirty="0" err="1" smtClean="0">
                <a:solidFill>
                  <a:schemeClr val="bg1">
                    <a:lumMod val="75000"/>
                  </a:schemeClr>
                </a:solidFill>
                <a:latin typeface="Comic Sans MS" pitchFamily="66" charset="0"/>
              </a:rPr>
              <a:t>Злочинними</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є</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принципи</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накази</a:t>
            </a:r>
            <a:r>
              <a:rPr lang="ru-RU" sz="2000" b="1" dirty="0" smtClean="0">
                <a:solidFill>
                  <a:schemeClr val="bg1">
                    <a:lumMod val="75000"/>
                  </a:schemeClr>
                </a:solidFill>
                <a:latin typeface="Comic Sans MS" pitchFamily="66" charset="0"/>
              </a:rPr>
              <a:t> </a:t>
            </a:r>
            <a:br>
              <a:rPr lang="ru-RU" sz="2000" b="1" dirty="0" smtClean="0">
                <a:solidFill>
                  <a:schemeClr val="bg1">
                    <a:lumMod val="75000"/>
                  </a:schemeClr>
                </a:solidFill>
                <a:latin typeface="Comic Sans MS" pitchFamily="66" charset="0"/>
              </a:rPr>
            </a:br>
            <a:r>
              <a:rPr lang="ru-RU" sz="2000" b="1" dirty="0" err="1" smtClean="0">
                <a:solidFill>
                  <a:schemeClr val="bg1">
                    <a:lumMod val="75000"/>
                  </a:schemeClr>
                </a:solidFill>
                <a:latin typeface="Comic Sans MS" pitchFamily="66" charset="0"/>
              </a:rPr>
              <a:t>і</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навіть</a:t>
            </a:r>
            <a:r>
              <a:rPr lang="ru-RU" sz="2000" b="1" dirty="0" smtClean="0">
                <a:solidFill>
                  <a:schemeClr val="bg1">
                    <a:lumMod val="75000"/>
                  </a:schemeClr>
                </a:solidFill>
                <a:latin typeface="Comic Sans MS" pitchFamily="66" charset="0"/>
              </a:rPr>
              <a:t> погрози не </a:t>
            </a:r>
            <a:r>
              <a:rPr lang="ru-RU" sz="2000" b="1" dirty="0" err="1" smtClean="0">
                <a:solidFill>
                  <a:schemeClr val="bg1">
                    <a:lumMod val="75000"/>
                  </a:schemeClr>
                </a:solidFill>
                <a:latin typeface="Comic Sans MS" pitchFamily="66" charset="0"/>
              </a:rPr>
              <a:t>залишати</a:t>
            </a:r>
            <a:r>
              <a:rPr lang="ru-RU" sz="2000" b="1" dirty="0" smtClean="0">
                <a:solidFill>
                  <a:schemeClr val="bg1">
                    <a:lumMod val="75000"/>
                  </a:schemeClr>
                </a:solidFill>
                <a:latin typeface="Comic Sans MS" pitchFamily="66" charset="0"/>
              </a:rPr>
              <a:t>  </a:t>
            </a:r>
            <a:r>
              <a:rPr lang="ru-RU" sz="2000" b="1" dirty="0" err="1" smtClean="0">
                <a:solidFill>
                  <a:schemeClr val="bg1">
                    <a:lumMod val="75000"/>
                  </a:schemeClr>
                </a:solidFill>
                <a:latin typeface="Comic Sans MS" pitchFamily="66" charset="0"/>
              </a:rPr>
              <a:t>нікого</a:t>
            </a:r>
            <a:r>
              <a:rPr lang="ru-RU" sz="2000" b="1" dirty="0" smtClean="0">
                <a:solidFill>
                  <a:schemeClr val="bg1">
                    <a:lumMod val="75000"/>
                  </a:schemeClr>
                </a:solidFill>
                <a:latin typeface="Comic Sans MS" pitchFamily="66" charset="0"/>
              </a:rPr>
              <a:t> у </a:t>
            </a:r>
            <a:r>
              <a:rPr lang="ru-RU" sz="2000" b="1" dirty="0" err="1" smtClean="0">
                <a:solidFill>
                  <a:schemeClr val="bg1">
                    <a:lumMod val="75000"/>
                  </a:schemeClr>
                </a:solidFill>
                <a:latin typeface="Comic Sans MS" pitchFamily="66" charset="0"/>
              </a:rPr>
              <a:t>живих</a:t>
            </a:r>
            <a:r>
              <a:rPr lang="ru-RU" sz="2000" b="1" dirty="0" smtClean="0">
                <a:solidFill>
                  <a:schemeClr val="bg1">
                    <a:lumMod val="75000"/>
                  </a:schemeClr>
                </a:solidFill>
                <a:latin typeface="Comic Sans MS" pitchFamily="66" charset="0"/>
              </a:rPr>
              <a:t>. </a:t>
            </a:r>
            <a:r>
              <a:rPr lang="ru-RU" sz="1800" b="1" dirty="0" smtClean="0">
                <a:solidFill>
                  <a:schemeClr val="bg1">
                    <a:lumMod val="75000"/>
                  </a:schemeClr>
                </a:solidFill>
                <a:latin typeface="Comic Sans MS" pitchFamily="66" charset="0"/>
              </a:rPr>
              <a:t/>
            </a:r>
            <a:br>
              <a:rPr lang="ru-RU" sz="1800" b="1" dirty="0" smtClean="0">
                <a:solidFill>
                  <a:schemeClr val="bg1">
                    <a:lumMod val="75000"/>
                  </a:schemeClr>
                </a:solidFill>
                <a:latin typeface="Comic Sans MS" pitchFamily="66" charset="0"/>
              </a:rPr>
            </a:br>
            <a:r>
              <a:rPr lang="ru-RU" sz="1800" b="1" dirty="0" smtClean="0">
                <a:solidFill>
                  <a:schemeClr val="bg1">
                    <a:lumMod val="75000"/>
                  </a:schemeClr>
                </a:solidFill>
                <a:latin typeface="Comic Sans MS" pitchFamily="66" charset="0"/>
              </a:rPr>
              <a:t> </a:t>
            </a:r>
            <a:endParaRPr lang="ru-RU" sz="1800" b="1" dirty="0">
              <a:solidFill>
                <a:schemeClr val="bg1">
                  <a:lumMod val="75000"/>
                </a:schemeClr>
              </a:solidFill>
              <a:latin typeface="Comic Sans MS" pitchFamily="66" charset="0"/>
            </a:endParaRPr>
          </a:p>
        </p:txBody>
      </p:sp>
      <p:pic>
        <p:nvPicPr>
          <p:cNvPr id="3080" name="Picture 8" descr="Окупанти збільшили кількість техніки та військових РФ на Запорізькій АЕС"/>
          <p:cNvPicPr>
            <a:picLocks noChangeAspect="1" noChangeArrowheads="1"/>
          </p:cNvPicPr>
          <p:nvPr/>
        </p:nvPicPr>
        <p:blipFill>
          <a:blip r:embed="rId2"/>
          <a:srcRect/>
          <a:stretch>
            <a:fillRect/>
          </a:stretch>
        </p:blipFill>
        <p:spPr bwMode="auto">
          <a:xfrm>
            <a:off x="5500694" y="4357694"/>
            <a:ext cx="3429024" cy="1925969"/>
          </a:xfrm>
          <a:prstGeom prst="rect">
            <a:avLst/>
          </a:prstGeom>
          <a:noFill/>
        </p:spPr>
      </p:pic>
      <p:pic>
        <p:nvPicPr>
          <p:cNvPr id="3084" name="Picture 12" descr="Обстрел Константиновки и Торецка 22 августа 2022 - что известно об обстреле  Константиновки и Торецка | Факты ICTV"/>
          <p:cNvPicPr>
            <a:picLocks noChangeAspect="1" noChangeArrowheads="1"/>
          </p:cNvPicPr>
          <p:nvPr/>
        </p:nvPicPr>
        <p:blipFill>
          <a:blip r:embed="rId3"/>
          <a:srcRect/>
          <a:stretch>
            <a:fillRect/>
          </a:stretch>
        </p:blipFill>
        <p:spPr bwMode="auto">
          <a:xfrm>
            <a:off x="214282" y="3857628"/>
            <a:ext cx="3278210" cy="1843993"/>
          </a:xfrm>
          <a:prstGeom prst="rect">
            <a:avLst/>
          </a:prstGeom>
          <a:noFill/>
        </p:spPr>
      </p:pic>
      <p:pic>
        <p:nvPicPr>
          <p:cNvPr id="3086" name="Picture 14" descr="Всіхсвятський скит Святогірської лаври – Український інститут"/>
          <p:cNvPicPr>
            <a:picLocks noChangeAspect="1" noChangeArrowheads="1"/>
          </p:cNvPicPr>
          <p:nvPr/>
        </p:nvPicPr>
        <p:blipFill>
          <a:blip r:embed="rId4"/>
          <a:srcRect/>
          <a:stretch>
            <a:fillRect/>
          </a:stretch>
        </p:blipFill>
        <p:spPr bwMode="auto">
          <a:xfrm>
            <a:off x="3571868" y="3929066"/>
            <a:ext cx="1821651" cy="2428868"/>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1785926"/>
            <a:ext cx="8229600" cy="1143000"/>
          </a:xfrm>
        </p:spPr>
        <p:txBody>
          <a:bodyPr>
            <a:normAutofit fontScale="90000"/>
          </a:bodyPr>
          <a:lstStyle/>
          <a:p>
            <a:pPr algn="r"/>
            <a:r>
              <a:rPr lang="uk-UA" sz="2000" b="1" dirty="0" smtClean="0">
                <a:solidFill>
                  <a:schemeClr val="bg1">
                    <a:lumMod val="75000"/>
                  </a:schemeClr>
                </a:solidFill>
                <a:latin typeface="Comic Sans MS" pitchFamily="66" charset="0"/>
              </a:rPr>
              <a:t>Наскрізний принцип законів та звичаїв війни –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уникати фізичних страждань і більшої шкоди, ніж потрібна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для ослаблення противника.</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Забороняються:</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протипіхотні міни;</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касетні боєприпаси;</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деякі види осколкової зброї;</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лазерна зброя, призначена для осліплення людей;</a:t>
            </a:r>
            <a:br>
              <a:rPr lang="uk-UA" sz="2000" b="1" dirty="0" smtClean="0">
                <a:solidFill>
                  <a:schemeClr val="bg1">
                    <a:lumMod val="75000"/>
                  </a:schemeClr>
                </a:solidFill>
                <a:latin typeface="Comic Sans MS" pitchFamily="66" charset="0"/>
              </a:rPr>
            </a:br>
            <a:r>
              <a:rPr lang="uk-UA" sz="2000" b="1" dirty="0" err="1" smtClean="0">
                <a:solidFill>
                  <a:schemeClr val="bg1">
                    <a:lumMod val="75000"/>
                  </a:schemeClr>
                </a:solidFill>
                <a:latin typeface="Comic Sans MS" pitchFamily="66" charset="0"/>
              </a:rPr>
              <a:t>-хімічна</a:t>
            </a:r>
            <a:r>
              <a:rPr lang="uk-UA" sz="2000" b="1" dirty="0" smtClean="0">
                <a:solidFill>
                  <a:schemeClr val="bg1">
                    <a:lumMod val="75000"/>
                  </a:schemeClr>
                </a:solidFill>
                <a:latin typeface="Comic Sans MS" pitchFamily="66" charset="0"/>
              </a:rPr>
              <a:t> та біологічна зброя;</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ядерна зброя;</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міни-пастки;</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запалювальна зброя.</a:t>
            </a:r>
            <a:br>
              <a:rPr lang="uk-UA" sz="2000" b="1" dirty="0" smtClean="0">
                <a:solidFill>
                  <a:schemeClr val="bg1">
                    <a:lumMod val="75000"/>
                  </a:schemeClr>
                </a:solidFill>
                <a:latin typeface="Comic Sans MS" pitchFamily="66" charset="0"/>
              </a:rPr>
            </a:br>
            <a:r>
              <a:rPr lang="uk-UA" sz="2000" b="1" dirty="0" smtClean="0">
                <a:latin typeface="Comic Sans MS" pitchFamily="66" charset="0"/>
              </a:rPr>
              <a:t/>
            </a:r>
            <a:br>
              <a:rPr lang="uk-UA" sz="2000" b="1" dirty="0" smtClean="0">
                <a:latin typeface="Comic Sans MS" pitchFamily="66" charset="0"/>
              </a:rPr>
            </a:br>
            <a:r>
              <a:rPr lang="uk-UA" sz="1800" b="1" dirty="0" smtClean="0">
                <a:latin typeface="Comic Sans MS" pitchFamily="66" charset="0"/>
              </a:rPr>
              <a:t/>
            </a:r>
            <a:br>
              <a:rPr lang="uk-UA" sz="1800" b="1" dirty="0" smtClean="0">
                <a:latin typeface="Comic Sans MS" pitchFamily="66" charset="0"/>
              </a:rPr>
            </a:br>
            <a:endParaRPr lang="ru-RU" sz="1800" b="1" dirty="0">
              <a:latin typeface="Comic Sans MS" pitchFamily="66" charset="0"/>
            </a:endParaRPr>
          </a:p>
        </p:txBody>
      </p:sp>
      <p:pic>
        <p:nvPicPr>
          <p:cNvPr id="2052" name="Picture 4" descr="Ночью рашисты обстреляли Константиновку, разрушен многоквартирный дом — без  жертв – Восточный вариант"/>
          <p:cNvPicPr>
            <a:picLocks noChangeAspect="1" noChangeArrowheads="1"/>
          </p:cNvPicPr>
          <p:nvPr/>
        </p:nvPicPr>
        <p:blipFill>
          <a:blip r:embed="rId2"/>
          <a:srcRect/>
          <a:stretch>
            <a:fillRect/>
          </a:stretch>
        </p:blipFill>
        <p:spPr bwMode="auto">
          <a:xfrm>
            <a:off x="428596" y="1071546"/>
            <a:ext cx="1662495" cy="3606769"/>
          </a:xfrm>
          <a:prstGeom prst="rect">
            <a:avLst/>
          </a:prstGeom>
          <a:noFill/>
        </p:spPr>
      </p:pic>
      <p:pic>
        <p:nvPicPr>
          <p:cNvPr id="2054" name="Picture 6" descr="Оккупанты применили в Попасной запрещенные Женевской конвенцией фосфорные  бомбы, — Сергей Гайдай | Українські Новини"/>
          <p:cNvPicPr>
            <a:picLocks noChangeAspect="1" noChangeArrowheads="1"/>
          </p:cNvPicPr>
          <p:nvPr/>
        </p:nvPicPr>
        <p:blipFill>
          <a:blip r:embed="rId3"/>
          <a:srcRect/>
          <a:stretch>
            <a:fillRect/>
          </a:stretch>
        </p:blipFill>
        <p:spPr bwMode="auto">
          <a:xfrm>
            <a:off x="2214546" y="3000372"/>
            <a:ext cx="3000396" cy="2004780"/>
          </a:xfrm>
          <a:prstGeom prst="rect">
            <a:avLst/>
          </a:prstGeom>
          <a:noFill/>
        </p:spPr>
      </p:pic>
      <p:pic>
        <p:nvPicPr>
          <p:cNvPr id="2056" name="Picture 8" descr="Российская авиация разбросала в Сумах противопехотные мины - ОВАА"/>
          <p:cNvPicPr>
            <a:picLocks noChangeAspect="1" noChangeArrowheads="1"/>
          </p:cNvPicPr>
          <p:nvPr/>
        </p:nvPicPr>
        <p:blipFill>
          <a:blip r:embed="rId4"/>
          <a:srcRect/>
          <a:stretch>
            <a:fillRect/>
          </a:stretch>
        </p:blipFill>
        <p:spPr bwMode="auto">
          <a:xfrm>
            <a:off x="5429256" y="4500570"/>
            <a:ext cx="3357586" cy="1888643"/>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910" y="2143116"/>
            <a:ext cx="8229600" cy="1143000"/>
          </a:xfrm>
        </p:spPr>
        <p:txBody>
          <a:bodyPr>
            <a:normAutofit fontScale="90000"/>
          </a:bodyPr>
          <a:lstStyle/>
          <a:p>
            <a:pPr algn="r"/>
            <a:r>
              <a:rPr lang="uk-UA" sz="2000" b="1" dirty="0" smtClean="0">
                <a:solidFill>
                  <a:schemeClr val="accent2">
                    <a:lumMod val="50000"/>
                  </a:schemeClr>
                </a:solidFill>
                <a:latin typeface="Comic Sans MS" pitchFamily="66" charset="0"/>
              </a:rPr>
              <a:t/>
            </a:r>
            <a:br>
              <a:rPr lang="uk-UA" sz="2000" b="1" dirty="0" smtClean="0">
                <a:solidFill>
                  <a:schemeClr val="accent2">
                    <a:lumMod val="50000"/>
                  </a:schemeClr>
                </a:solidFill>
                <a:latin typeface="Comic Sans MS" pitchFamily="66" charset="0"/>
              </a:rPr>
            </a:br>
            <a:r>
              <a:rPr lang="uk-UA" sz="2000" b="1" dirty="0" smtClean="0">
                <a:solidFill>
                  <a:schemeClr val="accent2">
                    <a:lumMod val="50000"/>
                  </a:schemeClr>
                </a:solidFill>
                <a:latin typeface="Comic Sans MS" pitchFamily="66" charset="0"/>
              </a:rPr>
              <a:t/>
            </a:r>
            <a:br>
              <a:rPr lang="uk-UA" sz="2000" b="1" dirty="0" smtClean="0">
                <a:solidFill>
                  <a:schemeClr val="accent2">
                    <a:lumMod val="50000"/>
                  </a:schemeClr>
                </a:solidFill>
                <a:latin typeface="Comic Sans MS" pitchFamily="66" charset="0"/>
              </a:rPr>
            </a:br>
            <a:r>
              <a:rPr lang="uk-UA" sz="2000" b="1" dirty="0" smtClean="0">
                <a:solidFill>
                  <a:schemeClr val="accent2">
                    <a:lumMod val="50000"/>
                  </a:schemeClr>
                </a:solidFill>
                <a:latin typeface="Comic Sans MS" pitchFamily="66" charset="0"/>
              </a:rPr>
              <a:t/>
            </a:r>
            <a:br>
              <a:rPr lang="uk-UA" sz="2000" b="1" dirty="0" smtClean="0">
                <a:solidFill>
                  <a:schemeClr val="accent2">
                    <a:lumMod val="50000"/>
                  </a:schemeClr>
                </a:solidFill>
                <a:latin typeface="Comic Sans MS" pitchFamily="66" charset="0"/>
              </a:rPr>
            </a:br>
            <a:r>
              <a:rPr lang="uk-UA" sz="2000" b="1" dirty="0" smtClean="0">
                <a:solidFill>
                  <a:schemeClr val="accent2">
                    <a:lumMod val="50000"/>
                  </a:schemeClr>
                </a:solidFill>
                <a:latin typeface="Comic Sans MS" pitchFamily="66" charset="0"/>
              </a:rPr>
              <a:t/>
            </a:r>
            <a:br>
              <a:rPr lang="uk-UA" sz="2000" b="1" dirty="0" smtClean="0">
                <a:solidFill>
                  <a:schemeClr val="accent2">
                    <a:lumMod val="50000"/>
                  </a:schemeClr>
                </a:solidFill>
                <a:latin typeface="Comic Sans MS" pitchFamily="66" charset="0"/>
              </a:rPr>
            </a:br>
            <a:r>
              <a:rPr lang="uk-UA" sz="2000" b="1" dirty="0" smtClean="0">
                <a:solidFill>
                  <a:schemeClr val="accent2">
                    <a:lumMod val="50000"/>
                  </a:schemeClr>
                </a:solidFill>
                <a:latin typeface="Comic Sans MS" pitchFamily="66" charset="0"/>
              </a:rPr>
              <a:t/>
            </a:r>
            <a:br>
              <a:rPr lang="uk-UA" sz="2000" b="1" dirty="0" smtClean="0">
                <a:solidFill>
                  <a:schemeClr val="accent2">
                    <a:lumMod val="50000"/>
                  </a:schemeClr>
                </a:solidFill>
                <a:latin typeface="Comic Sans MS" pitchFamily="66" charset="0"/>
              </a:rPr>
            </a:br>
            <a:r>
              <a:rPr lang="uk-UA" sz="2700" b="1" dirty="0" smtClean="0">
                <a:solidFill>
                  <a:schemeClr val="bg1">
                    <a:lumMod val="75000"/>
                  </a:schemeClr>
                </a:solidFill>
                <a:latin typeface="Comic Sans MS" pitchFamily="66" charset="0"/>
              </a:rPr>
              <a:t>Це жахлива тема </a:t>
            </a:r>
            <a:br>
              <a:rPr lang="uk-UA" sz="2700" b="1" dirty="0" smtClean="0">
                <a:solidFill>
                  <a:schemeClr val="bg1">
                    <a:lumMod val="75000"/>
                  </a:schemeClr>
                </a:solidFill>
                <a:latin typeface="Comic Sans MS" pitchFamily="66" charset="0"/>
              </a:rPr>
            </a:br>
            <a:r>
              <a:rPr lang="uk-UA" sz="2700" b="1" dirty="0" smtClean="0">
                <a:solidFill>
                  <a:schemeClr val="bg1">
                    <a:lumMod val="75000"/>
                  </a:schemeClr>
                </a:solidFill>
                <a:latin typeface="Comic Sans MS" pitchFamily="66" charset="0"/>
              </a:rPr>
              <a:t>і страшний матеріал.</a:t>
            </a:r>
            <a:br>
              <a:rPr lang="uk-UA" sz="2700" b="1" dirty="0" smtClean="0">
                <a:solidFill>
                  <a:schemeClr val="bg1">
                    <a:lumMod val="75000"/>
                  </a:schemeClr>
                </a:solidFill>
                <a:latin typeface="Comic Sans MS" pitchFamily="66" charset="0"/>
              </a:rPr>
            </a:br>
            <a:r>
              <a:rPr lang="uk-UA" sz="2700" b="1" dirty="0" smtClean="0">
                <a:solidFill>
                  <a:schemeClr val="bg1">
                    <a:lumMod val="75000"/>
                  </a:schemeClr>
                </a:solidFill>
                <a:latin typeface="Comic Sans MS" pitchFamily="66" charset="0"/>
              </a:rPr>
              <a:t>Але віримо і знаємо – </a:t>
            </a:r>
            <a:br>
              <a:rPr lang="uk-UA" sz="2700" b="1" dirty="0" smtClean="0">
                <a:solidFill>
                  <a:schemeClr val="bg1">
                    <a:lumMod val="75000"/>
                  </a:schemeClr>
                </a:solidFill>
                <a:latin typeface="Comic Sans MS" pitchFamily="66" charset="0"/>
              </a:rPr>
            </a:br>
            <a:r>
              <a:rPr lang="uk-UA" sz="2700" b="1" dirty="0" smtClean="0">
                <a:solidFill>
                  <a:schemeClr val="bg1">
                    <a:lumMod val="75000"/>
                  </a:schemeClr>
                </a:solidFill>
                <a:latin typeface="Comic Sans MS" pitchFamily="66" charset="0"/>
              </a:rPr>
              <a:t>ВСЕ БУДЕ ДОБРЕ!</a:t>
            </a:r>
            <a:br>
              <a:rPr lang="uk-UA" sz="2700" b="1" dirty="0" smtClean="0">
                <a:solidFill>
                  <a:schemeClr val="bg1">
                    <a:lumMod val="75000"/>
                  </a:schemeClr>
                </a:solidFill>
                <a:latin typeface="Comic Sans MS" pitchFamily="66" charset="0"/>
              </a:rPr>
            </a:br>
            <a:r>
              <a:rPr lang="uk-UA" sz="2700" b="1" dirty="0" smtClean="0">
                <a:solidFill>
                  <a:schemeClr val="bg1">
                    <a:lumMod val="75000"/>
                  </a:schemeClr>
                </a:solidFill>
                <a:latin typeface="Comic Sans MS" pitchFamily="66" charset="0"/>
              </a:rPr>
              <a:t>ВСЕ БУДЕ УКРАЇНА!</a:t>
            </a:r>
            <a:br>
              <a:rPr lang="uk-UA" sz="2700" b="1" dirty="0" smtClean="0">
                <a:solidFill>
                  <a:schemeClr val="bg1">
                    <a:lumMod val="75000"/>
                  </a:schemeClr>
                </a:solidFill>
                <a:latin typeface="Comic Sans MS" pitchFamily="66" charset="0"/>
              </a:rPr>
            </a:br>
            <a:r>
              <a:rPr lang="uk-UA" sz="2700" b="1" dirty="0" smtClean="0">
                <a:solidFill>
                  <a:schemeClr val="bg1">
                    <a:lumMod val="75000"/>
                  </a:schemeClr>
                </a:solidFill>
                <a:latin typeface="Comic Sans MS" pitchFamily="66" charset="0"/>
              </a:rPr>
              <a:t/>
            </a:r>
            <a:br>
              <a:rPr lang="uk-UA" sz="27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a:r>
            <a:br>
              <a:rPr lang="uk-UA" sz="2000" b="1" dirty="0" smtClean="0">
                <a:solidFill>
                  <a:schemeClr val="bg1">
                    <a:lumMod val="75000"/>
                  </a:schemeClr>
                </a:solidFill>
                <a:latin typeface="Comic Sans MS" pitchFamily="66" charset="0"/>
              </a:rPr>
            </a:br>
            <a:r>
              <a:rPr lang="uk-UA" sz="2000" b="1" dirty="0" smtClean="0">
                <a:solidFill>
                  <a:schemeClr val="bg1">
                    <a:lumMod val="75000"/>
                  </a:schemeClr>
                </a:solidFill>
                <a:latin typeface="Comic Sans MS" pitchFamily="66" charset="0"/>
              </a:rPr>
              <a:t/>
            </a:r>
            <a:br>
              <a:rPr lang="uk-UA" sz="2000" b="1" dirty="0" smtClean="0">
                <a:solidFill>
                  <a:schemeClr val="bg1">
                    <a:lumMod val="75000"/>
                  </a:schemeClr>
                </a:solidFill>
                <a:latin typeface="Comic Sans MS" pitchFamily="66" charset="0"/>
              </a:rPr>
            </a:br>
            <a:endParaRPr lang="ru-RU" sz="2000" b="1" dirty="0">
              <a:solidFill>
                <a:schemeClr val="bg1">
                  <a:lumMod val="75000"/>
                </a:schemeClr>
              </a:solidFill>
              <a:latin typeface="Comic Sans MS" pitchFamily="66" charset="0"/>
            </a:endParaRPr>
          </a:p>
        </p:txBody>
      </p:sp>
      <p:pic>
        <p:nvPicPr>
          <p:cNvPr id="23558" name="Picture 6" descr="Українські ікони Олександра Охапкіна"/>
          <p:cNvPicPr>
            <a:picLocks noChangeAspect="1" noChangeArrowheads="1"/>
          </p:cNvPicPr>
          <p:nvPr/>
        </p:nvPicPr>
        <p:blipFill>
          <a:blip r:embed="rId2"/>
          <a:srcRect/>
          <a:stretch>
            <a:fillRect/>
          </a:stretch>
        </p:blipFill>
        <p:spPr bwMode="auto">
          <a:xfrm>
            <a:off x="500033" y="1000108"/>
            <a:ext cx="4031637" cy="5453731"/>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5143504" y="642918"/>
            <a:ext cx="3600000" cy="5333602"/>
          </a:xfrm>
          <a:prstGeom prst="rect">
            <a:avLst/>
          </a:prstGeom>
          <a:noFill/>
          <a:ln w="9525">
            <a:noFill/>
            <a:miter lim="800000"/>
            <a:headEnd/>
            <a:tailEnd/>
          </a:ln>
          <a:effectLst/>
        </p:spPr>
      </p:pic>
      <p:sp>
        <p:nvSpPr>
          <p:cNvPr id="7" name="Заголовок 6"/>
          <p:cNvSpPr>
            <a:spLocks noGrp="1"/>
          </p:cNvSpPr>
          <p:nvPr>
            <p:ph type="title"/>
          </p:nvPr>
        </p:nvSpPr>
        <p:spPr>
          <a:xfrm>
            <a:off x="357158" y="2571744"/>
            <a:ext cx="8229600" cy="1143000"/>
          </a:xfrm>
        </p:spPr>
        <p:txBody>
          <a:bodyPr>
            <a:noAutofit/>
          </a:bodyPr>
          <a:lstStyle/>
          <a:p>
            <a:pPr algn="l"/>
            <a:r>
              <a:rPr lang="uk-UA" sz="3200" b="1" i="1" dirty="0" smtClean="0">
                <a:solidFill>
                  <a:schemeClr val="bg1">
                    <a:lumMod val="85000"/>
                  </a:schemeClr>
                </a:solidFill>
              </a:rPr>
              <a:t>Підготувала викладач </a:t>
            </a:r>
            <a:br>
              <a:rPr lang="uk-UA" sz="3200" b="1" i="1" dirty="0" smtClean="0">
                <a:solidFill>
                  <a:schemeClr val="bg1">
                    <a:lumMod val="85000"/>
                  </a:schemeClr>
                </a:solidFill>
              </a:rPr>
            </a:br>
            <a:r>
              <a:rPr lang="uk-UA" sz="3200" b="1" i="1" dirty="0" smtClean="0">
                <a:solidFill>
                  <a:schemeClr val="bg1">
                    <a:lumMod val="85000"/>
                  </a:schemeClr>
                </a:solidFill>
              </a:rPr>
              <a:t>соціально-економічних</a:t>
            </a:r>
            <a:br>
              <a:rPr lang="uk-UA" sz="3200" b="1" i="1" dirty="0" smtClean="0">
                <a:solidFill>
                  <a:schemeClr val="bg1">
                    <a:lumMod val="85000"/>
                  </a:schemeClr>
                </a:solidFill>
              </a:rPr>
            </a:br>
            <a:r>
              <a:rPr lang="uk-UA" sz="3200" b="1" i="1" dirty="0" smtClean="0">
                <a:solidFill>
                  <a:schemeClr val="bg1">
                    <a:lumMod val="85000"/>
                  </a:schemeClr>
                </a:solidFill>
              </a:rPr>
              <a:t> дисциплін </a:t>
            </a:r>
            <a:br>
              <a:rPr lang="uk-UA" sz="3200" b="1" i="1" dirty="0" smtClean="0">
                <a:solidFill>
                  <a:schemeClr val="bg1">
                    <a:lumMod val="85000"/>
                  </a:schemeClr>
                </a:solidFill>
              </a:rPr>
            </a:br>
            <a:r>
              <a:rPr lang="uk-UA" sz="3200" b="1" i="1" dirty="0" smtClean="0">
                <a:solidFill>
                  <a:schemeClr val="bg1">
                    <a:lumMod val="85000"/>
                  </a:schemeClr>
                </a:solidFill>
              </a:rPr>
              <a:t>Костянтинівського</a:t>
            </a:r>
            <a:br>
              <a:rPr lang="uk-UA" sz="3200" b="1" i="1" dirty="0" smtClean="0">
                <a:solidFill>
                  <a:schemeClr val="bg1">
                    <a:lumMod val="85000"/>
                  </a:schemeClr>
                </a:solidFill>
              </a:rPr>
            </a:br>
            <a:r>
              <a:rPr lang="uk-UA" sz="3200" b="1" i="1" dirty="0" smtClean="0">
                <a:solidFill>
                  <a:schemeClr val="bg1">
                    <a:lumMod val="85000"/>
                  </a:schemeClr>
                </a:solidFill>
              </a:rPr>
              <a:t> індустріального </a:t>
            </a:r>
            <a:br>
              <a:rPr lang="uk-UA" sz="3200" b="1" i="1" dirty="0" smtClean="0">
                <a:solidFill>
                  <a:schemeClr val="bg1">
                    <a:lumMod val="85000"/>
                  </a:schemeClr>
                </a:solidFill>
              </a:rPr>
            </a:br>
            <a:r>
              <a:rPr lang="uk-UA" sz="3200" b="1" i="1" dirty="0" smtClean="0">
                <a:solidFill>
                  <a:schemeClr val="bg1">
                    <a:lumMod val="85000"/>
                  </a:schemeClr>
                </a:solidFill>
              </a:rPr>
              <a:t>фахового коледжу </a:t>
            </a:r>
            <a:br>
              <a:rPr lang="uk-UA" sz="3200" b="1" i="1" dirty="0" smtClean="0">
                <a:solidFill>
                  <a:schemeClr val="bg1">
                    <a:lumMod val="85000"/>
                  </a:schemeClr>
                </a:solidFill>
              </a:rPr>
            </a:br>
            <a:r>
              <a:rPr lang="uk-UA" sz="3200" b="1" i="1" dirty="0" smtClean="0">
                <a:solidFill>
                  <a:schemeClr val="bg1">
                    <a:lumMod val="85000"/>
                  </a:schemeClr>
                </a:solidFill>
              </a:rPr>
              <a:t>ДВНЗ </a:t>
            </a:r>
            <a:r>
              <a:rPr lang="uk-UA" sz="3200" b="1" i="1" dirty="0" err="1" smtClean="0">
                <a:solidFill>
                  <a:schemeClr val="bg1">
                    <a:lumMod val="85000"/>
                  </a:schemeClr>
                </a:solidFill>
              </a:rPr>
              <a:t>“Дон</a:t>
            </a:r>
            <a:r>
              <a:rPr lang="uk-UA" sz="3200" b="1" i="1" dirty="0" smtClean="0">
                <a:solidFill>
                  <a:schemeClr val="bg1">
                    <a:lumMod val="85000"/>
                  </a:schemeClr>
                </a:solidFill>
              </a:rPr>
              <a:t> НТУ” </a:t>
            </a:r>
            <a:br>
              <a:rPr lang="uk-UA" sz="3200" b="1" i="1" dirty="0" smtClean="0">
                <a:solidFill>
                  <a:schemeClr val="bg1">
                    <a:lumMod val="85000"/>
                  </a:schemeClr>
                </a:solidFill>
              </a:rPr>
            </a:br>
            <a:r>
              <a:rPr lang="uk-UA" sz="3200" b="1" i="1" dirty="0" err="1" smtClean="0">
                <a:solidFill>
                  <a:schemeClr val="bg1">
                    <a:lumMod val="85000"/>
                  </a:schemeClr>
                </a:solidFill>
              </a:rPr>
              <a:t>Зєніна</a:t>
            </a:r>
            <a:r>
              <a:rPr lang="uk-UA" sz="3200" b="1" i="1" dirty="0" smtClean="0">
                <a:solidFill>
                  <a:schemeClr val="bg1">
                    <a:lumMod val="85000"/>
                  </a:schemeClr>
                </a:solidFill>
              </a:rPr>
              <a:t> Наталія</a:t>
            </a:r>
            <a:br>
              <a:rPr lang="uk-UA" sz="3200" b="1" i="1" dirty="0" smtClean="0">
                <a:solidFill>
                  <a:schemeClr val="bg1">
                    <a:lumMod val="85000"/>
                  </a:schemeClr>
                </a:solidFill>
              </a:rPr>
            </a:br>
            <a:r>
              <a:rPr lang="uk-UA" sz="3200" b="1" i="1" dirty="0" smtClean="0">
                <a:solidFill>
                  <a:schemeClr val="bg1">
                    <a:lumMod val="85000"/>
                  </a:schemeClr>
                </a:solidFill>
              </a:rPr>
              <a:t> Володимирівна, </a:t>
            </a:r>
            <a:br>
              <a:rPr lang="uk-UA" sz="3200" b="1" i="1" dirty="0" smtClean="0">
                <a:solidFill>
                  <a:schemeClr val="bg1">
                    <a:lumMod val="85000"/>
                  </a:schemeClr>
                </a:solidFill>
              </a:rPr>
            </a:br>
            <a:r>
              <a:rPr lang="uk-UA" sz="3200" b="1" i="1" dirty="0" smtClean="0">
                <a:solidFill>
                  <a:schemeClr val="bg1">
                    <a:lumMod val="85000"/>
                  </a:schemeClr>
                </a:solidFill>
              </a:rPr>
              <a:t>спеціаліст вищої </a:t>
            </a:r>
            <a:br>
              <a:rPr lang="uk-UA" sz="3200" b="1" i="1" dirty="0" smtClean="0">
                <a:solidFill>
                  <a:schemeClr val="bg1">
                    <a:lumMod val="85000"/>
                  </a:schemeClr>
                </a:solidFill>
              </a:rPr>
            </a:br>
            <a:r>
              <a:rPr lang="uk-UA" sz="3200" b="1" i="1" dirty="0" smtClean="0">
                <a:solidFill>
                  <a:schemeClr val="bg1">
                    <a:lumMod val="85000"/>
                  </a:schemeClr>
                </a:solidFill>
              </a:rPr>
              <a:t>категорії,</a:t>
            </a:r>
            <a:br>
              <a:rPr lang="uk-UA" sz="3200" b="1" i="1" dirty="0" smtClean="0">
                <a:solidFill>
                  <a:schemeClr val="bg1">
                    <a:lumMod val="85000"/>
                  </a:schemeClr>
                </a:solidFill>
              </a:rPr>
            </a:br>
            <a:r>
              <a:rPr lang="uk-UA" sz="3200" b="1" i="1" dirty="0" smtClean="0">
                <a:solidFill>
                  <a:schemeClr val="bg1">
                    <a:lumMod val="85000"/>
                  </a:schemeClr>
                </a:solidFill>
              </a:rPr>
              <a:t> методист</a:t>
            </a:r>
            <a:endParaRPr lang="ru-RU" sz="3200" b="1" i="1" dirty="0">
              <a:solidFill>
                <a:schemeClr val="bg1">
                  <a:lumMod val="85000"/>
                </a:schemeClr>
              </a:solidFill>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396</TotalTime>
  <Words>75</Words>
  <Application>Microsoft Office PowerPoint</Application>
  <PresentationFormat>Экран (4:3)</PresentationFormat>
  <Paragraphs>13</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ЗАКОНИ ТА ЗВИЧАЇ ВІЙНИ</vt:lpstr>
      <vt:lpstr>Законами та звичаями війни називають положення, які регулюють поведінку сторін під час збройних конфліктів (Міжнародне гуманітарне право) Вони обмежують насильство, забороняючи певні методи та зброю,  захищають жертв війни й окремі верстви людей. Вони стосуються винятково збройних конфліктів  і не діють у мирний час. Їхня мета – не допустити винищення всього живого,  обмежуючись військовим ослабленням супротивника.    </vt:lpstr>
      <vt:lpstr>Вперше гуманітарні питання війни почали порушуватися   в епоху Середньовіччя. У ХІХ ст. після битви під Сольферино в ході  австро-італо-французької війни підприємець  Жан-Анрі Дюнан ініціював створення організації для допомоги пораненим –  Червоного хреста. Її прототип – лицарський орден госпітальєрів, що рятував поранених під час Хрестових походів.</vt:lpstr>
      <vt:lpstr>Законами та звичаями війни виділяються  воєнні злочини – порушення міжнародного гуманітарного права.  Нарівні з ними існують: геноцид - дії з метою знищити будь-яку національну, етнічну, расову чи релігійну групу як таку; - злочини проти людяності – масове винищення, поневолення, депортація; - агресія. </vt:lpstr>
      <vt:lpstr>Першим міжнародним договором, що закріплював закони війни, стала Женевська конвенція 1864 р.,  яка торкалася поліпшення долі поранених та хворих. Пізніше були розроблені “ Гаазькі конвенції ”  щодо зброї та методів ведення війни  (“право Гааги”) З 1949 року діють Женевські конвенції,  що захищають осіб, які не беруть участь або вже відійшли від бойових дій – цивільних, поранених, військовополонених  (“право  Женеви”).   </vt:lpstr>
      <vt:lpstr>Закони та звичаї війни починають діяти лише з початком  збройного конфлікту. Це “право на війну ” або “право проти війни ”-  заборона застосовувати силу або погрози силою. Застосування сили допускається: - як самооборона у випадку збройного нападу; - за рішенням Ради Безпеки ООН.                                </vt:lpstr>
      <vt:lpstr>Закони та звичаї війни стосуються: - комбатантів-тих, хто входить до складу збройних сил   і має “імунітет  комбатантів ” (захист від переслідування  за участь у бойових діях,  якщо ними не порушувалося гуманітарне право); - військовополонених – бійців, що опиняються  під владою супротивника; - партизанів, коли вони відкрито носять зброю, позначають себе знаком, який видно здалеку,  дотримуються законів та звичаїв війни  і мають відповідального командувача; - медиків та духовників - їх не можна атакувати,  але стріляти вони можуть лише для самозахисту; - журналістів, які працюють і гарячих точках,  але не беруть участь у боях; - цивільних – учасників спротиву, які перебувають  на не окупованій території, відкрито носять зброю  та поважають закони та звичаї війни     </vt:lpstr>
      <vt:lpstr>Один із принципів законів та звичаїв війни –  розрізнення цивільних і воєнних – людей та об’єктів  і захист цивільних. 1. На цивільних не можна нападати. 2. На окупованій території загарбник несе відповідальність  за їжу та медикаменти для населення. 3. Забороняється проводити терор та репресії,  гвалтувати та примушувати до проституції жінок,  грабувати та знищувати майно цивільного населення. 4. Надзвичайно важливою є добровільна евакуація населення. Примусове переселення на територію держави-окупанта заборонено. 5. Не можна примушувати цивільних служити  у військах держави-окупанта або брати участь у війні. 6. Забороняється примусом отримувати від цивільних  будь-яку інформацію         </vt:lpstr>
      <vt:lpstr>Не можна атакувати: 1. Місця, які є культурною або духовною спадщиною. 2.Об’єкти, необхідні  для виживання  населення. 3. Греблі, дамби, атомні електростанції. 4.Лікарні та шпиталі. 5.Забороненими є невибіркові напади. 6. Не можна  наносити шкоду природному середовищу. 7. Заборонено створювати голод серед цивільних. 8. Не допускається  віроломство. 9. Не можна нападати на поранених, хворих і полонених. 10. Злочинними є принципи, накази  і навіть погрози не залишати  нікого у живих.   </vt:lpstr>
      <vt:lpstr>Наскрізний принцип законів та звичаїв війни –  уникати фізичних страждань і більшої шкоди, ніж потрібна  для ослаблення противника. Забороняються: - протипіхотні міни; - касетні боєприпаси; - деякі види осколкової зброї; - лазерна зброя, призначена для осліплення людей; -хімічна та біологічна зброя; - ядерна зброя; - міни-пастки; - запалювальна зброя.   </vt:lpstr>
      <vt:lpstr>     Це жахлива тема  і страшний матеріал. Але віримо і знаємо –  ВСЕ БУДЕ ДОБРЕ! ВСЕ БУДЕ УКРАЇНА!       </vt:lpstr>
      <vt:lpstr>Підготувала викладач  соціально-економічних  дисциплін  Костянтинівського  індустріального  фахового коледжу  ДВНЗ “Дон НТУ”  Зєніна Наталія  Володимирівна,  спеціаліст вищої  категорії,  методист</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ЗАКОНИ ТА ЗВИЧАЇ ВІЙНИ</dc:title>
  <dc:creator>Наташа</dc:creator>
  <cp:lastModifiedBy>Анна</cp:lastModifiedBy>
  <cp:revision>54</cp:revision>
  <dcterms:created xsi:type="dcterms:W3CDTF">2022-11-19T11:37:59Z</dcterms:created>
  <dcterms:modified xsi:type="dcterms:W3CDTF">2025-01-14T10:53:13Z</dcterms:modified>
</cp:coreProperties>
</file>